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drawings/drawing2.xml" ContentType="application/vnd.openxmlformats-officedocument.drawingml.chartshape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notesMasterIdLst>
    <p:notesMasterId r:id="rId21"/>
  </p:notesMasterIdLst>
  <p:sldIdLst>
    <p:sldId id="256" r:id="rId2"/>
    <p:sldId id="275" r:id="rId3"/>
    <p:sldId id="276" r:id="rId4"/>
    <p:sldId id="279" r:id="rId5"/>
    <p:sldId id="277" r:id="rId6"/>
    <p:sldId id="257" r:id="rId7"/>
    <p:sldId id="274" r:id="rId8"/>
    <p:sldId id="264" r:id="rId9"/>
    <p:sldId id="265" r:id="rId10"/>
    <p:sldId id="280" r:id="rId11"/>
    <p:sldId id="266" r:id="rId12"/>
    <p:sldId id="281" r:id="rId13"/>
    <p:sldId id="267" r:id="rId14"/>
    <p:sldId id="282" r:id="rId15"/>
    <p:sldId id="283" r:id="rId16"/>
    <p:sldId id="269" r:id="rId17"/>
    <p:sldId id="270" r:id="rId18"/>
    <p:sldId id="278" r:id="rId19"/>
    <p:sldId id="284"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F83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614"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Hoja1!$B$1</c:f>
              <c:strCache>
                <c:ptCount val="1"/>
                <c:pt idx="0">
                  <c:v>Ventas</c:v>
                </c:pt>
              </c:strCache>
            </c:strRef>
          </c:tx>
          <c:dPt>
            <c:idx val="0"/>
            <c:bubble3D val="0"/>
            <c:spPr>
              <a:solidFill>
                <a:schemeClr val="accent1"/>
              </a:solidFill>
              <a:ln>
                <a:noFill/>
              </a:ln>
              <a:effectLst/>
            </c:spPr>
            <c:extLst>
              <c:ext xmlns:c16="http://schemas.microsoft.com/office/drawing/2014/chart" uri="{C3380CC4-5D6E-409C-BE32-E72D297353CC}">
                <c16:uniqueId val="{00000000-49F4-456A-B211-023D455123DE}"/>
              </c:ext>
            </c:extLst>
          </c:dPt>
          <c:dPt>
            <c:idx val="1"/>
            <c:bubble3D val="0"/>
            <c:spPr>
              <a:solidFill>
                <a:schemeClr val="accent2"/>
              </a:solidFill>
              <a:ln>
                <a:noFill/>
              </a:ln>
              <a:effectLst/>
            </c:spPr>
            <c:extLst>
              <c:ext xmlns:c16="http://schemas.microsoft.com/office/drawing/2014/chart" uri="{C3380CC4-5D6E-409C-BE32-E72D297353CC}">
                <c16:uniqueId val="{00000001-49F4-456A-B211-023D455123DE}"/>
              </c:ext>
            </c:extLst>
          </c:dPt>
          <c:dPt>
            <c:idx val="2"/>
            <c:bubble3D val="0"/>
            <c:spPr>
              <a:solidFill>
                <a:schemeClr val="accent3"/>
              </a:solidFill>
              <a:ln>
                <a:noFill/>
              </a:ln>
              <a:effectLst/>
            </c:spPr>
            <c:extLst>
              <c:ext xmlns:c16="http://schemas.microsoft.com/office/drawing/2014/chart" uri="{C3380CC4-5D6E-409C-BE32-E72D297353CC}">
                <c16:uniqueId val="{00000002-49F4-456A-B211-023D455123DE}"/>
              </c:ext>
            </c:extLst>
          </c:dPt>
          <c:dLbls>
            <c:dLbl>
              <c:idx val="0"/>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49F4-456A-B211-023D455123DE}"/>
                </c:ext>
              </c:extLst>
            </c:dLbl>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49F4-456A-B211-023D455123DE}"/>
                </c:ext>
              </c:extLst>
            </c:dLbl>
            <c:dLbl>
              <c:idx val="2"/>
              <c:layout>
                <c:manualLayout>
                  <c:x val="3.3757594536794014E-2"/>
                  <c:y val="-0.17640312128048771"/>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49F4-456A-B211-023D455123DE}"/>
                </c:ext>
              </c:extLst>
            </c:dLbl>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solidFill>
                    <a:latin typeface="+mn-lt"/>
                    <a:ea typeface="+mn-ea"/>
                    <a:cs typeface="+mn-cs"/>
                  </a:defRPr>
                </a:pPr>
                <a:endParaRPr lang="es-AR"/>
              </a:p>
            </c:txPr>
            <c:showLegendKey val="0"/>
            <c:showVal val="0"/>
            <c:showCatName val="0"/>
            <c:showSerName val="0"/>
            <c:showPercent val="0"/>
            <c:showBubbleSize val="0"/>
            <c:extLst>
              <c:ext xmlns:c15="http://schemas.microsoft.com/office/drawing/2012/chart" uri="{CE6537A1-D6FC-4f65-9D91-7224C49458BB}"/>
            </c:extLst>
          </c:dLbls>
          <c:cat>
            <c:strRef>
              <c:f>Hoja1!$A$2:$A$4</c:f>
              <c:strCache>
                <c:ptCount val="3"/>
                <c:pt idx="0">
                  <c:v>TESTS POSITIVOS PARA SIFILIS</c:v>
                </c:pt>
                <c:pt idx="1">
                  <c:v>TESTS POSITIVOS PARA HIV</c:v>
                </c:pt>
                <c:pt idx="2">
                  <c:v>TESTS NEGATIVOS</c:v>
                </c:pt>
              </c:strCache>
            </c:strRef>
          </c:cat>
          <c:val>
            <c:numRef>
              <c:f>Hoja1!$B$2:$B$4</c:f>
              <c:numCache>
                <c:formatCode>General</c:formatCode>
                <c:ptCount val="3"/>
                <c:pt idx="0">
                  <c:v>72</c:v>
                </c:pt>
                <c:pt idx="1">
                  <c:v>12</c:v>
                </c:pt>
                <c:pt idx="2">
                  <c:v>664</c:v>
                </c:pt>
              </c:numCache>
            </c:numRef>
          </c:val>
          <c:extLst>
            <c:ext xmlns:c16="http://schemas.microsoft.com/office/drawing/2014/chart" uri="{C3380CC4-5D6E-409C-BE32-E72D297353CC}">
              <c16:uniqueId val="{00000003-49F4-456A-B211-023D455123DE}"/>
            </c:ext>
          </c:extLst>
        </c:ser>
        <c:dLbls>
          <c:showLegendKey val="0"/>
          <c:showVal val="0"/>
          <c:showCatName val="0"/>
          <c:showSerName val="0"/>
          <c:showPercent val="0"/>
          <c:showBubbleSize val="0"/>
          <c:showLeaderLines val="1"/>
        </c:dLbls>
        <c:firstSliceAng val="0"/>
      </c:pieChart>
      <c:spPr>
        <a:noFill/>
        <a:ln>
          <a:noFill/>
        </a:ln>
        <a:effectLst/>
      </c:spPr>
    </c:plotArea>
    <c:legend>
      <c:legendPos val="r"/>
      <c:layout>
        <c:manualLayout>
          <c:xMode val="edge"/>
          <c:yMode val="edge"/>
          <c:x val="4.0592697319509485E-2"/>
          <c:y val="0.83930104358754765"/>
          <c:w val="0.66632935008134542"/>
          <c:h val="0.16069899063178741"/>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s-AR"/>
        </a:p>
      </c:txPr>
    </c:legend>
    <c:plotVisOnly val="1"/>
    <c:dispBlanksAs val="gap"/>
    <c:showDLblsOverMax val="0"/>
  </c:chart>
  <c:spPr>
    <a:noFill/>
    <a:ln w="9525" cap="rnd" cmpd="sng" algn="ctr">
      <a:noFill/>
      <a:prstDash val="solid"/>
    </a:ln>
    <a:effectLst/>
  </c:spPr>
  <c:txPr>
    <a:bodyPr/>
    <a:lstStyle/>
    <a:p>
      <a:pPr>
        <a:defRPr sz="1800"/>
      </a:pPr>
      <a:endParaRPr lang="es-AR"/>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Hoja1!$B$1</c:f>
              <c:strCache>
                <c:ptCount val="1"/>
                <c:pt idx="0">
                  <c:v>Ventas</c:v>
                </c:pt>
              </c:strCache>
            </c:strRef>
          </c:tx>
          <c:dLbls>
            <c:spPr>
              <a:noFill/>
              <a:ln>
                <a:noFill/>
              </a:ln>
              <a:effectLst/>
            </c:spPr>
            <c:showLegendKey val="0"/>
            <c:showVal val="0"/>
            <c:showCatName val="0"/>
            <c:showSerName val="0"/>
            <c:showPercent val="1"/>
            <c:showBubbleSize val="0"/>
            <c:showLeaderLines val="0"/>
            <c:extLst>
              <c:ext xmlns:c15="http://schemas.microsoft.com/office/drawing/2012/chart" uri="{CE6537A1-D6FC-4f65-9D91-7224C49458BB}"/>
            </c:extLst>
          </c:dLbls>
          <c:cat>
            <c:strRef>
              <c:f>Hoja1!$A$2:$A$4</c:f>
              <c:strCache>
                <c:ptCount val="3"/>
                <c:pt idx="0">
                  <c:v>Informe correcto HIV (7)</c:v>
                </c:pt>
                <c:pt idx="1">
                  <c:v>Informe incorrecto HIV (1)</c:v>
                </c:pt>
                <c:pt idx="2">
                  <c:v>No reporta HIV (0)</c:v>
                </c:pt>
              </c:strCache>
            </c:strRef>
          </c:cat>
          <c:val>
            <c:numRef>
              <c:f>Hoja1!$B$2:$B$4</c:f>
              <c:numCache>
                <c:formatCode>General</c:formatCode>
                <c:ptCount val="3"/>
                <c:pt idx="0">
                  <c:v>7</c:v>
                </c:pt>
                <c:pt idx="1">
                  <c:v>1</c:v>
                </c:pt>
                <c:pt idx="2">
                  <c:v>0</c:v>
                </c:pt>
              </c:numCache>
            </c:numRef>
          </c:val>
          <c:extLst>
            <c:ext xmlns:c16="http://schemas.microsoft.com/office/drawing/2014/chart" uri="{C3380CC4-5D6E-409C-BE32-E72D297353CC}">
              <c16:uniqueId val="{00000000-2241-4FF9-A5F0-583E422349AF}"/>
            </c:ext>
          </c:extLst>
        </c:ser>
        <c:dLbls>
          <c:showLegendKey val="0"/>
          <c:showVal val="0"/>
          <c:showCatName val="0"/>
          <c:showSerName val="0"/>
          <c:showPercent val="1"/>
          <c:showBubbleSize val="0"/>
          <c:showLeaderLines val="0"/>
        </c:dLbls>
        <c:firstSliceAng val="0"/>
      </c:pieChart>
    </c:plotArea>
    <c:legend>
      <c:legendPos val="r"/>
      <c:layout>
        <c:manualLayout>
          <c:xMode val="edge"/>
          <c:yMode val="edge"/>
          <c:x val="0.6193055798940077"/>
          <c:y val="0.21298523377522893"/>
          <c:w val="0.37081790505895368"/>
          <c:h val="0.4812765584508063"/>
        </c:manualLayout>
      </c:layout>
      <c:overlay val="0"/>
    </c:legend>
    <c:plotVisOnly val="1"/>
    <c:dispBlanksAs val="gap"/>
    <c:showDLblsOverMax val="0"/>
  </c:chart>
  <c:txPr>
    <a:bodyPr/>
    <a:lstStyle/>
    <a:p>
      <a:pPr>
        <a:defRPr sz="1800"/>
      </a:pPr>
      <a:endParaRPr lang="es-A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Hoja1!$B$1</c:f>
              <c:strCache>
                <c:ptCount val="1"/>
                <c:pt idx="0">
                  <c:v>Ventas</c:v>
                </c:pt>
              </c:strCache>
            </c:strRef>
          </c:tx>
          <c:dLbls>
            <c:spPr>
              <a:noFill/>
              <a:ln>
                <a:noFill/>
              </a:ln>
              <a:effectLst/>
            </c:spPr>
            <c:showLegendKey val="0"/>
            <c:showVal val="0"/>
            <c:showCatName val="0"/>
            <c:showSerName val="0"/>
            <c:showPercent val="1"/>
            <c:showBubbleSize val="0"/>
            <c:showLeaderLines val="0"/>
            <c:extLst>
              <c:ext xmlns:c15="http://schemas.microsoft.com/office/drawing/2012/chart" uri="{CE6537A1-D6FC-4f65-9D91-7224C49458BB}"/>
            </c:extLst>
          </c:dLbls>
          <c:cat>
            <c:strRef>
              <c:f>Hoja1!$A$2:$A$4</c:f>
              <c:strCache>
                <c:ptCount val="3"/>
                <c:pt idx="0">
                  <c:v>Informe correcto sífilis (5)</c:v>
                </c:pt>
                <c:pt idx="1">
                  <c:v>Informe incorrrecto sífilis (2)</c:v>
                </c:pt>
                <c:pt idx="2">
                  <c:v>No reporta  (1)</c:v>
                </c:pt>
              </c:strCache>
            </c:strRef>
          </c:cat>
          <c:val>
            <c:numRef>
              <c:f>Hoja1!$B$2:$B$4</c:f>
              <c:numCache>
                <c:formatCode>General</c:formatCode>
                <c:ptCount val="3"/>
                <c:pt idx="0">
                  <c:v>5</c:v>
                </c:pt>
                <c:pt idx="1">
                  <c:v>2</c:v>
                </c:pt>
                <c:pt idx="2">
                  <c:v>1</c:v>
                </c:pt>
              </c:numCache>
            </c:numRef>
          </c:val>
          <c:extLst>
            <c:ext xmlns:c16="http://schemas.microsoft.com/office/drawing/2014/chart" uri="{C3380CC4-5D6E-409C-BE32-E72D297353CC}">
              <c16:uniqueId val="{00000000-897A-4D80-BE33-533171742509}"/>
            </c:ext>
          </c:extLst>
        </c:ser>
        <c:dLbls>
          <c:showLegendKey val="0"/>
          <c:showVal val="0"/>
          <c:showCatName val="0"/>
          <c:showSerName val="0"/>
          <c:showPercent val="1"/>
          <c:showBubbleSize val="0"/>
          <c:showLeaderLines val="0"/>
        </c:dLbls>
        <c:firstSliceAng val="0"/>
      </c:pieChart>
    </c:plotArea>
    <c:legend>
      <c:legendPos val="r"/>
      <c:layout>
        <c:manualLayout>
          <c:xMode val="edge"/>
          <c:yMode val="edge"/>
          <c:x val="0.62034789920127265"/>
          <c:y val="0.21909193092894721"/>
          <c:w val="0.37083673550132706"/>
          <c:h val="0.35377976915557807"/>
        </c:manualLayout>
      </c:layout>
      <c:overlay val="0"/>
    </c:legend>
    <c:plotVisOnly val="1"/>
    <c:dispBlanksAs val="gap"/>
    <c:showDLblsOverMax val="0"/>
  </c:chart>
  <c:txPr>
    <a:bodyPr/>
    <a:lstStyle/>
    <a:p>
      <a:pPr>
        <a:defRPr sz="1800"/>
      </a:pPr>
      <a:endParaRPr lang="es-A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Hoja1!$B$1</c:f>
              <c:strCache>
                <c:ptCount val="1"/>
                <c:pt idx="0">
                  <c:v>Ventas</c:v>
                </c:pt>
              </c:strCache>
            </c:strRef>
          </c:tx>
          <c:dLbls>
            <c:spPr>
              <a:noFill/>
              <a:ln>
                <a:noFill/>
              </a:ln>
              <a:effectLst/>
            </c:spPr>
            <c:showLegendKey val="0"/>
            <c:showVal val="0"/>
            <c:showCatName val="0"/>
            <c:showSerName val="0"/>
            <c:showPercent val="1"/>
            <c:showBubbleSize val="0"/>
            <c:showLeaderLines val="0"/>
            <c:extLst>
              <c:ext xmlns:c15="http://schemas.microsoft.com/office/drawing/2012/chart" uri="{CE6537A1-D6FC-4f65-9D91-7224C49458BB}"/>
            </c:extLst>
          </c:dLbls>
          <c:cat>
            <c:strRef>
              <c:f>Hoja1!$A$2:$A$4</c:f>
              <c:strCache>
                <c:ptCount val="3"/>
                <c:pt idx="0">
                  <c:v>Informe correcto HIV (12)</c:v>
                </c:pt>
                <c:pt idx="1">
                  <c:v>Informe incorrecto HIV (2)</c:v>
                </c:pt>
                <c:pt idx="2">
                  <c:v>No reporta HIV (0)</c:v>
                </c:pt>
              </c:strCache>
            </c:strRef>
          </c:cat>
          <c:val>
            <c:numRef>
              <c:f>Hoja1!$B$2:$B$4</c:f>
              <c:numCache>
                <c:formatCode>General</c:formatCode>
                <c:ptCount val="3"/>
                <c:pt idx="0">
                  <c:v>12</c:v>
                </c:pt>
                <c:pt idx="1">
                  <c:v>2</c:v>
                </c:pt>
                <c:pt idx="2">
                  <c:v>0</c:v>
                </c:pt>
              </c:numCache>
            </c:numRef>
          </c:val>
          <c:extLst>
            <c:ext xmlns:c16="http://schemas.microsoft.com/office/drawing/2014/chart" uri="{C3380CC4-5D6E-409C-BE32-E72D297353CC}">
              <c16:uniqueId val="{00000000-050C-413E-9F34-B5E6F92F1E70}"/>
            </c:ext>
          </c:extLst>
        </c:ser>
        <c:dLbls>
          <c:showLegendKey val="0"/>
          <c:showVal val="0"/>
          <c:showCatName val="0"/>
          <c:showSerName val="0"/>
          <c:showPercent val="1"/>
          <c:showBubbleSize val="0"/>
          <c:showLeaderLines val="0"/>
        </c:dLbls>
        <c:firstSliceAng val="0"/>
      </c:pieChart>
    </c:plotArea>
    <c:legend>
      <c:legendPos val="r"/>
      <c:layout>
        <c:manualLayout>
          <c:xMode val="edge"/>
          <c:yMode val="edge"/>
          <c:x val="0.6193055798940077"/>
          <c:y val="0.21298523377522904"/>
          <c:w val="0.37081790505895396"/>
          <c:h val="0.4812765584508063"/>
        </c:manualLayout>
      </c:layout>
      <c:overlay val="0"/>
    </c:legend>
    <c:plotVisOnly val="1"/>
    <c:dispBlanksAs val="gap"/>
    <c:showDLblsOverMax val="0"/>
  </c:chart>
  <c:txPr>
    <a:bodyPr/>
    <a:lstStyle/>
    <a:p>
      <a:pPr>
        <a:defRPr sz="1800"/>
      </a:pPr>
      <a:endParaRPr lang="es-AR"/>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Hoja1!$B$1</c:f>
              <c:strCache>
                <c:ptCount val="1"/>
                <c:pt idx="0">
                  <c:v>Ventas</c:v>
                </c:pt>
              </c:strCache>
            </c:strRef>
          </c:tx>
          <c:dLbls>
            <c:spPr>
              <a:noFill/>
              <a:ln>
                <a:noFill/>
              </a:ln>
              <a:effectLst/>
            </c:spPr>
            <c:showLegendKey val="0"/>
            <c:showVal val="0"/>
            <c:showCatName val="0"/>
            <c:showSerName val="0"/>
            <c:showPercent val="1"/>
            <c:showBubbleSize val="0"/>
            <c:showLeaderLines val="0"/>
            <c:extLst>
              <c:ext xmlns:c15="http://schemas.microsoft.com/office/drawing/2012/chart" uri="{CE6537A1-D6FC-4f65-9D91-7224C49458BB}"/>
            </c:extLst>
          </c:dLbls>
          <c:cat>
            <c:strRef>
              <c:f>Hoja1!$A$2:$A$4</c:f>
              <c:strCache>
                <c:ptCount val="3"/>
                <c:pt idx="0">
                  <c:v>Informe correcto sífilis (13)</c:v>
                </c:pt>
                <c:pt idx="1">
                  <c:v>Informe incorrrecto sífilis (0)</c:v>
                </c:pt>
                <c:pt idx="2">
                  <c:v>No reporta  (1)</c:v>
                </c:pt>
              </c:strCache>
            </c:strRef>
          </c:cat>
          <c:val>
            <c:numRef>
              <c:f>Hoja1!$B$2:$B$4</c:f>
              <c:numCache>
                <c:formatCode>General</c:formatCode>
                <c:ptCount val="3"/>
                <c:pt idx="0">
                  <c:v>13</c:v>
                </c:pt>
                <c:pt idx="1">
                  <c:v>0</c:v>
                </c:pt>
                <c:pt idx="2">
                  <c:v>1</c:v>
                </c:pt>
              </c:numCache>
            </c:numRef>
          </c:val>
          <c:extLst>
            <c:ext xmlns:c16="http://schemas.microsoft.com/office/drawing/2014/chart" uri="{C3380CC4-5D6E-409C-BE32-E72D297353CC}">
              <c16:uniqueId val="{00000000-9934-4AF8-B293-60FF19052A19}"/>
            </c:ext>
          </c:extLst>
        </c:ser>
        <c:dLbls>
          <c:showLegendKey val="0"/>
          <c:showVal val="0"/>
          <c:showCatName val="0"/>
          <c:showSerName val="0"/>
          <c:showPercent val="1"/>
          <c:showBubbleSize val="0"/>
          <c:showLeaderLines val="0"/>
        </c:dLbls>
        <c:firstSliceAng val="0"/>
      </c:pieChart>
    </c:plotArea>
    <c:legend>
      <c:legendPos val="r"/>
      <c:layout>
        <c:manualLayout>
          <c:xMode val="edge"/>
          <c:yMode val="edge"/>
          <c:x val="0.57261165600214903"/>
          <c:y val="0.21909193092894721"/>
          <c:w val="0.41857300762225347"/>
          <c:h val="0.35377976915557824"/>
        </c:manualLayout>
      </c:layout>
      <c:overlay val="0"/>
    </c:legend>
    <c:plotVisOnly val="1"/>
    <c:dispBlanksAs val="gap"/>
    <c:showDLblsOverMax val="0"/>
  </c:chart>
  <c:txPr>
    <a:bodyPr/>
    <a:lstStyle/>
    <a:p>
      <a:pPr>
        <a:defRPr sz="1800"/>
      </a:pPr>
      <a:endParaRPr lang="es-AR"/>
    </a:p>
  </c:txPr>
  <c:externalData r:id="rId1">
    <c:autoUpdate val="0"/>
  </c:externalData>
  <c:userShapes r:id="rId2"/>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drawings/drawing1.xml><?xml version="1.0" encoding="utf-8"?>
<c:userShapes xmlns:c="http://schemas.openxmlformats.org/drawingml/2006/chart">
  <cdr:relSizeAnchor xmlns:cdr="http://schemas.openxmlformats.org/drawingml/2006/chartDrawing">
    <cdr:from>
      <cdr:x>0.31579</cdr:x>
      <cdr:y>0.36066</cdr:y>
    </cdr:from>
    <cdr:to>
      <cdr:x>0.38524</cdr:x>
      <cdr:y>0.43958</cdr:y>
    </cdr:to>
    <cdr:sp macro="" textlink="">
      <cdr:nvSpPr>
        <cdr:cNvPr id="2" name="1 CuadroTexto"/>
        <cdr:cNvSpPr txBox="1"/>
      </cdr:nvSpPr>
      <cdr:spPr>
        <a:xfrm xmlns:a="http://schemas.openxmlformats.org/drawingml/2006/main">
          <a:off x="1285884" y="1571636"/>
          <a:ext cx="282798" cy="343911"/>
        </a:xfrm>
        <a:prstGeom xmlns:a="http://schemas.openxmlformats.org/drawingml/2006/main" prst="rect">
          <a:avLst/>
        </a:prstGeom>
      </cdr:spPr>
      <cdr:txBody>
        <a:bodyPr xmlns:a="http://schemas.openxmlformats.org/drawingml/2006/main" wrap="none" rtlCol="0"/>
        <a:lstStyle xmlns:a="http://schemas.openxmlformats.org/drawingml/2006/main"/>
        <a:p xmlns:a="http://schemas.openxmlformats.org/drawingml/2006/main">
          <a:r>
            <a:rPr lang="es-AR" sz="1600" dirty="0"/>
            <a:t>(9.6%)</a:t>
          </a:r>
        </a:p>
      </cdr:txBody>
    </cdr:sp>
  </cdr:relSizeAnchor>
  <cdr:relSizeAnchor xmlns:cdr="http://schemas.openxmlformats.org/drawingml/2006/chartDrawing">
    <cdr:from>
      <cdr:x>0.55208</cdr:x>
      <cdr:y>0.13574</cdr:y>
    </cdr:from>
    <cdr:to>
      <cdr:x>0.66319</cdr:x>
      <cdr:y>0.33777</cdr:y>
    </cdr:to>
    <cdr:sp macro="" textlink="">
      <cdr:nvSpPr>
        <cdr:cNvPr id="3" name="2 CuadroTexto"/>
        <cdr:cNvSpPr txBox="1"/>
      </cdr:nvSpPr>
      <cdr:spPr>
        <a:xfrm xmlns:a="http://schemas.openxmlformats.org/drawingml/2006/main">
          <a:off x="4543428" y="614354"/>
          <a:ext cx="914400" cy="914400"/>
        </a:xfrm>
        <a:prstGeom xmlns:a="http://schemas.openxmlformats.org/drawingml/2006/main" prst="rect">
          <a:avLst/>
        </a:prstGeom>
      </cdr:spPr>
      <cdr:txBody>
        <a:bodyPr xmlns:a="http://schemas.openxmlformats.org/drawingml/2006/main" wrap="none" rtlCol="0"/>
        <a:lstStyle xmlns:a="http://schemas.openxmlformats.org/drawingml/2006/main"/>
        <a:p xmlns:a="http://schemas.openxmlformats.org/drawingml/2006/main">
          <a:endParaRPr lang="es-AR" sz="1100" dirty="0"/>
        </a:p>
      </cdr:txBody>
    </cdr:sp>
  </cdr:relSizeAnchor>
  <cdr:relSizeAnchor xmlns:cdr="http://schemas.openxmlformats.org/drawingml/2006/chartDrawing">
    <cdr:from>
      <cdr:x>0.56944</cdr:x>
      <cdr:y>0.26506</cdr:y>
    </cdr:from>
    <cdr:to>
      <cdr:x>0.64757</cdr:x>
      <cdr:y>0.35977</cdr:y>
    </cdr:to>
    <cdr:sp macro="" textlink="">
      <cdr:nvSpPr>
        <cdr:cNvPr id="4" name="3 CuadroTexto"/>
        <cdr:cNvSpPr txBox="1"/>
      </cdr:nvSpPr>
      <cdr:spPr>
        <a:xfrm xmlns:a="http://schemas.openxmlformats.org/drawingml/2006/main">
          <a:off x="2928958" y="1571636"/>
          <a:ext cx="401864" cy="561569"/>
        </a:xfrm>
        <a:prstGeom xmlns:a="http://schemas.openxmlformats.org/drawingml/2006/main" prst="rect">
          <a:avLst/>
        </a:prstGeom>
      </cdr:spPr>
      <cdr:txBody>
        <a:bodyPr xmlns:a="http://schemas.openxmlformats.org/drawingml/2006/main" wrap="none" rtlCol="0"/>
        <a:lstStyle xmlns:a="http://schemas.openxmlformats.org/drawingml/2006/main"/>
        <a:p xmlns:a="http://schemas.openxmlformats.org/drawingml/2006/main">
          <a:r>
            <a:rPr lang="es-AR" sz="1600" dirty="0"/>
            <a:t>(1.6%)</a:t>
          </a:r>
        </a:p>
      </cdr:txBody>
    </cdr:sp>
  </cdr:relSizeAnchor>
  <cdr:relSizeAnchor xmlns:cdr="http://schemas.openxmlformats.org/drawingml/2006/chartDrawing">
    <cdr:from>
      <cdr:x>0.33333</cdr:x>
      <cdr:y>0.55422</cdr:y>
    </cdr:from>
    <cdr:to>
      <cdr:x>0.41145</cdr:x>
      <cdr:y>0.66471</cdr:y>
    </cdr:to>
    <cdr:sp macro="" textlink="">
      <cdr:nvSpPr>
        <cdr:cNvPr id="5" name="4 CuadroTexto"/>
        <cdr:cNvSpPr txBox="1"/>
      </cdr:nvSpPr>
      <cdr:spPr>
        <a:xfrm xmlns:a="http://schemas.openxmlformats.org/drawingml/2006/main">
          <a:off x="1714512" y="3286148"/>
          <a:ext cx="401813" cy="655134"/>
        </a:xfrm>
        <a:prstGeom xmlns:a="http://schemas.openxmlformats.org/drawingml/2006/main" prst="rect">
          <a:avLst/>
        </a:prstGeom>
      </cdr:spPr>
      <cdr:txBody>
        <a:bodyPr xmlns:a="http://schemas.openxmlformats.org/drawingml/2006/main" wrap="none" rtlCol="0"/>
        <a:lstStyle xmlns:a="http://schemas.openxmlformats.org/drawingml/2006/main"/>
        <a:p xmlns:a="http://schemas.openxmlformats.org/drawingml/2006/main">
          <a:r>
            <a:rPr lang="es-AR" sz="1600" dirty="0"/>
            <a:t>(89%)</a:t>
          </a:r>
        </a:p>
      </cdr:txBody>
    </cdr:sp>
  </cdr:relSizeAnchor>
</c:userShapes>
</file>

<file path=ppt/drawings/drawing2.xml><?xml version="1.0" encoding="utf-8"?>
<c:userShapes xmlns:c="http://schemas.openxmlformats.org/drawingml/2006/chart">
  <cdr:relSizeAnchor xmlns:cdr="http://schemas.openxmlformats.org/drawingml/2006/chartDrawing">
    <cdr:from>
      <cdr:x>0.61339</cdr:x>
      <cdr:y>0.6005</cdr:y>
    </cdr:from>
    <cdr:to>
      <cdr:x>0.86712</cdr:x>
      <cdr:y>0.7105</cdr:y>
    </cdr:to>
    <cdr:sp macro="" textlink="">
      <cdr:nvSpPr>
        <cdr:cNvPr id="2" name="CuadroTexto 4">
          <a:extLst xmlns:a="http://schemas.openxmlformats.org/drawingml/2006/main">
            <a:ext uri="{FF2B5EF4-FFF2-40B4-BE49-F238E27FC236}">
              <a16:creationId xmlns:a16="http://schemas.microsoft.com/office/drawing/2014/main" id="{FC25653F-C9A5-6B88-3093-BC4113E5C76A}"/>
            </a:ext>
          </a:extLst>
        </cdr:cNvPr>
        <cdr:cNvSpPr txBox="1"/>
      </cdr:nvSpPr>
      <cdr:spPr>
        <a:xfrm xmlns:a="http://schemas.openxmlformats.org/drawingml/2006/main">
          <a:off x="4732508" y="2016224"/>
          <a:ext cx="1957604" cy="369334"/>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xmlns:a="http://schemas.openxmlformats.org/drawingml/2006/main">
          <a:r>
            <a:rPr lang="es-AR" dirty="0"/>
            <a:t>No reporta (1)   </a:t>
          </a:r>
        </a:p>
      </cdr:txBody>
    </cdr:sp>
  </cdr:relSizeAnchor>
  <cdr:relSizeAnchor xmlns:cdr="http://schemas.openxmlformats.org/drawingml/2006/chartDrawing">
    <cdr:from>
      <cdr:x>0.59473</cdr:x>
      <cdr:y>0.64339</cdr:y>
    </cdr:from>
    <cdr:to>
      <cdr:x>0.61339</cdr:x>
      <cdr:y>0.68628</cdr:y>
    </cdr:to>
    <cdr:sp macro="" textlink="">
      <cdr:nvSpPr>
        <cdr:cNvPr id="3" name="Rectángulo 2">
          <a:extLst xmlns:a="http://schemas.openxmlformats.org/drawingml/2006/main">
            <a:ext uri="{FF2B5EF4-FFF2-40B4-BE49-F238E27FC236}">
              <a16:creationId xmlns:a16="http://schemas.microsoft.com/office/drawing/2014/main" id="{506E4954-8ABA-E5D0-9722-5312AE9136D2}"/>
            </a:ext>
          </a:extLst>
        </cdr:cNvPr>
        <cdr:cNvSpPr/>
      </cdr:nvSpPr>
      <cdr:spPr>
        <a:xfrm xmlns:a="http://schemas.openxmlformats.org/drawingml/2006/main">
          <a:off x="4588492" y="2160240"/>
          <a:ext cx="144016" cy="144016"/>
        </a:xfrm>
        <a:prstGeom xmlns:a="http://schemas.openxmlformats.org/drawingml/2006/main" prst="rect">
          <a:avLst/>
        </a:prstGeom>
        <a:solidFill xmlns:a="http://schemas.openxmlformats.org/drawingml/2006/main">
          <a:srgbClr val="9F8351"/>
        </a:solidFill>
        <a:ln xmlns:a="http://schemas.openxmlformats.org/drawingml/2006/main">
          <a:solidFill>
            <a:srgbClr val="9F8351"/>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tlCol="0" anchor="ctr"/>
        <a:lstStyle xmlns:a="http://schemas.openxmlformats.org/drawingml/2006/main">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xmlns:a="http://schemas.openxmlformats.org/drawingml/2006/main">
          <a:pPr algn="ctr"/>
          <a:endParaRPr lang="es-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636DF7-6C37-4283-B333-4B2E3360556A}" type="datetimeFigureOut">
              <a:rPr lang="es-AR" smtClean="0"/>
              <a:pPr/>
              <a:t>15/10/2022</a:t>
            </a:fld>
            <a:endParaRPr lang="es-AR"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AR"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CC81A97-5A0B-48C7-A82D-6E4BD7483DDA}" type="slidenum">
              <a:rPr lang="es-AR" smtClean="0"/>
              <a:pPr/>
              <a:t>‹Nº›</a:t>
            </a:fld>
            <a:endParaRPr lang="es-AR"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número de diapositiva"/>
          <p:cNvSpPr>
            <a:spLocks noGrp="1"/>
          </p:cNvSpPr>
          <p:nvPr>
            <p:ph type="sldNum" sz="quarter" idx="10"/>
          </p:nvPr>
        </p:nvSpPr>
        <p:spPr/>
        <p:txBody>
          <a:bodyPr/>
          <a:lstStyle/>
          <a:p>
            <a:fld id="{1CC81A97-5A0B-48C7-A82D-6E4BD7483DDA}" type="slidenum">
              <a:rPr lang="es-AR" smtClean="0"/>
              <a:pPr/>
              <a:t>15</a:t>
            </a:fld>
            <a:endParaRPr lang="es-AR" dirty="0"/>
          </a:p>
        </p:txBody>
      </p:sp>
    </p:spTree>
    <p:extLst>
      <p:ext uri="{BB962C8B-B14F-4D97-AF65-F5344CB8AC3E}">
        <p14:creationId xmlns:p14="http://schemas.microsoft.com/office/powerpoint/2010/main" val="258350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1CC81A97-5A0B-48C7-A82D-6E4BD7483DDA}" type="slidenum">
              <a:rPr lang="es-AR" smtClean="0"/>
              <a:pPr/>
              <a:t>19</a:t>
            </a:fld>
            <a:endParaRPr lang="es-AR" dirty="0"/>
          </a:p>
        </p:txBody>
      </p:sp>
    </p:spTree>
    <p:extLst>
      <p:ext uri="{BB962C8B-B14F-4D97-AF65-F5344CB8AC3E}">
        <p14:creationId xmlns:p14="http://schemas.microsoft.com/office/powerpoint/2010/main" val="17918789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7BCCC96-CAAF-44CE-ADE1-2463A70329AF}" type="datetimeFigureOut">
              <a:rPr lang="es-AR" smtClean="0"/>
              <a:pPr/>
              <a:t>15/10/2022</a:t>
            </a:fld>
            <a:endParaRPr lang="es-AR" dirty="0"/>
          </a:p>
        </p:txBody>
      </p:sp>
      <p:sp>
        <p:nvSpPr>
          <p:cNvPr id="5" name="Footer Placeholder 4"/>
          <p:cNvSpPr>
            <a:spLocks noGrp="1"/>
          </p:cNvSpPr>
          <p:nvPr>
            <p:ph type="ftr" sz="quarter" idx="11"/>
          </p:nvPr>
        </p:nvSpPr>
        <p:spPr/>
        <p:txBody>
          <a:bodyPr/>
          <a:lstStyle/>
          <a:p>
            <a:endParaRPr lang="es-AR" dirty="0"/>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944A7EB7-7D95-4990-A512-E8B670ABFFF2}" type="slidenum">
              <a:rPr lang="es-AR" smtClean="0"/>
              <a:pPr/>
              <a:t>‹Nº›</a:t>
            </a:fld>
            <a:endParaRPr lang="es-AR" dirty="0"/>
          </a:p>
        </p:txBody>
      </p:sp>
    </p:spTree>
    <p:extLst>
      <p:ext uri="{BB962C8B-B14F-4D97-AF65-F5344CB8AC3E}">
        <p14:creationId xmlns:p14="http://schemas.microsoft.com/office/powerpoint/2010/main" val="606644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7BCCC96-CAAF-44CE-ADE1-2463A70329AF}" type="datetimeFigureOut">
              <a:rPr lang="es-AR" smtClean="0"/>
              <a:pPr/>
              <a:t>15/10/2022</a:t>
            </a:fld>
            <a:endParaRPr lang="es-AR" dirty="0"/>
          </a:p>
        </p:txBody>
      </p:sp>
      <p:sp>
        <p:nvSpPr>
          <p:cNvPr id="5" name="Footer Placeholder 4"/>
          <p:cNvSpPr>
            <a:spLocks noGrp="1"/>
          </p:cNvSpPr>
          <p:nvPr>
            <p:ph type="ftr" sz="quarter" idx="11"/>
          </p:nvPr>
        </p:nvSpPr>
        <p:spPr/>
        <p:txBody>
          <a:bodyPr/>
          <a:lstStyle/>
          <a:p>
            <a:endParaRPr lang="es-AR" dirty="0"/>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944A7EB7-7D95-4990-A512-E8B670ABFFF2}" type="slidenum">
              <a:rPr lang="es-AR" smtClean="0"/>
              <a:pPr/>
              <a:t>‹Nº›</a:t>
            </a:fld>
            <a:endParaRPr lang="es-AR" dirty="0"/>
          </a:p>
        </p:txBody>
      </p:sp>
    </p:spTree>
    <p:extLst>
      <p:ext uri="{BB962C8B-B14F-4D97-AF65-F5344CB8AC3E}">
        <p14:creationId xmlns:p14="http://schemas.microsoft.com/office/powerpoint/2010/main" val="2062980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7BCCC96-CAAF-44CE-ADE1-2463A70329AF}" type="datetimeFigureOut">
              <a:rPr lang="es-AR" smtClean="0"/>
              <a:pPr/>
              <a:t>15/10/2022</a:t>
            </a:fld>
            <a:endParaRPr lang="es-AR" dirty="0"/>
          </a:p>
        </p:txBody>
      </p:sp>
      <p:sp>
        <p:nvSpPr>
          <p:cNvPr id="5" name="Footer Placeholder 4"/>
          <p:cNvSpPr>
            <a:spLocks noGrp="1"/>
          </p:cNvSpPr>
          <p:nvPr>
            <p:ph type="ftr" sz="quarter" idx="11"/>
          </p:nvPr>
        </p:nvSpPr>
        <p:spPr/>
        <p:txBody>
          <a:bodyPr/>
          <a:lstStyle/>
          <a:p>
            <a:endParaRPr lang="es-AR" dirty="0"/>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944A7EB7-7D95-4990-A512-E8B670ABFFF2}" type="slidenum">
              <a:rPr lang="es-AR" smtClean="0"/>
              <a:pPr/>
              <a:t>‹Nº›</a:t>
            </a:fld>
            <a:endParaRPr lang="es-AR" dirty="0"/>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501159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47BCCC96-CAAF-44CE-ADE1-2463A70329AF}" type="datetimeFigureOut">
              <a:rPr lang="es-AR" smtClean="0"/>
              <a:pPr/>
              <a:t>15/10/2022</a:t>
            </a:fld>
            <a:endParaRPr lang="es-AR" dirty="0"/>
          </a:p>
        </p:txBody>
      </p:sp>
      <p:sp>
        <p:nvSpPr>
          <p:cNvPr id="6" name="Footer Placeholder 5"/>
          <p:cNvSpPr>
            <a:spLocks noGrp="1"/>
          </p:cNvSpPr>
          <p:nvPr>
            <p:ph type="ftr" sz="quarter" idx="11"/>
          </p:nvPr>
        </p:nvSpPr>
        <p:spPr/>
        <p:txBody>
          <a:bodyPr/>
          <a:lstStyle/>
          <a:p>
            <a:endParaRPr lang="es-AR" dirty="0"/>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944A7EB7-7D95-4990-A512-E8B670ABFFF2}" type="slidenum">
              <a:rPr lang="es-AR" smtClean="0"/>
              <a:pPr/>
              <a:t>‹Nº›</a:t>
            </a:fld>
            <a:endParaRPr lang="es-AR" dirty="0"/>
          </a:p>
        </p:txBody>
      </p:sp>
    </p:spTree>
    <p:extLst>
      <p:ext uri="{BB962C8B-B14F-4D97-AF65-F5344CB8AC3E}">
        <p14:creationId xmlns:p14="http://schemas.microsoft.com/office/powerpoint/2010/main" val="18834660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47BCCC96-CAAF-44CE-ADE1-2463A70329AF}" type="datetimeFigureOut">
              <a:rPr lang="es-AR" smtClean="0"/>
              <a:pPr/>
              <a:t>15/10/2022</a:t>
            </a:fld>
            <a:endParaRPr lang="es-AR" dirty="0"/>
          </a:p>
        </p:txBody>
      </p:sp>
      <p:sp>
        <p:nvSpPr>
          <p:cNvPr id="6" name="Footer Placeholder 5"/>
          <p:cNvSpPr>
            <a:spLocks noGrp="1"/>
          </p:cNvSpPr>
          <p:nvPr>
            <p:ph type="ftr" sz="quarter" idx="11"/>
          </p:nvPr>
        </p:nvSpPr>
        <p:spPr/>
        <p:txBody>
          <a:bodyPr/>
          <a:lstStyle/>
          <a:p>
            <a:endParaRPr lang="es-AR" dirty="0"/>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944A7EB7-7D95-4990-A512-E8B670ABFFF2}" type="slidenum">
              <a:rPr lang="es-AR" smtClean="0"/>
              <a:pPr/>
              <a:t>‹Nº›</a:t>
            </a:fld>
            <a:endParaRPr lang="es-AR" dirty="0"/>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574301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47BCCC96-CAAF-44CE-ADE1-2463A70329AF}" type="datetimeFigureOut">
              <a:rPr lang="es-AR" smtClean="0"/>
              <a:pPr/>
              <a:t>15/10/2022</a:t>
            </a:fld>
            <a:endParaRPr lang="es-AR" dirty="0"/>
          </a:p>
        </p:txBody>
      </p:sp>
      <p:sp>
        <p:nvSpPr>
          <p:cNvPr id="6" name="Footer Placeholder 5"/>
          <p:cNvSpPr>
            <a:spLocks noGrp="1"/>
          </p:cNvSpPr>
          <p:nvPr>
            <p:ph type="ftr" sz="quarter" idx="11"/>
          </p:nvPr>
        </p:nvSpPr>
        <p:spPr/>
        <p:txBody>
          <a:bodyPr/>
          <a:lstStyle/>
          <a:p>
            <a:endParaRPr lang="es-AR"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944A7EB7-7D95-4990-A512-E8B670ABFFF2}" type="slidenum">
              <a:rPr lang="es-AR" smtClean="0"/>
              <a:pPr/>
              <a:t>‹Nº›</a:t>
            </a:fld>
            <a:endParaRPr lang="es-AR" dirty="0"/>
          </a:p>
        </p:txBody>
      </p:sp>
    </p:spTree>
    <p:extLst>
      <p:ext uri="{BB962C8B-B14F-4D97-AF65-F5344CB8AC3E}">
        <p14:creationId xmlns:p14="http://schemas.microsoft.com/office/powerpoint/2010/main" val="3552859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7BCCC96-CAAF-44CE-ADE1-2463A70329AF}" type="datetimeFigureOut">
              <a:rPr lang="es-AR" smtClean="0"/>
              <a:pPr/>
              <a:t>15/10/2022</a:t>
            </a:fld>
            <a:endParaRPr lang="es-AR" dirty="0"/>
          </a:p>
        </p:txBody>
      </p:sp>
      <p:sp>
        <p:nvSpPr>
          <p:cNvPr id="5" name="Footer Placeholder 4"/>
          <p:cNvSpPr>
            <a:spLocks noGrp="1"/>
          </p:cNvSpPr>
          <p:nvPr>
            <p:ph type="ftr" sz="quarter" idx="11"/>
          </p:nvPr>
        </p:nvSpPr>
        <p:spPr/>
        <p:txBody>
          <a:bodyPr/>
          <a:lstStyle/>
          <a:p>
            <a:endParaRPr lang="es-AR"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44A7EB7-7D95-4990-A512-E8B670ABFFF2}" type="slidenum">
              <a:rPr lang="es-AR" smtClean="0"/>
              <a:pPr/>
              <a:t>‹Nº›</a:t>
            </a:fld>
            <a:endParaRPr lang="es-AR" dirty="0"/>
          </a:p>
        </p:txBody>
      </p:sp>
    </p:spTree>
    <p:extLst>
      <p:ext uri="{BB962C8B-B14F-4D97-AF65-F5344CB8AC3E}">
        <p14:creationId xmlns:p14="http://schemas.microsoft.com/office/powerpoint/2010/main" val="23656261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7BCCC96-CAAF-44CE-ADE1-2463A70329AF}" type="datetimeFigureOut">
              <a:rPr lang="es-AR" smtClean="0"/>
              <a:pPr/>
              <a:t>15/10/2022</a:t>
            </a:fld>
            <a:endParaRPr lang="es-AR" dirty="0"/>
          </a:p>
        </p:txBody>
      </p:sp>
      <p:sp>
        <p:nvSpPr>
          <p:cNvPr id="5" name="Footer Placeholder 4"/>
          <p:cNvSpPr>
            <a:spLocks noGrp="1"/>
          </p:cNvSpPr>
          <p:nvPr>
            <p:ph type="ftr" sz="quarter" idx="11"/>
          </p:nvPr>
        </p:nvSpPr>
        <p:spPr/>
        <p:txBody>
          <a:bodyPr/>
          <a:lstStyle/>
          <a:p>
            <a:endParaRPr lang="es-AR"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44A7EB7-7D95-4990-A512-E8B670ABFFF2}" type="slidenum">
              <a:rPr lang="es-AR" smtClean="0"/>
              <a:pPr/>
              <a:t>‹Nº›</a:t>
            </a:fld>
            <a:endParaRPr lang="es-AR" dirty="0"/>
          </a:p>
        </p:txBody>
      </p:sp>
    </p:spTree>
    <p:extLst>
      <p:ext uri="{BB962C8B-B14F-4D97-AF65-F5344CB8AC3E}">
        <p14:creationId xmlns:p14="http://schemas.microsoft.com/office/powerpoint/2010/main" val="2798349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7BCCC96-CAAF-44CE-ADE1-2463A70329AF}" type="datetimeFigureOut">
              <a:rPr lang="es-AR" smtClean="0"/>
              <a:pPr/>
              <a:t>15/10/2022</a:t>
            </a:fld>
            <a:endParaRPr lang="es-AR" dirty="0"/>
          </a:p>
        </p:txBody>
      </p:sp>
      <p:sp>
        <p:nvSpPr>
          <p:cNvPr id="5" name="Footer Placeholder 4"/>
          <p:cNvSpPr>
            <a:spLocks noGrp="1"/>
          </p:cNvSpPr>
          <p:nvPr>
            <p:ph type="ftr" sz="quarter" idx="11"/>
          </p:nvPr>
        </p:nvSpPr>
        <p:spPr/>
        <p:txBody>
          <a:bodyPr/>
          <a:lstStyle/>
          <a:p>
            <a:endParaRPr lang="es-AR"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44A7EB7-7D95-4990-A512-E8B670ABFFF2}" type="slidenum">
              <a:rPr lang="es-AR" smtClean="0"/>
              <a:pPr/>
              <a:t>‹Nº›</a:t>
            </a:fld>
            <a:endParaRPr lang="es-AR" dirty="0"/>
          </a:p>
        </p:txBody>
      </p:sp>
    </p:spTree>
    <p:extLst>
      <p:ext uri="{BB962C8B-B14F-4D97-AF65-F5344CB8AC3E}">
        <p14:creationId xmlns:p14="http://schemas.microsoft.com/office/powerpoint/2010/main" val="4119752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7BCCC96-CAAF-44CE-ADE1-2463A70329AF}" type="datetimeFigureOut">
              <a:rPr lang="es-AR" smtClean="0"/>
              <a:pPr/>
              <a:t>15/10/2022</a:t>
            </a:fld>
            <a:endParaRPr lang="es-AR" dirty="0"/>
          </a:p>
        </p:txBody>
      </p:sp>
      <p:sp>
        <p:nvSpPr>
          <p:cNvPr id="5" name="Footer Placeholder 4"/>
          <p:cNvSpPr>
            <a:spLocks noGrp="1"/>
          </p:cNvSpPr>
          <p:nvPr>
            <p:ph type="ftr" sz="quarter" idx="11"/>
          </p:nvPr>
        </p:nvSpPr>
        <p:spPr/>
        <p:txBody>
          <a:bodyPr/>
          <a:lstStyle/>
          <a:p>
            <a:endParaRPr lang="es-AR" dirty="0"/>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944A7EB7-7D95-4990-A512-E8B670ABFFF2}" type="slidenum">
              <a:rPr lang="es-AR" smtClean="0"/>
              <a:pPr/>
              <a:t>‹Nº›</a:t>
            </a:fld>
            <a:endParaRPr lang="es-AR" dirty="0"/>
          </a:p>
        </p:txBody>
      </p:sp>
    </p:spTree>
    <p:extLst>
      <p:ext uri="{BB962C8B-B14F-4D97-AF65-F5344CB8AC3E}">
        <p14:creationId xmlns:p14="http://schemas.microsoft.com/office/powerpoint/2010/main" val="2595090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7BCCC96-CAAF-44CE-ADE1-2463A70329AF}" type="datetimeFigureOut">
              <a:rPr lang="es-AR" smtClean="0"/>
              <a:pPr/>
              <a:t>15/10/2022</a:t>
            </a:fld>
            <a:endParaRPr lang="es-AR" dirty="0"/>
          </a:p>
        </p:txBody>
      </p:sp>
      <p:sp>
        <p:nvSpPr>
          <p:cNvPr id="6" name="Footer Placeholder 5"/>
          <p:cNvSpPr>
            <a:spLocks noGrp="1"/>
          </p:cNvSpPr>
          <p:nvPr>
            <p:ph type="ftr" sz="quarter" idx="11"/>
          </p:nvPr>
        </p:nvSpPr>
        <p:spPr/>
        <p:txBody>
          <a:bodyPr/>
          <a:lstStyle/>
          <a:p>
            <a:endParaRPr lang="es-AR" dirty="0"/>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944A7EB7-7D95-4990-A512-E8B670ABFFF2}" type="slidenum">
              <a:rPr lang="es-AR" smtClean="0"/>
              <a:pPr/>
              <a:t>‹Nº›</a:t>
            </a:fld>
            <a:endParaRPr lang="es-AR" dirty="0"/>
          </a:p>
        </p:txBody>
      </p:sp>
    </p:spTree>
    <p:extLst>
      <p:ext uri="{BB962C8B-B14F-4D97-AF65-F5344CB8AC3E}">
        <p14:creationId xmlns:p14="http://schemas.microsoft.com/office/powerpoint/2010/main" val="953346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7BCCC96-CAAF-44CE-ADE1-2463A70329AF}" type="datetimeFigureOut">
              <a:rPr lang="es-AR" smtClean="0"/>
              <a:pPr/>
              <a:t>15/10/2022</a:t>
            </a:fld>
            <a:endParaRPr lang="es-AR" dirty="0"/>
          </a:p>
        </p:txBody>
      </p:sp>
      <p:sp>
        <p:nvSpPr>
          <p:cNvPr id="8" name="Footer Placeholder 7"/>
          <p:cNvSpPr>
            <a:spLocks noGrp="1"/>
          </p:cNvSpPr>
          <p:nvPr>
            <p:ph type="ftr" sz="quarter" idx="11"/>
          </p:nvPr>
        </p:nvSpPr>
        <p:spPr/>
        <p:txBody>
          <a:bodyPr/>
          <a:lstStyle/>
          <a:p>
            <a:endParaRPr lang="es-AR" dirty="0"/>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944A7EB7-7D95-4990-A512-E8B670ABFFF2}" type="slidenum">
              <a:rPr lang="es-AR" smtClean="0"/>
              <a:pPr/>
              <a:t>‹Nº›</a:t>
            </a:fld>
            <a:endParaRPr lang="es-AR" dirty="0"/>
          </a:p>
        </p:txBody>
      </p:sp>
    </p:spTree>
    <p:extLst>
      <p:ext uri="{BB962C8B-B14F-4D97-AF65-F5344CB8AC3E}">
        <p14:creationId xmlns:p14="http://schemas.microsoft.com/office/powerpoint/2010/main" val="370710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7BCCC96-CAAF-44CE-ADE1-2463A70329AF}" type="datetimeFigureOut">
              <a:rPr lang="es-AR" smtClean="0"/>
              <a:pPr/>
              <a:t>15/10/2022</a:t>
            </a:fld>
            <a:endParaRPr lang="es-AR" dirty="0"/>
          </a:p>
        </p:txBody>
      </p:sp>
      <p:sp>
        <p:nvSpPr>
          <p:cNvPr id="4" name="Footer Placeholder 3"/>
          <p:cNvSpPr>
            <a:spLocks noGrp="1"/>
          </p:cNvSpPr>
          <p:nvPr>
            <p:ph type="ftr" sz="quarter" idx="11"/>
          </p:nvPr>
        </p:nvSpPr>
        <p:spPr/>
        <p:txBody>
          <a:bodyPr/>
          <a:lstStyle/>
          <a:p>
            <a:endParaRPr lang="es-AR" dirty="0"/>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44A7EB7-7D95-4990-A512-E8B670ABFFF2}" type="slidenum">
              <a:rPr lang="es-AR" smtClean="0"/>
              <a:pPr/>
              <a:t>‹Nº›</a:t>
            </a:fld>
            <a:endParaRPr lang="es-AR" dirty="0"/>
          </a:p>
        </p:txBody>
      </p:sp>
    </p:spTree>
    <p:extLst>
      <p:ext uri="{BB962C8B-B14F-4D97-AF65-F5344CB8AC3E}">
        <p14:creationId xmlns:p14="http://schemas.microsoft.com/office/powerpoint/2010/main" val="2168794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BCCC96-CAAF-44CE-ADE1-2463A70329AF}" type="datetimeFigureOut">
              <a:rPr lang="es-AR" smtClean="0"/>
              <a:pPr/>
              <a:t>15/10/2022</a:t>
            </a:fld>
            <a:endParaRPr lang="es-AR" dirty="0"/>
          </a:p>
        </p:txBody>
      </p:sp>
      <p:sp>
        <p:nvSpPr>
          <p:cNvPr id="3" name="Footer Placeholder 2"/>
          <p:cNvSpPr>
            <a:spLocks noGrp="1"/>
          </p:cNvSpPr>
          <p:nvPr>
            <p:ph type="ftr" sz="quarter" idx="11"/>
          </p:nvPr>
        </p:nvSpPr>
        <p:spPr/>
        <p:txBody>
          <a:bodyPr/>
          <a:lstStyle/>
          <a:p>
            <a:endParaRPr lang="es-AR" dirty="0"/>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44A7EB7-7D95-4990-A512-E8B670ABFFF2}" type="slidenum">
              <a:rPr lang="es-AR" smtClean="0"/>
              <a:pPr/>
              <a:t>‹Nº›</a:t>
            </a:fld>
            <a:endParaRPr lang="es-AR" dirty="0"/>
          </a:p>
        </p:txBody>
      </p:sp>
    </p:spTree>
    <p:extLst>
      <p:ext uri="{BB962C8B-B14F-4D97-AF65-F5344CB8AC3E}">
        <p14:creationId xmlns:p14="http://schemas.microsoft.com/office/powerpoint/2010/main" val="3996364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7BCCC96-CAAF-44CE-ADE1-2463A70329AF}" type="datetimeFigureOut">
              <a:rPr lang="es-AR" smtClean="0"/>
              <a:pPr/>
              <a:t>15/10/2022</a:t>
            </a:fld>
            <a:endParaRPr lang="es-AR" dirty="0"/>
          </a:p>
        </p:txBody>
      </p:sp>
      <p:sp>
        <p:nvSpPr>
          <p:cNvPr id="6" name="Footer Placeholder 5"/>
          <p:cNvSpPr>
            <a:spLocks noGrp="1"/>
          </p:cNvSpPr>
          <p:nvPr>
            <p:ph type="ftr" sz="quarter" idx="11"/>
          </p:nvPr>
        </p:nvSpPr>
        <p:spPr/>
        <p:txBody>
          <a:bodyPr/>
          <a:lstStyle/>
          <a:p>
            <a:endParaRPr lang="es-AR"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44A7EB7-7D95-4990-A512-E8B670ABFFF2}" type="slidenum">
              <a:rPr lang="es-AR" smtClean="0"/>
              <a:pPr/>
              <a:t>‹Nº›</a:t>
            </a:fld>
            <a:endParaRPr lang="es-AR" dirty="0"/>
          </a:p>
        </p:txBody>
      </p:sp>
    </p:spTree>
    <p:extLst>
      <p:ext uri="{BB962C8B-B14F-4D97-AF65-F5344CB8AC3E}">
        <p14:creationId xmlns:p14="http://schemas.microsoft.com/office/powerpoint/2010/main" val="4055289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7BCCC96-CAAF-44CE-ADE1-2463A70329AF}" type="datetimeFigureOut">
              <a:rPr lang="es-AR" smtClean="0"/>
              <a:pPr/>
              <a:t>15/10/2022</a:t>
            </a:fld>
            <a:endParaRPr lang="es-AR" dirty="0"/>
          </a:p>
        </p:txBody>
      </p:sp>
      <p:sp>
        <p:nvSpPr>
          <p:cNvPr id="6" name="Footer Placeholder 5"/>
          <p:cNvSpPr>
            <a:spLocks noGrp="1"/>
          </p:cNvSpPr>
          <p:nvPr>
            <p:ph type="ftr" sz="quarter" idx="11"/>
          </p:nvPr>
        </p:nvSpPr>
        <p:spPr/>
        <p:txBody>
          <a:bodyPr/>
          <a:lstStyle/>
          <a:p>
            <a:endParaRPr lang="es-AR"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944A7EB7-7D95-4990-A512-E8B670ABFFF2}" type="slidenum">
              <a:rPr lang="es-AR" smtClean="0"/>
              <a:pPr/>
              <a:t>‹Nº›</a:t>
            </a:fld>
            <a:endParaRPr lang="es-AR" dirty="0"/>
          </a:p>
        </p:txBody>
      </p:sp>
    </p:spTree>
    <p:extLst>
      <p:ext uri="{BB962C8B-B14F-4D97-AF65-F5344CB8AC3E}">
        <p14:creationId xmlns:p14="http://schemas.microsoft.com/office/powerpoint/2010/main" val="3905373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47BCCC96-CAAF-44CE-ADE1-2463A70329AF}" type="datetimeFigureOut">
              <a:rPr lang="es-AR" smtClean="0"/>
              <a:pPr/>
              <a:t>15/10/2022</a:t>
            </a:fld>
            <a:endParaRPr lang="es-AR" dirty="0"/>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AR" dirty="0"/>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944A7EB7-7D95-4990-A512-E8B670ABFFF2}" type="slidenum">
              <a:rPr lang="es-AR" smtClean="0"/>
              <a:pPr/>
              <a:t>‹Nº›</a:t>
            </a:fld>
            <a:endParaRPr lang="es-AR" dirty="0"/>
          </a:p>
        </p:txBody>
      </p:sp>
    </p:spTree>
    <p:extLst>
      <p:ext uri="{BB962C8B-B14F-4D97-AF65-F5344CB8AC3E}">
        <p14:creationId xmlns:p14="http://schemas.microsoft.com/office/powerpoint/2010/main" val="1791526459"/>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argentina.gob.ar/normativa/nacional/ley-26529-160432/texto"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Título"/>
          <p:cNvSpPr>
            <a:spLocks noGrp="1"/>
          </p:cNvSpPr>
          <p:nvPr>
            <p:ph type="ctrTitle"/>
          </p:nvPr>
        </p:nvSpPr>
        <p:spPr>
          <a:xfrm>
            <a:off x="0" y="1628800"/>
            <a:ext cx="9144000" cy="1470025"/>
          </a:xfrm>
        </p:spPr>
        <p:txBody>
          <a:bodyPr>
            <a:noAutofit/>
          </a:bodyPr>
          <a:lstStyle/>
          <a:p>
            <a:pPr algn="ctr"/>
            <a:r>
              <a:rPr lang="es-AR" sz="4000" dirty="0"/>
              <a:t>Capacitación en el uso de tests rápidos e implementación de control de calidad </a:t>
            </a:r>
          </a:p>
        </p:txBody>
      </p:sp>
      <p:sp>
        <p:nvSpPr>
          <p:cNvPr id="3" name="2 Subtítulo"/>
          <p:cNvSpPr>
            <a:spLocks noGrp="1"/>
          </p:cNvSpPr>
          <p:nvPr>
            <p:ph type="subTitle" idx="1"/>
          </p:nvPr>
        </p:nvSpPr>
        <p:spPr>
          <a:xfrm>
            <a:off x="0" y="3429000"/>
            <a:ext cx="9144000" cy="2592288"/>
          </a:xfrm>
        </p:spPr>
        <p:txBody>
          <a:bodyPr>
            <a:normAutofit/>
          </a:bodyPr>
          <a:lstStyle/>
          <a:p>
            <a:pPr algn="ctr"/>
            <a:r>
              <a:rPr lang="es-AR" sz="2800" dirty="0">
                <a:solidFill>
                  <a:schemeClr val="tx2">
                    <a:lumMod val="75000"/>
                  </a:schemeClr>
                </a:solidFill>
                <a:latin typeface="+mj-lt"/>
              </a:rPr>
              <a:t>Estrategia para un acceso </a:t>
            </a:r>
          </a:p>
          <a:p>
            <a:pPr algn="ctr"/>
            <a:r>
              <a:rPr lang="es-AR" sz="2800" dirty="0">
                <a:solidFill>
                  <a:schemeClr val="tx2">
                    <a:lumMod val="75000"/>
                  </a:schemeClr>
                </a:solidFill>
                <a:latin typeface="+mj-lt"/>
              </a:rPr>
              <a:t>oportuno y descentralizado </a:t>
            </a:r>
          </a:p>
          <a:p>
            <a:pPr algn="ctr"/>
            <a:r>
              <a:rPr lang="es-AR" sz="2800" dirty="0">
                <a:solidFill>
                  <a:schemeClr val="tx2">
                    <a:lumMod val="75000"/>
                  </a:schemeClr>
                </a:solidFill>
                <a:latin typeface="+mj-lt"/>
              </a:rPr>
              <a:t>en el control de Sífilis y VIH.</a:t>
            </a:r>
          </a:p>
          <a:p>
            <a:pPr algn="ctr"/>
            <a:endParaRPr lang="es-AR" sz="2800" dirty="0">
              <a:solidFill>
                <a:schemeClr val="tx2">
                  <a:lumMod val="75000"/>
                </a:schemeClr>
              </a:solidFill>
              <a:latin typeface="+mj-lt"/>
            </a:endParaRPr>
          </a:p>
          <a:p>
            <a:pPr algn="ctr"/>
            <a:r>
              <a:rPr lang="es-AR" sz="1400" dirty="0">
                <a:effectLst/>
                <a:latin typeface="Century Gothic" panose="020B0502020202020204" pitchFamily="34" charset="0"/>
                <a:ea typeface="Calibri" panose="020F0502020204030204" pitchFamily="34" charset="0"/>
                <a:cs typeface="Times New Roman" panose="02020603050405020304" pitchFamily="18" charset="0"/>
              </a:rPr>
              <a:t>Autores: Lukjaniec Verónica, Pellegrino Verónica, Silvestri Laura. Coautora Pilar Marquinez</a:t>
            </a:r>
          </a:p>
          <a:p>
            <a:pPr algn="ctr"/>
            <a:endParaRPr lang="es-AR" sz="2800" dirty="0">
              <a:solidFill>
                <a:schemeClr val="tx2">
                  <a:lumMod val="75000"/>
                </a:schemeClr>
              </a:solidFill>
              <a:latin typeface="+mj-lt"/>
            </a:endParaRPr>
          </a:p>
          <a:p>
            <a:pPr algn="ctr"/>
            <a:endParaRPr lang="es-AR" sz="2800" dirty="0">
              <a:solidFill>
                <a:schemeClr val="tx2">
                  <a:lumMod val="75000"/>
                </a:schemeClr>
              </a:solidFill>
              <a:latin typeface="+mj-l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31640" y="214290"/>
            <a:ext cx="7812360" cy="1143000"/>
          </a:xfrm>
        </p:spPr>
        <p:txBody>
          <a:bodyPr>
            <a:normAutofit fontScale="90000"/>
          </a:bodyPr>
          <a:lstStyle/>
          <a:p>
            <a:br>
              <a:rPr lang="es-ES" sz="3100" b="1" u="sng" dirty="0"/>
            </a:br>
            <a:r>
              <a:rPr lang="es-ES" sz="4000" dirty="0"/>
              <a:t>Capacitación en el uso de test rápidos e implementación del control de calidad (CC):</a:t>
            </a:r>
            <a:br>
              <a:rPr lang="es-AR" dirty="0"/>
            </a:br>
            <a:endParaRPr lang="es-AR" dirty="0"/>
          </a:p>
        </p:txBody>
      </p:sp>
      <p:sp>
        <p:nvSpPr>
          <p:cNvPr id="3" name="2 Marcador de contenido"/>
          <p:cNvSpPr>
            <a:spLocks noGrp="1"/>
          </p:cNvSpPr>
          <p:nvPr>
            <p:ph idx="1"/>
          </p:nvPr>
        </p:nvSpPr>
        <p:spPr>
          <a:xfrm>
            <a:off x="827584" y="2492896"/>
            <a:ext cx="8229600" cy="4900634"/>
          </a:xfrm>
        </p:spPr>
        <p:txBody>
          <a:bodyPr>
            <a:noAutofit/>
          </a:bodyPr>
          <a:lstStyle/>
          <a:p>
            <a:pPr marL="514350" indent="-514350">
              <a:buNone/>
            </a:pPr>
            <a:endParaRPr lang="es-AR" sz="2000" dirty="0"/>
          </a:p>
          <a:p>
            <a:r>
              <a:rPr lang="es-ES" sz="2000" dirty="0"/>
              <a:t>Cada sala tiene asignada un número, lo mismo para cada operador, esto es necesario para poder completar las planillas correspondientes a la realización de los controles de calidad.</a:t>
            </a:r>
          </a:p>
          <a:p>
            <a:endParaRPr lang="es-AR" sz="2000" dirty="0"/>
          </a:p>
          <a:p>
            <a:r>
              <a:rPr lang="es-ES" sz="2000" dirty="0"/>
              <a:t>Las capacitaciones se realizaron sistemáticamente, en cuanto se fueron agregando nuevos centros de testeo, como también al momento de capacitar al personal para el correcto uso de los controles de calidad, cuya realización y monitoreo de los mismos es llevado a cabo por el Laboratorio del Hospital Municipal de Morón.</a:t>
            </a:r>
            <a:endParaRPr lang="es-AR" sz="2000" dirty="0"/>
          </a:p>
          <a:p>
            <a:endParaRPr lang="es-AR" sz="2000" dirty="0"/>
          </a:p>
        </p:txBody>
      </p:sp>
    </p:spTree>
    <p:extLst>
      <p:ext uri="{BB962C8B-B14F-4D97-AF65-F5344CB8AC3E}">
        <p14:creationId xmlns:p14="http://schemas.microsoft.com/office/powerpoint/2010/main" val="2295781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475656" y="692696"/>
            <a:ext cx="7560840" cy="1280890"/>
          </a:xfrm>
        </p:spPr>
        <p:txBody>
          <a:bodyPr>
            <a:normAutofit/>
          </a:bodyPr>
          <a:lstStyle/>
          <a:p>
            <a:r>
              <a:rPr lang="es-AR" dirty="0"/>
              <a:t>Implementación de los controles de calidad (CC)</a:t>
            </a:r>
          </a:p>
        </p:txBody>
      </p:sp>
      <p:sp>
        <p:nvSpPr>
          <p:cNvPr id="3" name="2 Marcador de contenido"/>
          <p:cNvSpPr>
            <a:spLocks noGrp="1"/>
          </p:cNvSpPr>
          <p:nvPr>
            <p:ph idx="1"/>
          </p:nvPr>
        </p:nvSpPr>
        <p:spPr>
          <a:xfrm>
            <a:off x="806896" y="2276872"/>
            <a:ext cx="8229600" cy="4114816"/>
          </a:xfrm>
        </p:spPr>
        <p:txBody>
          <a:bodyPr>
            <a:noAutofit/>
          </a:bodyPr>
          <a:lstStyle/>
          <a:p>
            <a:pPr algn="just"/>
            <a:r>
              <a:rPr lang="es-AR" sz="2000" dirty="0"/>
              <a:t>La implementación de los controles de calidad inicia en el mes de marzo de 2022, desde su preparación y distribución en los CAPS hasta la recepción de los resultados y acciones correctivas sobre los errores que surgieron.</a:t>
            </a:r>
          </a:p>
          <a:p>
            <a:pPr algn="just"/>
            <a:r>
              <a:rPr lang="es-AR" sz="2000" dirty="0"/>
              <a:t>Previo a la distribución de los CC se realiza la capacitación del personal asignado mediante la difusión de un video explicativo y mostrativo vía Whatsapp a los referentes, para ser distribuidos a los Caps. </a:t>
            </a:r>
          </a:p>
          <a:p>
            <a:pPr algn="just"/>
            <a:r>
              <a:rPr lang="es-AR" sz="2000" dirty="0"/>
              <a:t>También se realizo la capacitación presencial  (CC), junto a la capacitación del personal que se incorporaba al programa.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475656" y="692696"/>
            <a:ext cx="7560840" cy="1280890"/>
          </a:xfrm>
        </p:spPr>
        <p:txBody>
          <a:bodyPr>
            <a:normAutofit/>
          </a:bodyPr>
          <a:lstStyle/>
          <a:p>
            <a:r>
              <a:rPr lang="es-AR" dirty="0"/>
              <a:t>Implementación de los controles de calidad (CC)</a:t>
            </a:r>
          </a:p>
        </p:txBody>
      </p:sp>
      <p:sp>
        <p:nvSpPr>
          <p:cNvPr id="3" name="2 Marcador de contenido"/>
          <p:cNvSpPr>
            <a:spLocks noGrp="1"/>
          </p:cNvSpPr>
          <p:nvPr>
            <p:ph idx="1"/>
          </p:nvPr>
        </p:nvSpPr>
        <p:spPr>
          <a:xfrm>
            <a:off x="918516" y="1556792"/>
            <a:ext cx="8229600" cy="4114816"/>
          </a:xfrm>
        </p:spPr>
        <p:txBody>
          <a:bodyPr>
            <a:noAutofit/>
          </a:bodyPr>
          <a:lstStyle/>
          <a:p>
            <a:pPr marL="0" indent="0" algn="just">
              <a:buNone/>
            </a:pPr>
            <a:endParaRPr lang="es-AR" sz="2000" dirty="0"/>
          </a:p>
          <a:p>
            <a:pPr algn="just"/>
            <a:r>
              <a:rPr lang="es-AR" sz="2000" dirty="0"/>
              <a:t>Se coordinó la entrega de los CC con el referente asignado, quien se encargo a la distribución  a los Caps, en el mes de abril y los resultados se comenzaron a recibir en mayo. La primera entrega fue a 8 Caps.</a:t>
            </a:r>
          </a:p>
          <a:p>
            <a:pPr algn="just"/>
            <a:r>
              <a:rPr lang="es-AR" sz="2000" dirty="0"/>
              <a:t>Surgieron varios errores de procesamiento e interpretación sobre los que se aplicaron medidas correctivas (nuevas capacitaciones) .</a:t>
            </a:r>
          </a:p>
          <a:p>
            <a:pPr algn="just"/>
            <a:r>
              <a:rPr lang="es-AR" sz="2000" dirty="0"/>
              <a:t>La segunda entrega de los controles se realizó en el mes de agosto, a la cual se sumaron  6 Caps.</a:t>
            </a:r>
          </a:p>
          <a:p>
            <a:pPr algn="just"/>
            <a:r>
              <a:rPr lang="es-AR" sz="2000" dirty="0"/>
              <a:t>La devolución de los resultados mejoró respecto de la entrega anterior en cuanto a los plazos, pero continuaron surgiendo errores de procesamiento o de interpretación, por lo que se tomaron nuevas medidas correctivas.</a:t>
            </a:r>
          </a:p>
        </p:txBody>
      </p:sp>
    </p:spTree>
    <p:extLst>
      <p:ext uri="{BB962C8B-B14F-4D97-AF65-F5344CB8AC3E}">
        <p14:creationId xmlns:p14="http://schemas.microsoft.com/office/powerpoint/2010/main" val="1756630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403648" y="685870"/>
            <a:ext cx="7560840" cy="1584176"/>
          </a:xfrm>
        </p:spPr>
        <p:txBody>
          <a:bodyPr>
            <a:normAutofit/>
          </a:bodyPr>
          <a:lstStyle/>
          <a:p>
            <a:pPr>
              <a:buNone/>
            </a:pPr>
            <a:r>
              <a:rPr lang="es-ES" sz="3600" dirty="0">
                <a:latin typeface="+mj-lt"/>
              </a:rPr>
              <a:t>Breve explicación de la </a:t>
            </a:r>
          </a:p>
          <a:p>
            <a:pPr>
              <a:buNone/>
            </a:pPr>
            <a:r>
              <a:rPr lang="es-ES" sz="3600" dirty="0">
                <a:latin typeface="+mj-lt"/>
              </a:rPr>
              <a:t>preparación de los CC</a:t>
            </a:r>
          </a:p>
          <a:p>
            <a:pPr>
              <a:buNone/>
            </a:pPr>
            <a:endParaRPr lang="es-AR" sz="3600" dirty="0"/>
          </a:p>
        </p:txBody>
      </p:sp>
      <p:sp>
        <p:nvSpPr>
          <p:cNvPr id="2" name="CuadroTexto 1">
            <a:extLst>
              <a:ext uri="{FF2B5EF4-FFF2-40B4-BE49-F238E27FC236}">
                <a16:creationId xmlns:a16="http://schemas.microsoft.com/office/drawing/2014/main" id="{F44150C4-E96A-7397-F3A6-7F7C68CC9FB2}"/>
              </a:ext>
            </a:extLst>
          </p:cNvPr>
          <p:cNvSpPr txBox="1"/>
          <p:nvPr/>
        </p:nvSpPr>
        <p:spPr>
          <a:xfrm>
            <a:off x="1115616" y="2270046"/>
            <a:ext cx="7740352" cy="4478149"/>
          </a:xfrm>
          <a:prstGeom prst="rect">
            <a:avLst/>
          </a:prstGeom>
          <a:noFill/>
        </p:spPr>
        <p:txBody>
          <a:bodyPr wrap="square" rtlCol="0">
            <a:spAutoFit/>
          </a:bodyPr>
          <a:lstStyle/>
          <a:p>
            <a:pPr marL="342900" marR="0" lvl="0" indent="-34290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r>
              <a:rPr kumimoji="0" lang="es-ES" sz="20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Se necesitan sueros frescos ( VIH POSITIVO  con carga viral conocida y negativo para sífilis.  Un suero SIFILIS POSITIVO (confirmado por prueba treponémica) con título elevado ,que sea negativo para HIV  y un suero negativo para sífilis y VIH).</a:t>
            </a:r>
            <a:endParaRPr kumimoji="0" lang="es-AR" sz="20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endParaRPr>
          </a:p>
          <a:p>
            <a:pPr marL="342900" marR="0" lvl="0" indent="-34290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r>
              <a:rPr kumimoji="0" lang="es-ES" sz="20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 estos sueros se les agrega un bacteriostático (verde brillante) para evitar el crecimiento bacteriano en los mismos.</a:t>
            </a:r>
            <a:endParaRPr kumimoji="0" lang="es-AR" sz="20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endParaRPr>
          </a:p>
          <a:p>
            <a:pPr marL="342900" marR="0" lvl="0" indent="-34290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r>
              <a:rPr kumimoji="0" lang="es-ES" sz="20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Se fracciona un pequeño volumen en tubos eppendorff y se deja evaporar overnight hasta la obtención de un sedimento seco.</a:t>
            </a:r>
            <a:endParaRPr kumimoji="0" lang="es-AR" sz="20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endParaRPr>
          </a:p>
          <a:p>
            <a:pPr marL="342900" marR="0" lvl="0" indent="-34290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r>
              <a:rPr kumimoji="0" lang="es-ES" sz="20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Se rotulan y se conservan en heladera hasta su distribución </a:t>
            </a:r>
            <a:endParaRPr kumimoji="0" lang="es-AR" sz="20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508FED0E-594C-619E-8627-E81653838772}"/>
              </a:ext>
            </a:extLst>
          </p:cNvPr>
          <p:cNvSpPr txBox="1"/>
          <p:nvPr/>
        </p:nvSpPr>
        <p:spPr>
          <a:xfrm>
            <a:off x="1547664" y="1268760"/>
            <a:ext cx="6984776" cy="4683333"/>
          </a:xfrm>
          <a:prstGeom prst="rect">
            <a:avLst/>
          </a:prstGeom>
          <a:solidFill>
            <a:schemeClr val="bg1">
              <a:lumMod val="85000"/>
            </a:schemeClr>
          </a:solidFill>
          <a:ln w="38100">
            <a:solidFill>
              <a:schemeClr val="tx1"/>
            </a:solidFill>
          </a:ln>
        </p:spPr>
        <p:txBody>
          <a:bodyPr wrap="square">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s-ES" sz="2000" b="1" i="0" u="none" strike="noStrike" cap="none" normalizeH="0" baseline="0" dirty="0">
                <a:ln>
                  <a:noFill/>
                </a:ln>
                <a:solidFill>
                  <a:schemeClr val="tx1"/>
                </a:solidFill>
                <a:effectLst/>
                <a:cs typeface="Arial" pitchFamily="34" charset="0"/>
              </a:rPr>
              <a:t>Cada CAPS  recibe</a:t>
            </a: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s-ES" sz="2000" b="1" i="0" u="none" strike="noStrike" cap="none" normalizeH="0" baseline="0" dirty="0">
              <a:ln>
                <a:noFill/>
              </a:ln>
              <a:solidFill>
                <a:schemeClr val="tx1"/>
              </a:solidFill>
              <a:effectLst/>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r>
              <a:rPr kumimoji="0" lang="es-ES" sz="2000" b="0" i="0" u="none" strike="noStrike" cap="none" normalizeH="0" baseline="0" dirty="0">
                <a:ln>
                  <a:noFill/>
                </a:ln>
                <a:solidFill>
                  <a:schemeClr val="tx1"/>
                </a:solidFill>
                <a:effectLst/>
                <a:cs typeface="Arial" pitchFamily="34" charset="0"/>
              </a:rPr>
              <a:t>Un frasco conteniendo </a:t>
            </a: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s-ES" sz="2000" b="0" i="0" u="none" strike="noStrike" cap="none" normalizeH="0" baseline="0" dirty="0">
              <a:ln>
                <a:noFill/>
              </a:ln>
              <a:solidFill>
                <a:schemeClr val="tx1"/>
              </a:solidFill>
              <a:effectLst/>
              <a:cs typeface="Arial" pitchFamily="34" charset="0"/>
            </a:endParaRPr>
          </a:p>
          <a:p>
            <a:pPr marL="1257300" marR="0" lvl="2" indent="-342900" algn="l" defTabSz="914400" rtl="0" eaLnBrk="1" fontAlgn="base" latinLnBrk="0" hangingPunct="1">
              <a:lnSpc>
                <a:spcPct val="100000"/>
              </a:lnSpc>
              <a:spcBef>
                <a:spcPct val="0"/>
              </a:spcBef>
              <a:spcAft>
                <a:spcPts val="1000"/>
              </a:spcAft>
              <a:buClrTx/>
              <a:buSzTx/>
              <a:buFont typeface="Wingdings" panose="05000000000000000000" pitchFamily="2" charset="2"/>
              <a:buChar char="Ø"/>
              <a:tabLst/>
            </a:pPr>
            <a:r>
              <a:rPr kumimoji="0" lang="es-ES" sz="2000" b="0" i="0" u="none" strike="noStrike" cap="none" normalizeH="0" baseline="0" dirty="0">
                <a:ln>
                  <a:noFill/>
                </a:ln>
                <a:solidFill>
                  <a:schemeClr val="tx1"/>
                </a:solidFill>
                <a:effectLst/>
                <a:cs typeface="Arial" pitchFamily="34" charset="0"/>
              </a:rPr>
              <a:t>4 controles de calidad liofilizados (3 para HIV y 1 para SÍFILIS) en sus respectivos tubos</a:t>
            </a:r>
          </a:p>
          <a:p>
            <a:pPr marL="1257300" lvl="2" indent="-342900" defTabSz="914400" fontAlgn="base">
              <a:spcBef>
                <a:spcPct val="0"/>
              </a:spcBef>
              <a:spcAft>
                <a:spcPts val="1000"/>
              </a:spcAft>
              <a:buFont typeface="Wingdings" panose="05000000000000000000" pitchFamily="2" charset="2"/>
              <a:buChar char="Ø"/>
            </a:pPr>
            <a:r>
              <a:rPr kumimoji="0" lang="es-ES" sz="2000" b="0" i="0" u="none" strike="noStrike" cap="none" normalizeH="0" baseline="0" dirty="0">
                <a:ln>
                  <a:noFill/>
                </a:ln>
                <a:solidFill>
                  <a:schemeClr val="tx1"/>
                </a:solidFill>
                <a:effectLst/>
                <a:cs typeface="Arial" pitchFamily="34" charset="0"/>
              </a:rPr>
              <a:t>1 tubo eppendorff conteniendo buffer PBS para reconstituir los CC.</a:t>
            </a:r>
          </a:p>
          <a:p>
            <a:pPr marL="1257300" lvl="2" indent="-342900" defTabSz="914400" fontAlgn="base">
              <a:spcBef>
                <a:spcPct val="0"/>
              </a:spcBef>
              <a:spcAft>
                <a:spcPts val="1000"/>
              </a:spcAft>
              <a:buFont typeface="Wingdings" panose="05000000000000000000" pitchFamily="2" charset="2"/>
              <a:buChar char="Ø"/>
            </a:pPr>
            <a:r>
              <a:rPr kumimoji="0" lang="es-ES" sz="2000" b="0" i="0" u="none" strike="noStrike" cap="none" normalizeH="0" baseline="0" dirty="0">
                <a:ln>
                  <a:noFill/>
                </a:ln>
                <a:solidFill>
                  <a:schemeClr val="tx1"/>
                </a:solidFill>
                <a:effectLst/>
                <a:cs typeface="Arial" pitchFamily="34" charset="0"/>
              </a:rPr>
              <a:t>Una pipeta Pasteur</a:t>
            </a:r>
          </a:p>
          <a:p>
            <a:pPr marL="1257300" lvl="2" indent="-342900" defTabSz="914400" fontAlgn="base">
              <a:spcBef>
                <a:spcPct val="0"/>
              </a:spcBef>
              <a:spcAft>
                <a:spcPts val="1000"/>
              </a:spcAft>
              <a:buFont typeface="Wingdings" panose="05000000000000000000" pitchFamily="2" charset="2"/>
              <a:buChar char="Ø"/>
            </a:pPr>
            <a:r>
              <a:rPr kumimoji="0" lang="es-ES" sz="2000" b="0" i="0" u="none" strike="noStrike" cap="none" normalizeH="0" baseline="0" dirty="0">
                <a:ln>
                  <a:noFill/>
                </a:ln>
                <a:solidFill>
                  <a:schemeClr val="tx1"/>
                </a:solidFill>
                <a:effectLst/>
                <a:cs typeface="Arial" pitchFamily="34" charset="0"/>
              </a:rPr>
              <a:t>Una planilla donde volcar los resultados rotulada con la identificación del CAPS y del control correspondiente.</a:t>
            </a:r>
            <a:endParaRPr kumimoji="0" lang="es-AR" sz="2000" b="0" i="0" u="none" strike="noStrike" cap="none" normalizeH="0" baseline="0" dirty="0">
              <a:ln>
                <a:noFill/>
              </a:ln>
              <a:solidFill>
                <a:schemeClr val="tx1"/>
              </a:solidFill>
              <a:effectLst/>
              <a:cs typeface="Arial" pitchFamily="34" charset="0"/>
            </a:endParaRPr>
          </a:p>
        </p:txBody>
      </p:sp>
    </p:spTree>
    <p:extLst>
      <p:ext uri="{BB962C8B-B14F-4D97-AF65-F5344CB8AC3E}">
        <p14:creationId xmlns:p14="http://schemas.microsoft.com/office/powerpoint/2010/main" val="32611892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5 Marcador de contenido"/>
          <p:cNvGraphicFramePr>
            <a:graphicFrameLocks noGrp="1"/>
          </p:cNvGraphicFramePr>
          <p:nvPr>
            <p:ph idx="1"/>
            <p:extLst>
              <p:ext uri="{D42A27DB-BD31-4B8C-83A1-F6EECF244321}">
                <p14:modId xmlns:p14="http://schemas.microsoft.com/office/powerpoint/2010/main" val="1663034975"/>
              </p:ext>
            </p:extLst>
          </p:nvPr>
        </p:nvGraphicFramePr>
        <p:xfrm>
          <a:off x="4932040" y="171763"/>
          <a:ext cx="5572164" cy="6286544"/>
        </p:xfrm>
        <a:graphic>
          <a:graphicData uri="http://schemas.openxmlformats.org/drawingml/2006/chart">
            <c:chart xmlns:c="http://schemas.openxmlformats.org/drawingml/2006/chart" xmlns:r="http://schemas.openxmlformats.org/officeDocument/2006/relationships" r:id="rId3"/>
          </a:graphicData>
        </a:graphic>
      </p:graphicFrame>
      <p:sp>
        <p:nvSpPr>
          <p:cNvPr id="9" name="8 CuadroTexto"/>
          <p:cNvSpPr txBox="1"/>
          <p:nvPr/>
        </p:nvSpPr>
        <p:spPr>
          <a:xfrm>
            <a:off x="2123728" y="206827"/>
            <a:ext cx="7020272" cy="830997"/>
          </a:xfrm>
          <a:prstGeom prst="rect">
            <a:avLst/>
          </a:prstGeom>
          <a:noFill/>
        </p:spPr>
        <p:txBody>
          <a:bodyPr wrap="square" rtlCol="0">
            <a:spAutoFit/>
          </a:bodyPr>
          <a:lstStyle/>
          <a:p>
            <a:r>
              <a:rPr lang="es-AR" sz="2400" dirty="0"/>
              <a:t>Testeos realizados desde fines de 2021 hasta primer semestre de 2022</a:t>
            </a:r>
          </a:p>
        </p:txBody>
      </p:sp>
      <p:graphicFrame>
        <p:nvGraphicFramePr>
          <p:cNvPr id="7" name="6 Tabla"/>
          <p:cNvGraphicFramePr>
            <a:graphicFrameLocks noGrp="1"/>
          </p:cNvGraphicFramePr>
          <p:nvPr>
            <p:extLst>
              <p:ext uri="{D42A27DB-BD31-4B8C-83A1-F6EECF244321}">
                <p14:modId xmlns:p14="http://schemas.microsoft.com/office/powerpoint/2010/main" val="3048642559"/>
              </p:ext>
            </p:extLst>
          </p:nvPr>
        </p:nvGraphicFramePr>
        <p:xfrm>
          <a:off x="539639" y="1175461"/>
          <a:ext cx="4286280" cy="5475712"/>
        </p:xfrm>
        <a:graphic>
          <a:graphicData uri="http://schemas.openxmlformats.org/drawingml/2006/table">
            <a:tbl>
              <a:tblPr/>
              <a:tblGrid>
                <a:gridCol w="1071331">
                  <a:extLst>
                    <a:ext uri="{9D8B030D-6E8A-4147-A177-3AD203B41FA5}">
                      <a16:colId xmlns:a16="http://schemas.microsoft.com/office/drawing/2014/main" val="20000"/>
                    </a:ext>
                  </a:extLst>
                </a:gridCol>
                <a:gridCol w="1071331">
                  <a:extLst>
                    <a:ext uri="{9D8B030D-6E8A-4147-A177-3AD203B41FA5}">
                      <a16:colId xmlns:a16="http://schemas.microsoft.com/office/drawing/2014/main" val="20001"/>
                    </a:ext>
                  </a:extLst>
                </a:gridCol>
                <a:gridCol w="1071809">
                  <a:extLst>
                    <a:ext uri="{9D8B030D-6E8A-4147-A177-3AD203B41FA5}">
                      <a16:colId xmlns:a16="http://schemas.microsoft.com/office/drawing/2014/main" val="20002"/>
                    </a:ext>
                  </a:extLst>
                </a:gridCol>
                <a:gridCol w="1071809">
                  <a:extLst>
                    <a:ext uri="{9D8B030D-6E8A-4147-A177-3AD203B41FA5}">
                      <a16:colId xmlns:a16="http://schemas.microsoft.com/office/drawing/2014/main" val="20003"/>
                    </a:ext>
                  </a:extLst>
                </a:gridCol>
              </a:tblGrid>
              <a:tr h="316598">
                <a:tc>
                  <a:txBody>
                    <a:bodyPr/>
                    <a:lstStyle/>
                    <a:p>
                      <a:pPr>
                        <a:lnSpc>
                          <a:spcPct val="107000"/>
                        </a:lnSpc>
                        <a:spcAft>
                          <a:spcPts val="0"/>
                        </a:spcAft>
                      </a:pPr>
                      <a:r>
                        <a:rPr lang="es-ES" sz="1100" dirty="0">
                          <a:solidFill>
                            <a:srgbClr val="FF0000"/>
                          </a:solidFill>
                          <a:latin typeface="Arial"/>
                          <a:ea typeface="Calibri"/>
                          <a:cs typeface="Times New Roman"/>
                        </a:rPr>
                        <a:t>CAPS</a:t>
                      </a:r>
                      <a:endParaRPr lang="es-AR" sz="1100" dirty="0">
                        <a:latin typeface="Calibri"/>
                        <a:ea typeface="Calibri"/>
                        <a:cs typeface="Times New Roman"/>
                      </a:endParaRPr>
                    </a:p>
                  </a:txBody>
                  <a:tcPr marL="67551" marR="675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nSpc>
                          <a:spcPct val="107000"/>
                        </a:lnSpc>
                        <a:spcAft>
                          <a:spcPts val="0"/>
                        </a:spcAft>
                      </a:pPr>
                      <a:r>
                        <a:rPr lang="es-ES" sz="1100" dirty="0">
                          <a:solidFill>
                            <a:srgbClr val="FF0000"/>
                          </a:solidFill>
                          <a:latin typeface="Arial"/>
                          <a:ea typeface="Calibri"/>
                          <a:cs typeface="Times New Roman"/>
                        </a:rPr>
                        <a:t>TESTS</a:t>
                      </a:r>
                      <a:r>
                        <a:rPr lang="es-ES" sz="1100" baseline="0" dirty="0">
                          <a:solidFill>
                            <a:srgbClr val="FF0000"/>
                          </a:solidFill>
                          <a:latin typeface="Arial"/>
                          <a:ea typeface="Calibri"/>
                          <a:cs typeface="Times New Roman"/>
                        </a:rPr>
                        <a:t> TOTALES</a:t>
                      </a:r>
                      <a:endParaRPr lang="es-AR" sz="1100" dirty="0">
                        <a:latin typeface="Calibri"/>
                        <a:ea typeface="Calibri"/>
                        <a:cs typeface="Times New Roman"/>
                      </a:endParaRPr>
                    </a:p>
                  </a:txBody>
                  <a:tcPr marL="67551" marR="675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nSpc>
                          <a:spcPct val="107000"/>
                        </a:lnSpc>
                        <a:spcAft>
                          <a:spcPts val="0"/>
                        </a:spcAft>
                      </a:pPr>
                      <a:r>
                        <a:rPr lang="es-ES" sz="1100">
                          <a:solidFill>
                            <a:srgbClr val="FF0000"/>
                          </a:solidFill>
                          <a:latin typeface="Arial"/>
                          <a:ea typeface="Calibri"/>
                          <a:cs typeface="Times New Roman"/>
                        </a:rPr>
                        <a:t>Sífilis positivos</a:t>
                      </a:r>
                      <a:endParaRPr lang="es-AR" sz="1100">
                        <a:latin typeface="Calibri"/>
                        <a:ea typeface="Calibri"/>
                        <a:cs typeface="Times New Roman"/>
                      </a:endParaRPr>
                    </a:p>
                  </a:txBody>
                  <a:tcPr marL="67551" marR="675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nSpc>
                          <a:spcPct val="107000"/>
                        </a:lnSpc>
                        <a:spcAft>
                          <a:spcPts val="0"/>
                        </a:spcAft>
                      </a:pPr>
                      <a:r>
                        <a:rPr lang="es-ES" sz="1100">
                          <a:solidFill>
                            <a:srgbClr val="FF0000"/>
                          </a:solidFill>
                          <a:latin typeface="Arial"/>
                          <a:ea typeface="Calibri"/>
                          <a:cs typeface="Times New Roman"/>
                        </a:rPr>
                        <a:t>Hiv positivos</a:t>
                      </a:r>
                      <a:endParaRPr lang="es-AR" sz="1100">
                        <a:latin typeface="Calibri"/>
                        <a:ea typeface="Calibri"/>
                        <a:cs typeface="Times New Roman"/>
                      </a:endParaRPr>
                    </a:p>
                  </a:txBody>
                  <a:tcPr marL="67551" marR="675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154218">
                <a:tc>
                  <a:txBody>
                    <a:bodyPr/>
                    <a:lstStyle/>
                    <a:p>
                      <a:pPr>
                        <a:lnSpc>
                          <a:spcPct val="107000"/>
                        </a:lnSpc>
                        <a:spcAft>
                          <a:spcPts val="0"/>
                        </a:spcAft>
                      </a:pPr>
                      <a:r>
                        <a:rPr lang="es-ES" sz="1100" dirty="0">
                          <a:latin typeface="Arial"/>
                          <a:ea typeface="Calibri"/>
                          <a:cs typeface="Times New Roman"/>
                        </a:rPr>
                        <a:t>Almafuerte</a:t>
                      </a:r>
                      <a:endParaRPr lang="es-AR" sz="1100" dirty="0">
                        <a:latin typeface="Calibri"/>
                        <a:ea typeface="Calibri"/>
                        <a:cs typeface="Times New Roman"/>
                      </a:endParaRPr>
                    </a:p>
                  </a:txBody>
                  <a:tcPr marL="67551" marR="675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nSpc>
                          <a:spcPct val="107000"/>
                        </a:lnSpc>
                        <a:spcAft>
                          <a:spcPts val="0"/>
                        </a:spcAft>
                      </a:pPr>
                      <a:r>
                        <a:rPr lang="es-ES" sz="1100">
                          <a:latin typeface="Arial"/>
                          <a:ea typeface="Calibri"/>
                          <a:cs typeface="Times New Roman"/>
                        </a:rPr>
                        <a:t>17</a:t>
                      </a:r>
                      <a:endParaRPr lang="es-AR" sz="1100">
                        <a:latin typeface="Calibri"/>
                        <a:ea typeface="Calibri"/>
                        <a:cs typeface="Times New Roman"/>
                      </a:endParaRPr>
                    </a:p>
                  </a:txBody>
                  <a:tcPr marL="67551" marR="675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nSpc>
                          <a:spcPct val="107000"/>
                        </a:lnSpc>
                        <a:spcAft>
                          <a:spcPts val="0"/>
                        </a:spcAft>
                      </a:pPr>
                      <a:r>
                        <a:rPr lang="es-ES" sz="1100">
                          <a:latin typeface="Arial"/>
                          <a:ea typeface="Calibri"/>
                          <a:cs typeface="Times New Roman"/>
                        </a:rPr>
                        <a:t>4</a:t>
                      </a:r>
                      <a:endParaRPr lang="es-AR" sz="1100">
                        <a:latin typeface="Calibri"/>
                        <a:ea typeface="Calibri"/>
                        <a:cs typeface="Times New Roman"/>
                      </a:endParaRPr>
                    </a:p>
                  </a:txBody>
                  <a:tcPr marL="67551" marR="675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nSpc>
                          <a:spcPct val="107000"/>
                        </a:lnSpc>
                        <a:spcAft>
                          <a:spcPts val="0"/>
                        </a:spcAft>
                      </a:pPr>
                      <a:r>
                        <a:rPr lang="es-ES" sz="1100">
                          <a:latin typeface="Arial"/>
                          <a:ea typeface="Calibri"/>
                          <a:cs typeface="Times New Roman"/>
                        </a:rPr>
                        <a:t>0</a:t>
                      </a:r>
                      <a:endParaRPr lang="es-AR" sz="1100">
                        <a:latin typeface="Calibri"/>
                        <a:ea typeface="Calibri"/>
                        <a:cs typeface="Times New Roman"/>
                      </a:endParaRPr>
                    </a:p>
                  </a:txBody>
                  <a:tcPr marL="67551" marR="675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316598">
                <a:tc>
                  <a:txBody>
                    <a:bodyPr/>
                    <a:lstStyle/>
                    <a:p>
                      <a:pPr>
                        <a:lnSpc>
                          <a:spcPct val="107000"/>
                        </a:lnSpc>
                        <a:spcAft>
                          <a:spcPts val="0"/>
                        </a:spcAft>
                      </a:pPr>
                      <a:r>
                        <a:rPr lang="es-ES" sz="1100" dirty="0">
                          <a:latin typeface="Arial"/>
                          <a:ea typeface="Calibri"/>
                          <a:cs typeface="Times New Roman"/>
                        </a:rPr>
                        <a:t>Azucena Villaflor</a:t>
                      </a:r>
                      <a:endParaRPr lang="es-AR" sz="1100" dirty="0">
                        <a:latin typeface="Calibri"/>
                        <a:ea typeface="Calibri"/>
                        <a:cs typeface="Times New Roman"/>
                      </a:endParaRPr>
                    </a:p>
                  </a:txBody>
                  <a:tcPr marL="67551" marR="675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nSpc>
                          <a:spcPct val="107000"/>
                        </a:lnSpc>
                        <a:spcAft>
                          <a:spcPts val="0"/>
                        </a:spcAft>
                      </a:pPr>
                      <a:r>
                        <a:rPr lang="es-ES" sz="1100">
                          <a:latin typeface="Arial"/>
                          <a:ea typeface="Calibri"/>
                          <a:cs typeface="Times New Roman"/>
                        </a:rPr>
                        <a:t>--</a:t>
                      </a:r>
                      <a:endParaRPr lang="es-AR" sz="1100">
                        <a:latin typeface="Calibri"/>
                        <a:ea typeface="Calibri"/>
                        <a:cs typeface="Times New Roman"/>
                      </a:endParaRPr>
                    </a:p>
                  </a:txBody>
                  <a:tcPr marL="67551" marR="675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nSpc>
                          <a:spcPct val="107000"/>
                        </a:lnSpc>
                        <a:spcAft>
                          <a:spcPts val="0"/>
                        </a:spcAft>
                      </a:pPr>
                      <a:r>
                        <a:rPr lang="es-ES" sz="1100">
                          <a:latin typeface="Arial"/>
                          <a:ea typeface="Calibri"/>
                          <a:cs typeface="Times New Roman"/>
                        </a:rPr>
                        <a:t>---</a:t>
                      </a:r>
                      <a:endParaRPr lang="es-AR" sz="1100">
                        <a:latin typeface="Calibri"/>
                        <a:ea typeface="Calibri"/>
                        <a:cs typeface="Times New Roman"/>
                      </a:endParaRPr>
                    </a:p>
                  </a:txBody>
                  <a:tcPr marL="67551" marR="675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nSpc>
                          <a:spcPct val="107000"/>
                        </a:lnSpc>
                        <a:spcAft>
                          <a:spcPts val="0"/>
                        </a:spcAft>
                      </a:pPr>
                      <a:r>
                        <a:rPr lang="es-ES" sz="1100">
                          <a:latin typeface="Arial"/>
                          <a:ea typeface="Calibri"/>
                          <a:cs typeface="Times New Roman"/>
                        </a:rPr>
                        <a:t>---</a:t>
                      </a:r>
                      <a:endParaRPr lang="es-AR" sz="1100">
                        <a:latin typeface="Calibri"/>
                        <a:ea typeface="Calibri"/>
                        <a:cs typeface="Times New Roman"/>
                      </a:endParaRPr>
                    </a:p>
                  </a:txBody>
                  <a:tcPr marL="67551" marR="675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316598">
                <a:tc>
                  <a:txBody>
                    <a:bodyPr/>
                    <a:lstStyle/>
                    <a:p>
                      <a:pPr>
                        <a:lnSpc>
                          <a:spcPct val="107000"/>
                        </a:lnSpc>
                        <a:spcAft>
                          <a:spcPts val="0"/>
                        </a:spcAft>
                      </a:pPr>
                      <a:r>
                        <a:rPr lang="es-ES" sz="1100" dirty="0">
                          <a:latin typeface="Arial"/>
                          <a:ea typeface="Calibri"/>
                          <a:cs typeface="Times New Roman"/>
                        </a:rPr>
                        <a:t>Dr. René</a:t>
                      </a:r>
                      <a:r>
                        <a:rPr lang="es-ES" sz="1100" baseline="0" dirty="0">
                          <a:latin typeface="Arial"/>
                          <a:ea typeface="Calibri"/>
                          <a:cs typeface="Times New Roman"/>
                        </a:rPr>
                        <a:t> </a:t>
                      </a:r>
                      <a:r>
                        <a:rPr lang="es-ES" sz="1100" dirty="0">
                          <a:latin typeface="Arial"/>
                          <a:ea typeface="Calibri"/>
                          <a:cs typeface="Times New Roman"/>
                        </a:rPr>
                        <a:t>Favaloro</a:t>
                      </a:r>
                      <a:endParaRPr lang="es-AR" sz="1100" dirty="0">
                        <a:latin typeface="Calibri"/>
                        <a:ea typeface="Calibri"/>
                        <a:cs typeface="Times New Roman"/>
                      </a:endParaRPr>
                    </a:p>
                  </a:txBody>
                  <a:tcPr marL="67551" marR="675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nSpc>
                          <a:spcPct val="107000"/>
                        </a:lnSpc>
                        <a:spcAft>
                          <a:spcPts val="0"/>
                        </a:spcAft>
                      </a:pPr>
                      <a:r>
                        <a:rPr lang="es-ES" sz="1100">
                          <a:latin typeface="Arial"/>
                          <a:ea typeface="Calibri"/>
                          <a:cs typeface="Times New Roman"/>
                        </a:rPr>
                        <a:t>43</a:t>
                      </a:r>
                      <a:endParaRPr lang="es-AR" sz="1100">
                        <a:latin typeface="Calibri"/>
                        <a:ea typeface="Calibri"/>
                        <a:cs typeface="Times New Roman"/>
                      </a:endParaRPr>
                    </a:p>
                  </a:txBody>
                  <a:tcPr marL="67551" marR="675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nSpc>
                          <a:spcPct val="107000"/>
                        </a:lnSpc>
                        <a:spcAft>
                          <a:spcPts val="0"/>
                        </a:spcAft>
                      </a:pPr>
                      <a:r>
                        <a:rPr lang="es-ES" sz="1100">
                          <a:latin typeface="Arial"/>
                          <a:ea typeface="Calibri"/>
                          <a:cs typeface="Times New Roman"/>
                        </a:rPr>
                        <a:t>4</a:t>
                      </a:r>
                      <a:endParaRPr lang="es-AR" sz="1100">
                        <a:latin typeface="Calibri"/>
                        <a:ea typeface="Calibri"/>
                        <a:cs typeface="Times New Roman"/>
                      </a:endParaRPr>
                    </a:p>
                  </a:txBody>
                  <a:tcPr marL="67551" marR="675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nSpc>
                          <a:spcPct val="107000"/>
                        </a:lnSpc>
                        <a:spcAft>
                          <a:spcPts val="0"/>
                        </a:spcAft>
                      </a:pPr>
                      <a:r>
                        <a:rPr lang="es-ES" sz="1100">
                          <a:latin typeface="Arial"/>
                          <a:ea typeface="Calibri"/>
                          <a:cs typeface="Times New Roman"/>
                        </a:rPr>
                        <a:t>0</a:t>
                      </a:r>
                      <a:endParaRPr lang="es-AR" sz="1100">
                        <a:latin typeface="Calibri"/>
                        <a:ea typeface="Calibri"/>
                        <a:cs typeface="Times New Roman"/>
                      </a:endParaRPr>
                    </a:p>
                  </a:txBody>
                  <a:tcPr marL="67551" marR="675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3"/>
                  </a:ext>
                </a:extLst>
              </a:tr>
              <a:tr h="154218">
                <a:tc>
                  <a:txBody>
                    <a:bodyPr/>
                    <a:lstStyle/>
                    <a:p>
                      <a:pPr>
                        <a:lnSpc>
                          <a:spcPct val="107000"/>
                        </a:lnSpc>
                        <a:spcAft>
                          <a:spcPts val="0"/>
                        </a:spcAft>
                      </a:pPr>
                      <a:r>
                        <a:rPr lang="es-ES" sz="1100">
                          <a:latin typeface="Arial"/>
                          <a:ea typeface="Calibri"/>
                          <a:cs typeface="Times New Roman"/>
                        </a:rPr>
                        <a:t>Dr. Gelpi</a:t>
                      </a:r>
                      <a:endParaRPr lang="es-AR" sz="1100">
                        <a:latin typeface="Calibri"/>
                        <a:ea typeface="Calibri"/>
                        <a:cs typeface="Times New Roman"/>
                      </a:endParaRPr>
                    </a:p>
                  </a:txBody>
                  <a:tcPr marL="67551" marR="675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nSpc>
                          <a:spcPct val="107000"/>
                        </a:lnSpc>
                        <a:spcAft>
                          <a:spcPts val="0"/>
                        </a:spcAft>
                      </a:pPr>
                      <a:r>
                        <a:rPr lang="es-ES" sz="1100">
                          <a:latin typeface="Arial"/>
                          <a:ea typeface="Calibri"/>
                          <a:cs typeface="Times New Roman"/>
                        </a:rPr>
                        <a:t>44</a:t>
                      </a:r>
                      <a:endParaRPr lang="es-AR" sz="1100">
                        <a:latin typeface="Calibri"/>
                        <a:ea typeface="Calibri"/>
                        <a:cs typeface="Times New Roman"/>
                      </a:endParaRPr>
                    </a:p>
                  </a:txBody>
                  <a:tcPr marL="67551" marR="675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nSpc>
                          <a:spcPct val="107000"/>
                        </a:lnSpc>
                        <a:spcAft>
                          <a:spcPts val="0"/>
                        </a:spcAft>
                      </a:pPr>
                      <a:r>
                        <a:rPr lang="es-ES" sz="1100">
                          <a:latin typeface="Arial"/>
                          <a:ea typeface="Calibri"/>
                          <a:cs typeface="Times New Roman"/>
                        </a:rPr>
                        <a:t>3</a:t>
                      </a:r>
                      <a:endParaRPr lang="es-AR" sz="1100">
                        <a:latin typeface="Calibri"/>
                        <a:ea typeface="Calibri"/>
                        <a:cs typeface="Times New Roman"/>
                      </a:endParaRPr>
                    </a:p>
                  </a:txBody>
                  <a:tcPr marL="67551" marR="675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nSpc>
                          <a:spcPct val="107000"/>
                        </a:lnSpc>
                        <a:spcAft>
                          <a:spcPts val="0"/>
                        </a:spcAft>
                      </a:pPr>
                      <a:r>
                        <a:rPr lang="es-ES" sz="1100">
                          <a:latin typeface="Arial"/>
                          <a:ea typeface="Calibri"/>
                          <a:cs typeface="Times New Roman"/>
                        </a:rPr>
                        <a:t>0</a:t>
                      </a:r>
                      <a:endParaRPr lang="es-AR" sz="1100">
                        <a:latin typeface="Calibri"/>
                        <a:ea typeface="Calibri"/>
                        <a:cs typeface="Times New Roman"/>
                      </a:endParaRPr>
                    </a:p>
                  </a:txBody>
                  <a:tcPr marL="67551" marR="675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316598">
                <a:tc>
                  <a:txBody>
                    <a:bodyPr/>
                    <a:lstStyle/>
                    <a:p>
                      <a:pPr>
                        <a:lnSpc>
                          <a:spcPct val="107000"/>
                        </a:lnSpc>
                        <a:spcAft>
                          <a:spcPts val="0"/>
                        </a:spcAft>
                      </a:pPr>
                      <a:r>
                        <a:rPr lang="es-ES" sz="1100" dirty="0">
                          <a:latin typeface="Arial"/>
                          <a:ea typeface="Calibri"/>
                          <a:cs typeface="Times New Roman"/>
                        </a:rPr>
                        <a:t>Presidente Ibáñez</a:t>
                      </a:r>
                      <a:endParaRPr lang="es-AR" sz="1100" dirty="0">
                        <a:latin typeface="Calibri"/>
                        <a:ea typeface="Calibri"/>
                        <a:cs typeface="Times New Roman"/>
                      </a:endParaRPr>
                    </a:p>
                  </a:txBody>
                  <a:tcPr marL="67551" marR="675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nSpc>
                          <a:spcPct val="107000"/>
                        </a:lnSpc>
                        <a:spcAft>
                          <a:spcPts val="0"/>
                        </a:spcAft>
                      </a:pPr>
                      <a:r>
                        <a:rPr lang="es-ES" sz="1100">
                          <a:latin typeface="Arial"/>
                          <a:ea typeface="Calibri"/>
                          <a:cs typeface="Times New Roman"/>
                        </a:rPr>
                        <a:t>58</a:t>
                      </a:r>
                      <a:endParaRPr lang="es-AR" sz="1100">
                        <a:latin typeface="Calibri"/>
                        <a:ea typeface="Calibri"/>
                        <a:cs typeface="Times New Roman"/>
                      </a:endParaRPr>
                    </a:p>
                  </a:txBody>
                  <a:tcPr marL="67551" marR="675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nSpc>
                          <a:spcPct val="107000"/>
                        </a:lnSpc>
                        <a:spcAft>
                          <a:spcPts val="0"/>
                        </a:spcAft>
                      </a:pPr>
                      <a:r>
                        <a:rPr lang="es-ES" sz="1100">
                          <a:latin typeface="Arial"/>
                          <a:ea typeface="Calibri"/>
                          <a:cs typeface="Times New Roman"/>
                        </a:rPr>
                        <a:t>6</a:t>
                      </a:r>
                      <a:endParaRPr lang="es-AR" sz="1100">
                        <a:latin typeface="Calibri"/>
                        <a:ea typeface="Calibri"/>
                        <a:cs typeface="Times New Roman"/>
                      </a:endParaRPr>
                    </a:p>
                  </a:txBody>
                  <a:tcPr marL="67551" marR="675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nSpc>
                          <a:spcPct val="107000"/>
                        </a:lnSpc>
                        <a:spcAft>
                          <a:spcPts val="0"/>
                        </a:spcAft>
                      </a:pPr>
                      <a:r>
                        <a:rPr lang="es-ES" sz="1100">
                          <a:latin typeface="Arial"/>
                          <a:ea typeface="Calibri"/>
                          <a:cs typeface="Times New Roman"/>
                        </a:rPr>
                        <a:t>0</a:t>
                      </a:r>
                      <a:endParaRPr lang="es-AR" sz="1100">
                        <a:latin typeface="Calibri"/>
                        <a:ea typeface="Calibri"/>
                        <a:cs typeface="Times New Roman"/>
                      </a:endParaRPr>
                    </a:p>
                  </a:txBody>
                  <a:tcPr marL="67551" marR="675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5"/>
                  </a:ext>
                </a:extLst>
              </a:tr>
              <a:tr h="316598">
                <a:tc>
                  <a:txBody>
                    <a:bodyPr/>
                    <a:lstStyle/>
                    <a:p>
                      <a:pPr>
                        <a:lnSpc>
                          <a:spcPct val="107000"/>
                        </a:lnSpc>
                        <a:spcAft>
                          <a:spcPts val="0"/>
                        </a:spcAft>
                      </a:pPr>
                      <a:r>
                        <a:rPr lang="es-ES" sz="1100">
                          <a:latin typeface="Arial"/>
                          <a:ea typeface="Calibri"/>
                          <a:cs typeface="Times New Roman"/>
                        </a:rPr>
                        <a:t>Juana Azurduy</a:t>
                      </a:r>
                      <a:endParaRPr lang="es-AR" sz="1100">
                        <a:latin typeface="Calibri"/>
                        <a:ea typeface="Calibri"/>
                        <a:cs typeface="Times New Roman"/>
                      </a:endParaRPr>
                    </a:p>
                  </a:txBody>
                  <a:tcPr marL="67551" marR="675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nSpc>
                          <a:spcPct val="107000"/>
                        </a:lnSpc>
                        <a:spcAft>
                          <a:spcPts val="0"/>
                        </a:spcAft>
                      </a:pPr>
                      <a:r>
                        <a:rPr lang="es-ES" sz="1100">
                          <a:latin typeface="Arial"/>
                          <a:ea typeface="Calibri"/>
                          <a:cs typeface="Times New Roman"/>
                        </a:rPr>
                        <a:t>15</a:t>
                      </a:r>
                      <a:endParaRPr lang="es-AR" sz="1100">
                        <a:latin typeface="Calibri"/>
                        <a:ea typeface="Calibri"/>
                        <a:cs typeface="Times New Roman"/>
                      </a:endParaRPr>
                    </a:p>
                  </a:txBody>
                  <a:tcPr marL="67551" marR="675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nSpc>
                          <a:spcPct val="107000"/>
                        </a:lnSpc>
                        <a:spcAft>
                          <a:spcPts val="0"/>
                        </a:spcAft>
                      </a:pPr>
                      <a:r>
                        <a:rPr lang="es-ES" sz="1100" dirty="0">
                          <a:latin typeface="Arial"/>
                          <a:ea typeface="Calibri"/>
                          <a:cs typeface="Times New Roman"/>
                        </a:rPr>
                        <a:t>4</a:t>
                      </a:r>
                      <a:endParaRPr lang="es-AR" sz="1100" dirty="0">
                        <a:latin typeface="Calibri"/>
                        <a:ea typeface="Calibri"/>
                        <a:cs typeface="Times New Roman"/>
                      </a:endParaRPr>
                    </a:p>
                  </a:txBody>
                  <a:tcPr marL="67551" marR="675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nSpc>
                          <a:spcPct val="107000"/>
                        </a:lnSpc>
                        <a:spcAft>
                          <a:spcPts val="0"/>
                        </a:spcAft>
                      </a:pPr>
                      <a:r>
                        <a:rPr lang="es-ES" sz="1100">
                          <a:latin typeface="Arial"/>
                          <a:ea typeface="Calibri"/>
                          <a:cs typeface="Times New Roman"/>
                        </a:rPr>
                        <a:t>0</a:t>
                      </a:r>
                      <a:endParaRPr lang="es-AR" sz="1100">
                        <a:latin typeface="Calibri"/>
                        <a:ea typeface="Calibri"/>
                        <a:cs typeface="Times New Roman"/>
                      </a:endParaRPr>
                    </a:p>
                  </a:txBody>
                  <a:tcPr marL="67551" marR="675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6"/>
                  </a:ext>
                </a:extLst>
              </a:tr>
              <a:tr h="154218">
                <a:tc>
                  <a:txBody>
                    <a:bodyPr/>
                    <a:lstStyle/>
                    <a:p>
                      <a:pPr>
                        <a:lnSpc>
                          <a:spcPct val="107000"/>
                        </a:lnSpc>
                        <a:spcAft>
                          <a:spcPts val="0"/>
                        </a:spcAft>
                      </a:pPr>
                      <a:r>
                        <a:rPr lang="es-ES" sz="1100">
                          <a:latin typeface="Arial"/>
                          <a:ea typeface="Calibri"/>
                          <a:cs typeface="Times New Roman"/>
                        </a:rPr>
                        <a:t>Loma verde</a:t>
                      </a:r>
                      <a:endParaRPr lang="es-AR" sz="1100">
                        <a:latin typeface="Calibri"/>
                        <a:ea typeface="Calibri"/>
                        <a:cs typeface="Times New Roman"/>
                      </a:endParaRPr>
                    </a:p>
                  </a:txBody>
                  <a:tcPr marL="67551" marR="675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nSpc>
                          <a:spcPct val="107000"/>
                        </a:lnSpc>
                        <a:spcAft>
                          <a:spcPts val="0"/>
                        </a:spcAft>
                      </a:pPr>
                      <a:r>
                        <a:rPr lang="es-ES" sz="1100">
                          <a:latin typeface="Arial"/>
                          <a:ea typeface="Calibri"/>
                          <a:cs typeface="Times New Roman"/>
                        </a:rPr>
                        <a:t>32</a:t>
                      </a:r>
                      <a:endParaRPr lang="es-AR" sz="1100">
                        <a:latin typeface="Calibri"/>
                        <a:ea typeface="Calibri"/>
                        <a:cs typeface="Times New Roman"/>
                      </a:endParaRPr>
                    </a:p>
                  </a:txBody>
                  <a:tcPr marL="67551" marR="675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nSpc>
                          <a:spcPct val="107000"/>
                        </a:lnSpc>
                        <a:spcAft>
                          <a:spcPts val="0"/>
                        </a:spcAft>
                      </a:pPr>
                      <a:r>
                        <a:rPr lang="es-ES" sz="1100" dirty="0">
                          <a:latin typeface="Arial"/>
                          <a:ea typeface="Calibri"/>
                          <a:cs typeface="Times New Roman"/>
                        </a:rPr>
                        <a:t>0</a:t>
                      </a:r>
                      <a:endParaRPr lang="es-AR" sz="1100" dirty="0">
                        <a:latin typeface="Calibri"/>
                        <a:ea typeface="Calibri"/>
                        <a:cs typeface="Times New Roman"/>
                      </a:endParaRPr>
                    </a:p>
                  </a:txBody>
                  <a:tcPr marL="67551" marR="675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nSpc>
                          <a:spcPct val="107000"/>
                        </a:lnSpc>
                        <a:spcAft>
                          <a:spcPts val="0"/>
                        </a:spcAft>
                      </a:pPr>
                      <a:r>
                        <a:rPr lang="es-ES" sz="1100">
                          <a:latin typeface="Arial"/>
                          <a:ea typeface="Calibri"/>
                          <a:cs typeface="Times New Roman"/>
                        </a:rPr>
                        <a:t>0</a:t>
                      </a:r>
                      <a:endParaRPr lang="es-AR" sz="1100">
                        <a:latin typeface="Calibri"/>
                        <a:ea typeface="Calibri"/>
                        <a:cs typeface="Times New Roman"/>
                      </a:endParaRPr>
                    </a:p>
                  </a:txBody>
                  <a:tcPr marL="67551" marR="675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7"/>
                  </a:ext>
                </a:extLst>
              </a:tr>
              <a:tr h="316598">
                <a:tc>
                  <a:txBody>
                    <a:bodyPr/>
                    <a:lstStyle/>
                    <a:p>
                      <a:pPr>
                        <a:lnSpc>
                          <a:spcPct val="107000"/>
                        </a:lnSpc>
                        <a:spcAft>
                          <a:spcPts val="0"/>
                        </a:spcAft>
                      </a:pPr>
                      <a:r>
                        <a:rPr lang="es-ES" sz="1100" dirty="0">
                          <a:latin typeface="Arial"/>
                          <a:ea typeface="Calibri"/>
                          <a:cs typeface="Times New Roman"/>
                        </a:rPr>
                        <a:t>Malvinas Argentinas</a:t>
                      </a:r>
                      <a:endParaRPr lang="es-AR" sz="1100" dirty="0">
                        <a:latin typeface="Calibri"/>
                        <a:ea typeface="Calibri"/>
                        <a:cs typeface="Times New Roman"/>
                      </a:endParaRPr>
                    </a:p>
                  </a:txBody>
                  <a:tcPr marL="67551" marR="675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nSpc>
                          <a:spcPct val="107000"/>
                        </a:lnSpc>
                        <a:spcAft>
                          <a:spcPts val="0"/>
                        </a:spcAft>
                      </a:pPr>
                      <a:r>
                        <a:rPr lang="es-ES" sz="1100">
                          <a:latin typeface="Arial"/>
                          <a:ea typeface="Calibri"/>
                          <a:cs typeface="Times New Roman"/>
                        </a:rPr>
                        <a:t>53</a:t>
                      </a:r>
                      <a:endParaRPr lang="es-AR" sz="1100">
                        <a:latin typeface="Calibri"/>
                        <a:ea typeface="Calibri"/>
                        <a:cs typeface="Times New Roman"/>
                      </a:endParaRPr>
                    </a:p>
                  </a:txBody>
                  <a:tcPr marL="67551" marR="675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nSpc>
                          <a:spcPct val="107000"/>
                        </a:lnSpc>
                        <a:spcAft>
                          <a:spcPts val="0"/>
                        </a:spcAft>
                      </a:pPr>
                      <a:r>
                        <a:rPr lang="es-ES" sz="1100" dirty="0">
                          <a:latin typeface="Arial"/>
                          <a:ea typeface="Calibri"/>
                          <a:cs typeface="Times New Roman"/>
                        </a:rPr>
                        <a:t>4</a:t>
                      </a:r>
                      <a:endParaRPr lang="es-AR" sz="1100" dirty="0">
                        <a:latin typeface="Calibri"/>
                        <a:ea typeface="Calibri"/>
                        <a:cs typeface="Times New Roman"/>
                      </a:endParaRPr>
                    </a:p>
                  </a:txBody>
                  <a:tcPr marL="67551" marR="675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nSpc>
                          <a:spcPct val="107000"/>
                        </a:lnSpc>
                        <a:spcAft>
                          <a:spcPts val="0"/>
                        </a:spcAft>
                      </a:pPr>
                      <a:r>
                        <a:rPr lang="es-ES" sz="1100">
                          <a:latin typeface="Arial"/>
                          <a:ea typeface="Calibri"/>
                          <a:cs typeface="Times New Roman"/>
                        </a:rPr>
                        <a:t>0</a:t>
                      </a:r>
                      <a:endParaRPr lang="es-AR" sz="1100">
                        <a:latin typeface="Calibri"/>
                        <a:ea typeface="Calibri"/>
                        <a:cs typeface="Times New Roman"/>
                      </a:endParaRPr>
                    </a:p>
                  </a:txBody>
                  <a:tcPr marL="67551" marR="675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8"/>
                  </a:ext>
                </a:extLst>
              </a:tr>
              <a:tr h="316598">
                <a:tc>
                  <a:txBody>
                    <a:bodyPr/>
                    <a:lstStyle/>
                    <a:p>
                      <a:pPr>
                        <a:lnSpc>
                          <a:spcPct val="107000"/>
                        </a:lnSpc>
                        <a:spcAft>
                          <a:spcPts val="0"/>
                        </a:spcAft>
                      </a:pPr>
                      <a:r>
                        <a:rPr lang="es-ES" sz="1100">
                          <a:latin typeface="Arial"/>
                          <a:ea typeface="Calibri"/>
                          <a:cs typeface="Times New Roman"/>
                        </a:rPr>
                        <a:t>Mercedes Sosa</a:t>
                      </a:r>
                      <a:endParaRPr lang="es-AR" sz="1100">
                        <a:latin typeface="Calibri"/>
                        <a:ea typeface="Calibri"/>
                        <a:cs typeface="Times New Roman"/>
                      </a:endParaRPr>
                    </a:p>
                  </a:txBody>
                  <a:tcPr marL="67551" marR="675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nSpc>
                          <a:spcPct val="107000"/>
                        </a:lnSpc>
                        <a:spcAft>
                          <a:spcPts val="0"/>
                        </a:spcAft>
                      </a:pPr>
                      <a:r>
                        <a:rPr lang="es-ES" sz="1100">
                          <a:latin typeface="Arial"/>
                          <a:ea typeface="Calibri"/>
                          <a:cs typeface="Times New Roman"/>
                        </a:rPr>
                        <a:t>21</a:t>
                      </a:r>
                      <a:endParaRPr lang="es-AR" sz="1100">
                        <a:latin typeface="Calibri"/>
                        <a:ea typeface="Calibri"/>
                        <a:cs typeface="Times New Roman"/>
                      </a:endParaRPr>
                    </a:p>
                  </a:txBody>
                  <a:tcPr marL="67551" marR="675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nSpc>
                          <a:spcPct val="107000"/>
                        </a:lnSpc>
                        <a:spcAft>
                          <a:spcPts val="0"/>
                        </a:spcAft>
                      </a:pPr>
                      <a:r>
                        <a:rPr lang="es-ES" sz="1100">
                          <a:latin typeface="Arial"/>
                          <a:ea typeface="Calibri"/>
                          <a:cs typeface="Times New Roman"/>
                        </a:rPr>
                        <a:t>0</a:t>
                      </a:r>
                      <a:endParaRPr lang="es-AR" sz="1100">
                        <a:latin typeface="Calibri"/>
                        <a:ea typeface="Calibri"/>
                        <a:cs typeface="Times New Roman"/>
                      </a:endParaRPr>
                    </a:p>
                  </a:txBody>
                  <a:tcPr marL="67551" marR="675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nSpc>
                          <a:spcPct val="107000"/>
                        </a:lnSpc>
                        <a:spcAft>
                          <a:spcPts val="0"/>
                        </a:spcAft>
                      </a:pPr>
                      <a:r>
                        <a:rPr lang="es-ES" sz="1100">
                          <a:latin typeface="Arial"/>
                          <a:ea typeface="Calibri"/>
                          <a:cs typeface="Times New Roman"/>
                        </a:rPr>
                        <a:t>0</a:t>
                      </a:r>
                      <a:endParaRPr lang="es-AR" sz="1100">
                        <a:latin typeface="Calibri"/>
                        <a:ea typeface="Calibri"/>
                        <a:cs typeface="Times New Roman"/>
                      </a:endParaRPr>
                    </a:p>
                  </a:txBody>
                  <a:tcPr marL="67551" marR="675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9"/>
                  </a:ext>
                </a:extLst>
              </a:tr>
              <a:tr h="154218">
                <a:tc>
                  <a:txBody>
                    <a:bodyPr/>
                    <a:lstStyle/>
                    <a:p>
                      <a:pPr>
                        <a:lnSpc>
                          <a:spcPct val="107000"/>
                        </a:lnSpc>
                        <a:spcAft>
                          <a:spcPts val="0"/>
                        </a:spcAft>
                      </a:pPr>
                      <a:r>
                        <a:rPr lang="es-ES" sz="1100" dirty="0">
                          <a:latin typeface="Arial"/>
                          <a:ea typeface="Calibri"/>
                          <a:cs typeface="Times New Roman"/>
                        </a:rPr>
                        <a:t>Dr. Monte</a:t>
                      </a:r>
                      <a:endParaRPr lang="es-AR" sz="1100" dirty="0">
                        <a:latin typeface="Calibri"/>
                        <a:ea typeface="Calibri"/>
                        <a:cs typeface="Times New Roman"/>
                      </a:endParaRPr>
                    </a:p>
                  </a:txBody>
                  <a:tcPr marL="67551" marR="675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nSpc>
                          <a:spcPct val="107000"/>
                        </a:lnSpc>
                        <a:spcAft>
                          <a:spcPts val="0"/>
                        </a:spcAft>
                      </a:pPr>
                      <a:r>
                        <a:rPr lang="es-ES" sz="1100">
                          <a:latin typeface="Arial"/>
                          <a:ea typeface="Calibri"/>
                          <a:cs typeface="Times New Roman"/>
                        </a:rPr>
                        <a:t>93</a:t>
                      </a:r>
                      <a:endParaRPr lang="es-AR" sz="1100">
                        <a:latin typeface="Calibri"/>
                        <a:ea typeface="Calibri"/>
                        <a:cs typeface="Times New Roman"/>
                      </a:endParaRPr>
                    </a:p>
                  </a:txBody>
                  <a:tcPr marL="67551" marR="675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nSpc>
                          <a:spcPct val="107000"/>
                        </a:lnSpc>
                        <a:spcAft>
                          <a:spcPts val="0"/>
                        </a:spcAft>
                      </a:pPr>
                      <a:r>
                        <a:rPr lang="es-ES" sz="1100">
                          <a:latin typeface="Arial"/>
                          <a:ea typeface="Calibri"/>
                          <a:cs typeface="Times New Roman"/>
                        </a:rPr>
                        <a:t>14</a:t>
                      </a:r>
                      <a:endParaRPr lang="es-AR" sz="1100">
                        <a:latin typeface="Calibri"/>
                        <a:ea typeface="Calibri"/>
                        <a:cs typeface="Times New Roman"/>
                      </a:endParaRPr>
                    </a:p>
                  </a:txBody>
                  <a:tcPr marL="67551" marR="675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nSpc>
                          <a:spcPct val="107000"/>
                        </a:lnSpc>
                        <a:spcAft>
                          <a:spcPts val="0"/>
                        </a:spcAft>
                      </a:pPr>
                      <a:r>
                        <a:rPr lang="es-ES" sz="1100">
                          <a:latin typeface="Arial"/>
                          <a:ea typeface="Calibri"/>
                          <a:cs typeface="Times New Roman"/>
                        </a:rPr>
                        <a:t>2</a:t>
                      </a:r>
                      <a:endParaRPr lang="es-AR" sz="1100">
                        <a:latin typeface="Calibri"/>
                        <a:ea typeface="Calibri"/>
                        <a:cs typeface="Times New Roman"/>
                      </a:endParaRPr>
                    </a:p>
                  </a:txBody>
                  <a:tcPr marL="67551" marR="675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0"/>
                  </a:ext>
                </a:extLst>
              </a:tr>
              <a:tr h="316598">
                <a:tc>
                  <a:txBody>
                    <a:bodyPr/>
                    <a:lstStyle/>
                    <a:p>
                      <a:pPr>
                        <a:lnSpc>
                          <a:spcPct val="107000"/>
                        </a:lnSpc>
                        <a:spcAft>
                          <a:spcPts val="0"/>
                        </a:spcAft>
                      </a:pPr>
                      <a:r>
                        <a:rPr lang="es-ES" sz="1100" dirty="0">
                          <a:latin typeface="Arial"/>
                          <a:ea typeface="Calibri"/>
                          <a:cs typeface="Times New Roman"/>
                        </a:rPr>
                        <a:t>Villa Rivadavia</a:t>
                      </a:r>
                      <a:endParaRPr lang="es-AR" sz="1100" dirty="0">
                        <a:latin typeface="Calibri"/>
                        <a:ea typeface="Calibri"/>
                        <a:cs typeface="Times New Roman"/>
                      </a:endParaRPr>
                    </a:p>
                  </a:txBody>
                  <a:tcPr marL="67551" marR="675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nSpc>
                          <a:spcPct val="107000"/>
                        </a:lnSpc>
                        <a:spcAft>
                          <a:spcPts val="0"/>
                        </a:spcAft>
                      </a:pPr>
                      <a:r>
                        <a:rPr lang="es-ES" sz="1100">
                          <a:latin typeface="Arial"/>
                          <a:ea typeface="Calibri"/>
                          <a:cs typeface="Times New Roman"/>
                        </a:rPr>
                        <a:t>55</a:t>
                      </a:r>
                      <a:endParaRPr lang="es-AR" sz="1100">
                        <a:latin typeface="Calibri"/>
                        <a:ea typeface="Calibri"/>
                        <a:cs typeface="Times New Roman"/>
                      </a:endParaRPr>
                    </a:p>
                  </a:txBody>
                  <a:tcPr marL="67551" marR="675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nSpc>
                          <a:spcPct val="107000"/>
                        </a:lnSpc>
                        <a:spcAft>
                          <a:spcPts val="0"/>
                        </a:spcAft>
                      </a:pPr>
                      <a:r>
                        <a:rPr lang="es-ES" sz="1100">
                          <a:latin typeface="Arial"/>
                          <a:ea typeface="Calibri"/>
                          <a:cs typeface="Times New Roman"/>
                        </a:rPr>
                        <a:t>3</a:t>
                      </a:r>
                      <a:endParaRPr lang="es-AR" sz="1100">
                        <a:latin typeface="Calibri"/>
                        <a:ea typeface="Calibri"/>
                        <a:cs typeface="Times New Roman"/>
                      </a:endParaRPr>
                    </a:p>
                  </a:txBody>
                  <a:tcPr marL="67551" marR="675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nSpc>
                          <a:spcPct val="107000"/>
                        </a:lnSpc>
                        <a:spcAft>
                          <a:spcPts val="0"/>
                        </a:spcAft>
                      </a:pPr>
                      <a:r>
                        <a:rPr lang="es-ES" sz="1100">
                          <a:latin typeface="Arial"/>
                          <a:ea typeface="Calibri"/>
                          <a:cs typeface="Times New Roman"/>
                        </a:rPr>
                        <a:t>0</a:t>
                      </a:r>
                      <a:endParaRPr lang="es-AR" sz="1100">
                        <a:latin typeface="Calibri"/>
                        <a:ea typeface="Calibri"/>
                        <a:cs typeface="Times New Roman"/>
                      </a:endParaRPr>
                    </a:p>
                  </a:txBody>
                  <a:tcPr marL="67551" marR="675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1"/>
                  </a:ext>
                </a:extLst>
              </a:tr>
              <a:tr h="316598">
                <a:tc>
                  <a:txBody>
                    <a:bodyPr/>
                    <a:lstStyle/>
                    <a:p>
                      <a:pPr>
                        <a:lnSpc>
                          <a:spcPct val="107000"/>
                        </a:lnSpc>
                        <a:spcAft>
                          <a:spcPts val="0"/>
                        </a:spcAft>
                      </a:pPr>
                      <a:r>
                        <a:rPr lang="es-ES" sz="1100" dirty="0">
                          <a:latin typeface="Arial"/>
                          <a:ea typeface="Calibri"/>
                          <a:cs typeface="Times New Roman"/>
                        </a:rPr>
                        <a:t>Dr. Jorge</a:t>
                      </a:r>
                      <a:r>
                        <a:rPr lang="es-ES" sz="1100" baseline="0" dirty="0">
                          <a:latin typeface="Arial"/>
                          <a:ea typeface="Calibri"/>
                          <a:cs typeface="Times New Roman"/>
                        </a:rPr>
                        <a:t> </a:t>
                      </a:r>
                      <a:r>
                        <a:rPr lang="es-ES" sz="1100" dirty="0">
                          <a:latin typeface="Arial"/>
                          <a:ea typeface="Calibri"/>
                          <a:cs typeface="Times New Roman"/>
                        </a:rPr>
                        <a:t>Salinas</a:t>
                      </a:r>
                      <a:endParaRPr lang="es-AR" sz="1100" dirty="0">
                        <a:latin typeface="Calibri"/>
                        <a:ea typeface="Calibri"/>
                        <a:cs typeface="Times New Roman"/>
                      </a:endParaRPr>
                    </a:p>
                  </a:txBody>
                  <a:tcPr marL="67551" marR="675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nSpc>
                          <a:spcPct val="107000"/>
                        </a:lnSpc>
                        <a:spcAft>
                          <a:spcPts val="0"/>
                        </a:spcAft>
                      </a:pPr>
                      <a:r>
                        <a:rPr lang="es-ES" sz="1100">
                          <a:latin typeface="Arial"/>
                          <a:ea typeface="Calibri"/>
                          <a:cs typeface="Times New Roman"/>
                        </a:rPr>
                        <a:t>8</a:t>
                      </a:r>
                      <a:endParaRPr lang="es-AR" sz="1100">
                        <a:latin typeface="Calibri"/>
                        <a:ea typeface="Calibri"/>
                        <a:cs typeface="Times New Roman"/>
                      </a:endParaRPr>
                    </a:p>
                  </a:txBody>
                  <a:tcPr marL="67551" marR="675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nSpc>
                          <a:spcPct val="107000"/>
                        </a:lnSpc>
                        <a:spcAft>
                          <a:spcPts val="0"/>
                        </a:spcAft>
                      </a:pPr>
                      <a:r>
                        <a:rPr lang="es-ES" sz="1100">
                          <a:latin typeface="Arial"/>
                          <a:ea typeface="Calibri"/>
                          <a:cs typeface="Times New Roman"/>
                        </a:rPr>
                        <a:t>0</a:t>
                      </a:r>
                      <a:endParaRPr lang="es-AR" sz="1100">
                        <a:latin typeface="Calibri"/>
                        <a:ea typeface="Calibri"/>
                        <a:cs typeface="Times New Roman"/>
                      </a:endParaRPr>
                    </a:p>
                  </a:txBody>
                  <a:tcPr marL="67551" marR="675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nSpc>
                          <a:spcPct val="107000"/>
                        </a:lnSpc>
                        <a:spcAft>
                          <a:spcPts val="0"/>
                        </a:spcAft>
                      </a:pPr>
                      <a:r>
                        <a:rPr lang="es-ES" sz="1100">
                          <a:latin typeface="Arial"/>
                          <a:ea typeface="Calibri"/>
                          <a:cs typeface="Times New Roman"/>
                        </a:rPr>
                        <a:t>0</a:t>
                      </a:r>
                      <a:endParaRPr lang="es-AR" sz="1100">
                        <a:latin typeface="Calibri"/>
                        <a:ea typeface="Calibri"/>
                        <a:cs typeface="Times New Roman"/>
                      </a:endParaRPr>
                    </a:p>
                  </a:txBody>
                  <a:tcPr marL="67551" marR="675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2"/>
                  </a:ext>
                </a:extLst>
              </a:tr>
              <a:tr h="154218">
                <a:tc>
                  <a:txBody>
                    <a:bodyPr/>
                    <a:lstStyle/>
                    <a:p>
                      <a:pPr>
                        <a:lnSpc>
                          <a:spcPct val="107000"/>
                        </a:lnSpc>
                        <a:spcAft>
                          <a:spcPts val="0"/>
                        </a:spcAft>
                      </a:pPr>
                      <a:r>
                        <a:rPr lang="es-ES" sz="1100">
                          <a:latin typeface="Arial"/>
                          <a:ea typeface="Calibri"/>
                          <a:cs typeface="Times New Roman"/>
                        </a:rPr>
                        <a:t>Santa Laura</a:t>
                      </a:r>
                      <a:endParaRPr lang="es-AR" sz="1100">
                        <a:latin typeface="Calibri"/>
                        <a:ea typeface="Calibri"/>
                        <a:cs typeface="Times New Roman"/>
                      </a:endParaRPr>
                    </a:p>
                  </a:txBody>
                  <a:tcPr marL="67551" marR="675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nSpc>
                          <a:spcPct val="107000"/>
                        </a:lnSpc>
                        <a:spcAft>
                          <a:spcPts val="0"/>
                        </a:spcAft>
                      </a:pPr>
                      <a:r>
                        <a:rPr lang="es-ES" sz="1100">
                          <a:latin typeface="Arial"/>
                          <a:ea typeface="Calibri"/>
                          <a:cs typeface="Times New Roman"/>
                        </a:rPr>
                        <a:t>32</a:t>
                      </a:r>
                      <a:endParaRPr lang="es-AR" sz="1100">
                        <a:latin typeface="Calibri"/>
                        <a:ea typeface="Calibri"/>
                        <a:cs typeface="Times New Roman"/>
                      </a:endParaRPr>
                    </a:p>
                  </a:txBody>
                  <a:tcPr marL="67551" marR="675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nSpc>
                          <a:spcPct val="107000"/>
                        </a:lnSpc>
                        <a:spcAft>
                          <a:spcPts val="0"/>
                        </a:spcAft>
                      </a:pPr>
                      <a:r>
                        <a:rPr lang="es-ES" sz="1100">
                          <a:latin typeface="Arial"/>
                          <a:ea typeface="Calibri"/>
                          <a:cs typeface="Times New Roman"/>
                        </a:rPr>
                        <a:t>2</a:t>
                      </a:r>
                      <a:endParaRPr lang="es-AR" sz="1100">
                        <a:latin typeface="Calibri"/>
                        <a:ea typeface="Calibri"/>
                        <a:cs typeface="Times New Roman"/>
                      </a:endParaRPr>
                    </a:p>
                  </a:txBody>
                  <a:tcPr marL="67551" marR="675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nSpc>
                          <a:spcPct val="107000"/>
                        </a:lnSpc>
                        <a:spcAft>
                          <a:spcPts val="0"/>
                        </a:spcAft>
                      </a:pPr>
                      <a:r>
                        <a:rPr lang="es-ES" sz="1100">
                          <a:latin typeface="Arial"/>
                          <a:ea typeface="Calibri"/>
                          <a:cs typeface="Times New Roman"/>
                        </a:rPr>
                        <a:t>0</a:t>
                      </a:r>
                      <a:endParaRPr lang="es-AR" sz="1100">
                        <a:latin typeface="Calibri"/>
                        <a:ea typeface="Calibri"/>
                        <a:cs typeface="Times New Roman"/>
                      </a:endParaRPr>
                    </a:p>
                  </a:txBody>
                  <a:tcPr marL="67551" marR="675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3"/>
                  </a:ext>
                </a:extLst>
              </a:tr>
              <a:tr h="154218">
                <a:tc>
                  <a:txBody>
                    <a:bodyPr/>
                    <a:lstStyle/>
                    <a:p>
                      <a:pPr>
                        <a:lnSpc>
                          <a:spcPct val="107000"/>
                        </a:lnSpc>
                        <a:spcAft>
                          <a:spcPts val="0"/>
                        </a:spcAft>
                      </a:pPr>
                      <a:r>
                        <a:rPr lang="es-ES" sz="1100" dirty="0">
                          <a:latin typeface="Arial"/>
                          <a:ea typeface="Calibri"/>
                          <a:cs typeface="Times New Roman"/>
                        </a:rPr>
                        <a:t>Dr. Spríngolo</a:t>
                      </a:r>
                      <a:endParaRPr lang="es-AR" sz="1100" dirty="0">
                        <a:latin typeface="Calibri"/>
                        <a:ea typeface="Calibri"/>
                        <a:cs typeface="Times New Roman"/>
                      </a:endParaRPr>
                    </a:p>
                  </a:txBody>
                  <a:tcPr marL="67551" marR="675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nSpc>
                          <a:spcPct val="107000"/>
                        </a:lnSpc>
                        <a:spcAft>
                          <a:spcPts val="0"/>
                        </a:spcAft>
                      </a:pPr>
                      <a:r>
                        <a:rPr lang="es-ES" sz="1100">
                          <a:latin typeface="Arial"/>
                          <a:ea typeface="Calibri"/>
                          <a:cs typeface="Times New Roman"/>
                        </a:rPr>
                        <a:t>48</a:t>
                      </a:r>
                      <a:endParaRPr lang="es-AR" sz="1100">
                        <a:latin typeface="Calibri"/>
                        <a:ea typeface="Calibri"/>
                        <a:cs typeface="Times New Roman"/>
                      </a:endParaRPr>
                    </a:p>
                  </a:txBody>
                  <a:tcPr marL="67551" marR="675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nSpc>
                          <a:spcPct val="107000"/>
                        </a:lnSpc>
                        <a:spcAft>
                          <a:spcPts val="0"/>
                        </a:spcAft>
                      </a:pPr>
                      <a:r>
                        <a:rPr lang="es-ES" sz="1100">
                          <a:latin typeface="Arial"/>
                          <a:ea typeface="Calibri"/>
                          <a:cs typeface="Times New Roman"/>
                        </a:rPr>
                        <a:t>4</a:t>
                      </a:r>
                      <a:endParaRPr lang="es-AR" sz="1100">
                        <a:latin typeface="Calibri"/>
                        <a:ea typeface="Calibri"/>
                        <a:cs typeface="Times New Roman"/>
                      </a:endParaRPr>
                    </a:p>
                  </a:txBody>
                  <a:tcPr marL="67551" marR="675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nSpc>
                          <a:spcPct val="107000"/>
                        </a:lnSpc>
                        <a:spcAft>
                          <a:spcPts val="0"/>
                        </a:spcAft>
                      </a:pPr>
                      <a:r>
                        <a:rPr lang="es-ES" sz="1100">
                          <a:latin typeface="Arial"/>
                          <a:ea typeface="Calibri"/>
                          <a:cs typeface="Times New Roman"/>
                        </a:rPr>
                        <a:t>4</a:t>
                      </a:r>
                      <a:endParaRPr lang="es-AR" sz="1100">
                        <a:latin typeface="Calibri"/>
                        <a:ea typeface="Calibri"/>
                        <a:cs typeface="Times New Roman"/>
                      </a:endParaRPr>
                    </a:p>
                  </a:txBody>
                  <a:tcPr marL="67551" marR="675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4"/>
                  </a:ext>
                </a:extLst>
              </a:tr>
              <a:tr h="154218">
                <a:tc>
                  <a:txBody>
                    <a:bodyPr/>
                    <a:lstStyle/>
                    <a:p>
                      <a:pPr>
                        <a:lnSpc>
                          <a:spcPct val="107000"/>
                        </a:lnSpc>
                        <a:spcAft>
                          <a:spcPts val="0"/>
                        </a:spcAft>
                      </a:pPr>
                      <a:r>
                        <a:rPr lang="es-ES" sz="1100" dirty="0">
                          <a:latin typeface="Arial"/>
                          <a:ea typeface="Calibri"/>
                          <a:cs typeface="Times New Roman"/>
                        </a:rPr>
                        <a:t>Dr.</a:t>
                      </a:r>
                      <a:r>
                        <a:rPr lang="es-ES" sz="1100" baseline="0" dirty="0">
                          <a:latin typeface="Arial"/>
                          <a:ea typeface="Calibri"/>
                          <a:cs typeface="Times New Roman"/>
                        </a:rPr>
                        <a:t> </a:t>
                      </a:r>
                      <a:r>
                        <a:rPr lang="es-ES" sz="1100" dirty="0">
                          <a:latin typeface="Arial"/>
                          <a:ea typeface="Calibri"/>
                          <a:cs typeface="Times New Roman"/>
                        </a:rPr>
                        <a:t>Winter</a:t>
                      </a:r>
                      <a:endParaRPr lang="es-AR" sz="1100" dirty="0">
                        <a:latin typeface="Calibri"/>
                        <a:ea typeface="Calibri"/>
                        <a:cs typeface="Times New Roman"/>
                      </a:endParaRPr>
                    </a:p>
                  </a:txBody>
                  <a:tcPr marL="67551" marR="675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nSpc>
                          <a:spcPct val="107000"/>
                        </a:lnSpc>
                        <a:spcAft>
                          <a:spcPts val="0"/>
                        </a:spcAft>
                      </a:pPr>
                      <a:r>
                        <a:rPr lang="es-ES" sz="1100">
                          <a:latin typeface="Arial"/>
                          <a:ea typeface="Calibri"/>
                          <a:cs typeface="Times New Roman"/>
                        </a:rPr>
                        <a:t>22</a:t>
                      </a:r>
                      <a:endParaRPr lang="es-AR" sz="1100">
                        <a:latin typeface="Calibri"/>
                        <a:ea typeface="Calibri"/>
                        <a:cs typeface="Times New Roman"/>
                      </a:endParaRPr>
                    </a:p>
                  </a:txBody>
                  <a:tcPr marL="67551" marR="675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nSpc>
                          <a:spcPct val="107000"/>
                        </a:lnSpc>
                        <a:spcAft>
                          <a:spcPts val="0"/>
                        </a:spcAft>
                      </a:pPr>
                      <a:r>
                        <a:rPr lang="es-ES" sz="1100">
                          <a:latin typeface="Arial"/>
                          <a:ea typeface="Calibri"/>
                          <a:cs typeface="Times New Roman"/>
                        </a:rPr>
                        <a:t>4</a:t>
                      </a:r>
                      <a:endParaRPr lang="es-AR" sz="1100">
                        <a:latin typeface="Calibri"/>
                        <a:ea typeface="Calibri"/>
                        <a:cs typeface="Times New Roman"/>
                      </a:endParaRPr>
                    </a:p>
                  </a:txBody>
                  <a:tcPr marL="67551" marR="675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nSpc>
                          <a:spcPct val="107000"/>
                        </a:lnSpc>
                        <a:spcAft>
                          <a:spcPts val="0"/>
                        </a:spcAft>
                      </a:pPr>
                      <a:r>
                        <a:rPr lang="es-ES" sz="1100">
                          <a:latin typeface="Arial"/>
                          <a:ea typeface="Calibri"/>
                          <a:cs typeface="Times New Roman"/>
                        </a:rPr>
                        <a:t>1</a:t>
                      </a:r>
                      <a:endParaRPr lang="es-AR" sz="1100">
                        <a:latin typeface="Calibri"/>
                        <a:ea typeface="Calibri"/>
                        <a:cs typeface="Times New Roman"/>
                      </a:endParaRPr>
                    </a:p>
                  </a:txBody>
                  <a:tcPr marL="67551" marR="675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5"/>
                  </a:ext>
                </a:extLst>
              </a:tr>
              <a:tr h="316598">
                <a:tc>
                  <a:txBody>
                    <a:bodyPr/>
                    <a:lstStyle/>
                    <a:p>
                      <a:pPr>
                        <a:lnSpc>
                          <a:spcPct val="107000"/>
                        </a:lnSpc>
                        <a:spcAft>
                          <a:spcPts val="0"/>
                        </a:spcAft>
                      </a:pPr>
                      <a:r>
                        <a:rPr lang="es-ES" sz="1100">
                          <a:latin typeface="Arial"/>
                          <a:ea typeface="Calibri"/>
                          <a:cs typeface="Times New Roman"/>
                        </a:rPr>
                        <a:t>Consejeria Vespertina</a:t>
                      </a:r>
                      <a:endParaRPr lang="es-AR" sz="1100">
                        <a:latin typeface="Calibri"/>
                        <a:ea typeface="Calibri"/>
                        <a:cs typeface="Times New Roman"/>
                      </a:endParaRPr>
                    </a:p>
                  </a:txBody>
                  <a:tcPr marL="67551" marR="675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nSpc>
                          <a:spcPct val="107000"/>
                        </a:lnSpc>
                        <a:spcAft>
                          <a:spcPts val="0"/>
                        </a:spcAft>
                      </a:pPr>
                      <a:r>
                        <a:rPr lang="es-ES" sz="1100" dirty="0">
                          <a:latin typeface="Arial"/>
                          <a:ea typeface="Calibri"/>
                          <a:cs typeface="Times New Roman"/>
                        </a:rPr>
                        <a:t>40</a:t>
                      </a:r>
                      <a:endParaRPr lang="es-AR" sz="1100" dirty="0">
                        <a:latin typeface="Calibri"/>
                        <a:ea typeface="Calibri"/>
                        <a:cs typeface="Times New Roman"/>
                      </a:endParaRPr>
                    </a:p>
                  </a:txBody>
                  <a:tcPr marL="67551" marR="675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nSpc>
                          <a:spcPct val="107000"/>
                        </a:lnSpc>
                        <a:spcAft>
                          <a:spcPts val="0"/>
                        </a:spcAft>
                      </a:pPr>
                      <a:r>
                        <a:rPr lang="es-ES" sz="1100">
                          <a:latin typeface="Arial"/>
                          <a:ea typeface="Calibri"/>
                          <a:cs typeface="Times New Roman"/>
                        </a:rPr>
                        <a:t>12</a:t>
                      </a:r>
                      <a:endParaRPr lang="es-AR" sz="1100">
                        <a:latin typeface="Calibri"/>
                        <a:ea typeface="Calibri"/>
                        <a:cs typeface="Times New Roman"/>
                      </a:endParaRPr>
                    </a:p>
                  </a:txBody>
                  <a:tcPr marL="67551" marR="675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nSpc>
                          <a:spcPct val="107000"/>
                        </a:lnSpc>
                        <a:spcAft>
                          <a:spcPts val="0"/>
                        </a:spcAft>
                      </a:pPr>
                      <a:r>
                        <a:rPr lang="es-ES" sz="1100">
                          <a:latin typeface="Arial"/>
                          <a:ea typeface="Calibri"/>
                          <a:cs typeface="Times New Roman"/>
                        </a:rPr>
                        <a:t>3</a:t>
                      </a:r>
                      <a:endParaRPr lang="es-AR" sz="1100">
                        <a:latin typeface="Calibri"/>
                        <a:ea typeface="Calibri"/>
                        <a:cs typeface="Times New Roman"/>
                      </a:endParaRPr>
                    </a:p>
                  </a:txBody>
                  <a:tcPr marL="67551" marR="675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6"/>
                  </a:ext>
                </a:extLst>
              </a:tr>
              <a:tr h="154218">
                <a:tc>
                  <a:txBody>
                    <a:bodyPr/>
                    <a:lstStyle/>
                    <a:p>
                      <a:pPr>
                        <a:lnSpc>
                          <a:spcPct val="107000"/>
                        </a:lnSpc>
                        <a:spcAft>
                          <a:spcPts val="0"/>
                        </a:spcAft>
                      </a:pPr>
                      <a:r>
                        <a:rPr lang="es-ES" sz="1100">
                          <a:latin typeface="Arial"/>
                          <a:ea typeface="Calibri"/>
                          <a:cs typeface="Times New Roman"/>
                        </a:rPr>
                        <a:t>Operativo I</a:t>
                      </a:r>
                      <a:endParaRPr lang="es-AR" sz="1100">
                        <a:latin typeface="Calibri"/>
                        <a:ea typeface="Calibri"/>
                        <a:cs typeface="Times New Roman"/>
                      </a:endParaRPr>
                    </a:p>
                  </a:txBody>
                  <a:tcPr marL="67551" marR="675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nSpc>
                          <a:spcPct val="107000"/>
                        </a:lnSpc>
                        <a:spcAft>
                          <a:spcPts val="0"/>
                        </a:spcAft>
                      </a:pPr>
                      <a:r>
                        <a:rPr lang="es-ES" sz="1100">
                          <a:latin typeface="Arial"/>
                          <a:ea typeface="Calibri"/>
                          <a:cs typeface="Times New Roman"/>
                        </a:rPr>
                        <a:t>126</a:t>
                      </a:r>
                      <a:endParaRPr lang="es-AR" sz="1100">
                        <a:latin typeface="Calibri"/>
                        <a:ea typeface="Calibri"/>
                        <a:cs typeface="Times New Roman"/>
                      </a:endParaRPr>
                    </a:p>
                  </a:txBody>
                  <a:tcPr marL="67551" marR="675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nSpc>
                          <a:spcPct val="107000"/>
                        </a:lnSpc>
                        <a:spcAft>
                          <a:spcPts val="0"/>
                        </a:spcAft>
                      </a:pPr>
                      <a:r>
                        <a:rPr lang="es-ES" sz="1100">
                          <a:latin typeface="Arial"/>
                          <a:ea typeface="Calibri"/>
                          <a:cs typeface="Times New Roman"/>
                        </a:rPr>
                        <a:t>6</a:t>
                      </a:r>
                      <a:endParaRPr lang="es-AR" sz="1100">
                        <a:latin typeface="Calibri"/>
                        <a:ea typeface="Calibri"/>
                        <a:cs typeface="Times New Roman"/>
                      </a:endParaRPr>
                    </a:p>
                  </a:txBody>
                  <a:tcPr marL="67551" marR="675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nSpc>
                          <a:spcPct val="107000"/>
                        </a:lnSpc>
                        <a:spcAft>
                          <a:spcPts val="0"/>
                        </a:spcAft>
                      </a:pPr>
                      <a:r>
                        <a:rPr lang="es-ES" sz="1100">
                          <a:latin typeface="Arial"/>
                          <a:ea typeface="Calibri"/>
                          <a:cs typeface="Times New Roman"/>
                        </a:rPr>
                        <a:t>2</a:t>
                      </a:r>
                      <a:endParaRPr lang="es-AR" sz="1100">
                        <a:latin typeface="Calibri"/>
                        <a:ea typeface="Calibri"/>
                        <a:cs typeface="Times New Roman"/>
                      </a:endParaRPr>
                    </a:p>
                  </a:txBody>
                  <a:tcPr marL="67551" marR="675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7"/>
                  </a:ext>
                </a:extLst>
              </a:tr>
              <a:tr h="154218">
                <a:tc>
                  <a:txBody>
                    <a:bodyPr/>
                    <a:lstStyle/>
                    <a:p>
                      <a:pPr>
                        <a:lnSpc>
                          <a:spcPct val="107000"/>
                        </a:lnSpc>
                        <a:spcAft>
                          <a:spcPts val="0"/>
                        </a:spcAft>
                      </a:pPr>
                      <a:r>
                        <a:rPr lang="es-ES" sz="1100">
                          <a:latin typeface="Arial"/>
                          <a:ea typeface="Calibri"/>
                          <a:cs typeface="Times New Roman"/>
                        </a:rPr>
                        <a:t>Operativo II</a:t>
                      </a:r>
                      <a:endParaRPr lang="es-AR" sz="1100">
                        <a:latin typeface="Calibri"/>
                        <a:ea typeface="Calibri"/>
                        <a:cs typeface="Times New Roman"/>
                      </a:endParaRPr>
                    </a:p>
                  </a:txBody>
                  <a:tcPr marL="67551" marR="675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nSpc>
                          <a:spcPct val="107000"/>
                        </a:lnSpc>
                        <a:spcAft>
                          <a:spcPts val="0"/>
                        </a:spcAft>
                      </a:pPr>
                      <a:r>
                        <a:rPr lang="es-ES" sz="1100">
                          <a:latin typeface="Arial"/>
                          <a:ea typeface="Calibri"/>
                          <a:cs typeface="Times New Roman"/>
                        </a:rPr>
                        <a:t>10</a:t>
                      </a:r>
                      <a:endParaRPr lang="es-AR" sz="1100">
                        <a:latin typeface="Calibri"/>
                        <a:ea typeface="Calibri"/>
                        <a:cs typeface="Times New Roman"/>
                      </a:endParaRPr>
                    </a:p>
                  </a:txBody>
                  <a:tcPr marL="67551" marR="675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nSpc>
                          <a:spcPct val="107000"/>
                        </a:lnSpc>
                        <a:spcAft>
                          <a:spcPts val="0"/>
                        </a:spcAft>
                      </a:pPr>
                      <a:r>
                        <a:rPr lang="es-ES" sz="1100">
                          <a:latin typeface="Arial"/>
                          <a:ea typeface="Calibri"/>
                          <a:cs typeface="Times New Roman"/>
                        </a:rPr>
                        <a:t>0</a:t>
                      </a:r>
                      <a:endParaRPr lang="es-AR" sz="1100">
                        <a:latin typeface="Calibri"/>
                        <a:ea typeface="Calibri"/>
                        <a:cs typeface="Times New Roman"/>
                      </a:endParaRPr>
                    </a:p>
                  </a:txBody>
                  <a:tcPr marL="67551" marR="675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nSpc>
                          <a:spcPct val="107000"/>
                        </a:lnSpc>
                        <a:spcAft>
                          <a:spcPts val="0"/>
                        </a:spcAft>
                      </a:pPr>
                      <a:r>
                        <a:rPr lang="es-ES" sz="1100">
                          <a:latin typeface="Arial"/>
                          <a:ea typeface="Calibri"/>
                          <a:cs typeface="Times New Roman"/>
                        </a:rPr>
                        <a:t>0</a:t>
                      </a:r>
                      <a:endParaRPr lang="es-AR" sz="1100">
                        <a:latin typeface="Calibri"/>
                        <a:ea typeface="Calibri"/>
                        <a:cs typeface="Times New Roman"/>
                      </a:endParaRPr>
                    </a:p>
                  </a:txBody>
                  <a:tcPr marL="67551" marR="675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8"/>
                  </a:ext>
                </a:extLst>
              </a:tr>
              <a:tr h="154218">
                <a:tc>
                  <a:txBody>
                    <a:bodyPr/>
                    <a:lstStyle/>
                    <a:p>
                      <a:pPr>
                        <a:lnSpc>
                          <a:spcPct val="107000"/>
                        </a:lnSpc>
                        <a:spcAft>
                          <a:spcPts val="0"/>
                        </a:spcAft>
                      </a:pPr>
                      <a:r>
                        <a:rPr lang="es-ES" sz="1100">
                          <a:latin typeface="Arial"/>
                          <a:ea typeface="Calibri"/>
                          <a:cs typeface="Times New Roman"/>
                        </a:rPr>
                        <a:t>Operativo III</a:t>
                      </a:r>
                      <a:endParaRPr lang="es-AR" sz="1100">
                        <a:latin typeface="Calibri"/>
                        <a:ea typeface="Calibri"/>
                        <a:cs typeface="Times New Roman"/>
                      </a:endParaRPr>
                    </a:p>
                  </a:txBody>
                  <a:tcPr marL="67551" marR="675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nSpc>
                          <a:spcPct val="107000"/>
                        </a:lnSpc>
                        <a:spcAft>
                          <a:spcPts val="0"/>
                        </a:spcAft>
                      </a:pPr>
                      <a:r>
                        <a:rPr lang="es-ES" sz="1100">
                          <a:latin typeface="Arial"/>
                          <a:ea typeface="Calibri"/>
                          <a:cs typeface="Times New Roman"/>
                        </a:rPr>
                        <a:t>14</a:t>
                      </a:r>
                      <a:endParaRPr lang="es-AR" sz="1100">
                        <a:latin typeface="Calibri"/>
                        <a:ea typeface="Calibri"/>
                        <a:cs typeface="Times New Roman"/>
                      </a:endParaRPr>
                    </a:p>
                  </a:txBody>
                  <a:tcPr marL="67551" marR="675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nSpc>
                          <a:spcPct val="107000"/>
                        </a:lnSpc>
                        <a:spcAft>
                          <a:spcPts val="0"/>
                        </a:spcAft>
                      </a:pPr>
                      <a:r>
                        <a:rPr lang="es-ES" sz="1100">
                          <a:latin typeface="Arial"/>
                          <a:ea typeface="Calibri"/>
                          <a:cs typeface="Times New Roman"/>
                        </a:rPr>
                        <a:t>2</a:t>
                      </a:r>
                      <a:endParaRPr lang="es-AR" sz="1100">
                        <a:latin typeface="Calibri"/>
                        <a:ea typeface="Calibri"/>
                        <a:cs typeface="Times New Roman"/>
                      </a:endParaRPr>
                    </a:p>
                  </a:txBody>
                  <a:tcPr marL="67551" marR="675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nSpc>
                          <a:spcPct val="107000"/>
                        </a:lnSpc>
                        <a:spcAft>
                          <a:spcPts val="0"/>
                        </a:spcAft>
                      </a:pPr>
                      <a:r>
                        <a:rPr lang="es-ES" sz="1100">
                          <a:latin typeface="Arial"/>
                          <a:ea typeface="Calibri"/>
                          <a:cs typeface="Times New Roman"/>
                        </a:rPr>
                        <a:t>0</a:t>
                      </a:r>
                      <a:endParaRPr lang="es-AR" sz="1100">
                        <a:latin typeface="Calibri"/>
                        <a:ea typeface="Calibri"/>
                        <a:cs typeface="Times New Roman"/>
                      </a:endParaRPr>
                    </a:p>
                  </a:txBody>
                  <a:tcPr marL="67551" marR="675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9"/>
                  </a:ext>
                </a:extLst>
              </a:tr>
              <a:tr h="154218">
                <a:tc>
                  <a:txBody>
                    <a:bodyPr/>
                    <a:lstStyle/>
                    <a:p>
                      <a:pPr>
                        <a:lnSpc>
                          <a:spcPct val="107000"/>
                        </a:lnSpc>
                        <a:spcAft>
                          <a:spcPts val="0"/>
                        </a:spcAft>
                      </a:pPr>
                      <a:r>
                        <a:rPr lang="es-ES" sz="1100">
                          <a:latin typeface="Arial"/>
                          <a:ea typeface="Calibri"/>
                          <a:cs typeface="Times New Roman"/>
                        </a:rPr>
                        <a:t>Operativo IV</a:t>
                      </a:r>
                      <a:endParaRPr lang="es-AR" sz="1100">
                        <a:latin typeface="Calibri"/>
                        <a:ea typeface="Calibri"/>
                        <a:cs typeface="Times New Roman"/>
                      </a:endParaRPr>
                    </a:p>
                  </a:txBody>
                  <a:tcPr marL="67551" marR="675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nSpc>
                          <a:spcPct val="107000"/>
                        </a:lnSpc>
                        <a:spcAft>
                          <a:spcPts val="0"/>
                        </a:spcAft>
                      </a:pPr>
                      <a:r>
                        <a:rPr lang="es-ES" sz="1100">
                          <a:latin typeface="Arial"/>
                          <a:ea typeface="Calibri"/>
                          <a:cs typeface="Times New Roman"/>
                        </a:rPr>
                        <a:t>17</a:t>
                      </a:r>
                      <a:endParaRPr lang="es-AR" sz="1100">
                        <a:latin typeface="Calibri"/>
                        <a:ea typeface="Calibri"/>
                        <a:cs typeface="Times New Roman"/>
                      </a:endParaRPr>
                    </a:p>
                  </a:txBody>
                  <a:tcPr marL="67551" marR="675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nSpc>
                          <a:spcPct val="107000"/>
                        </a:lnSpc>
                        <a:spcAft>
                          <a:spcPts val="0"/>
                        </a:spcAft>
                      </a:pPr>
                      <a:r>
                        <a:rPr lang="es-ES" sz="1100">
                          <a:latin typeface="Arial"/>
                          <a:ea typeface="Calibri"/>
                          <a:cs typeface="Times New Roman"/>
                        </a:rPr>
                        <a:t>0</a:t>
                      </a:r>
                      <a:endParaRPr lang="es-AR" sz="1100">
                        <a:latin typeface="Calibri"/>
                        <a:ea typeface="Calibri"/>
                        <a:cs typeface="Times New Roman"/>
                      </a:endParaRPr>
                    </a:p>
                  </a:txBody>
                  <a:tcPr marL="67551" marR="675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nSpc>
                          <a:spcPct val="107000"/>
                        </a:lnSpc>
                        <a:spcAft>
                          <a:spcPts val="0"/>
                        </a:spcAft>
                      </a:pPr>
                      <a:r>
                        <a:rPr lang="es-ES" sz="1100">
                          <a:latin typeface="Arial"/>
                          <a:ea typeface="Calibri"/>
                          <a:cs typeface="Times New Roman"/>
                        </a:rPr>
                        <a:t>0</a:t>
                      </a:r>
                      <a:endParaRPr lang="es-AR" sz="1100">
                        <a:latin typeface="Calibri"/>
                        <a:ea typeface="Calibri"/>
                        <a:cs typeface="Times New Roman"/>
                      </a:endParaRPr>
                    </a:p>
                  </a:txBody>
                  <a:tcPr marL="67551" marR="675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20"/>
                  </a:ext>
                </a:extLst>
              </a:tr>
              <a:tr h="154218">
                <a:tc>
                  <a:txBody>
                    <a:bodyPr/>
                    <a:lstStyle/>
                    <a:p>
                      <a:pPr>
                        <a:lnSpc>
                          <a:spcPct val="107000"/>
                        </a:lnSpc>
                        <a:spcAft>
                          <a:spcPts val="0"/>
                        </a:spcAft>
                      </a:pPr>
                      <a:r>
                        <a:rPr lang="es-ES" sz="1100" b="1" dirty="0">
                          <a:latin typeface="Arial"/>
                          <a:ea typeface="Calibri"/>
                          <a:cs typeface="Times New Roman"/>
                        </a:rPr>
                        <a:t>TOTALES</a:t>
                      </a:r>
                      <a:endParaRPr lang="es-AR" sz="1100" b="1" dirty="0">
                        <a:latin typeface="Calibri"/>
                        <a:ea typeface="Calibri"/>
                        <a:cs typeface="Times New Roman"/>
                      </a:endParaRPr>
                    </a:p>
                  </a:txBody>
                  <a:tcPr marL="67551" marR="675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nSpc>
                          <a:spcPct val="107000"/>
                        </a:lnSpc>
                        <a:spcAft>
                          <a:spcPts val="0"/>
                        </a:spcAft>
                      </a:pPr>
                      <a:r>
                        <a:rPr lang="es-ES" sz="1100" b="1" dirty="0">
                          <a:latin typeface="Arial"/>
                          <a:ea typeface="Calibri"/>
                          <a:cs typeface="Times New Roman"/>
                        </a:rPr>
                        <a:t>748</a:t>
                      </a:r>
                      <a:endParaRPr lang="es-AR" sz="1100" b="1" dirty="0">
                        <a:latin typeface="Calibri"/>
                        <a:ea typeface="Calibri"/>
                        <a:cs typeface="Times New Roman"/>
                      </a:endParaRPr>
                    </a:p>
                  </a:txBody>
                  <a:tcPr marL="67551" marR="675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nSpc>
                          <a:spcPct val="107000"/>
                        </a:lnSpc>
                        <a:spcAft>
                          <a:spcPts val="0"/>
                        </a:spcAft>
                      </a:pPr>
                      <a:r>
                        <a:rPr lang="es-ES" sz="1100" b="1" dirty="0">
                          <a:latin typeface="Arial"/>
                          <a:ea typeface="Calibri"/>
                          <a:cs typeface="Times New Roman"/>
                        </a:rPr>
                        <a:t>72 (9.6%)</a:t>
                      </a:r>
                      <a:endParaRPr lang="es-AR" sz="1100" b="1" dirty="0">
                        <a:latin typeface="Calibri"/>
                        <a:ea typeface="Calibri"/>
                        <a:cs typeface="Times New Roman"/>
                      </a:endParaRPr>
                    </a:p>
                  </a:txBody>
                  <a:tcPr marL="67551" marR="675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nSpc>
                          <a:spcPct val="107000"/>
                        </a:lnSpc>
                        <a:spcAft>
                          <a:spcPts val="0"/>
                        </a:spcAft>
                      </a:pPr>
                      <a:r>
                        <a:rPr lang="es-ES" sz="1100" b="1" dirty="0">
                          <a:latin typeface="Arial"/>
                          <a:ea typeface="Calibri"/>
                          <a:cs typeface="Times New Roman"/>
                        </a:rPr>
                        <a:t>12(1.6%)</a:t>
                      </a:r>
                      <a:endParaRPr lang="es-AR" sz="1100" b="1" dirty="0">
                        <a:latin typeface="Calibri"/>
                        <a:ea typeface="Calibri"/>
                        <a:cs typeface="Times New Roman"/>
                      </a:endParaRPr>
                    </a:p>
                  </a:txBody>
                  <a:tcPr marL="67551" marR="675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21"/>
                  </a:ext>
                </a:extLst>
              </a:tr>
            </a:tbl>
          </a:graphicData>
        </a:graphic>
      </p:graphicFrame>
    </p:spTree>
    <p:extLst>
      <p:ext uri="{BB962C8B-B14F-4D97-AF65-F5344CB8AC3E}">
        <p14:creationId xmlns:p14="http://schemas.microsoft.com/office/powerpoint/2010/main" val="20192592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964909" y="131277"/>
            <a:ext cx="3931940" cy="976772"/>
          </a:xfrm>
          <a:ln>
            <a:solidFill>
              <a:schemeClr val="tx1"/>
            </a:solidFill>
            <a:prstDash val="dash"/>
          </a:ln>
        </p:spPr>
        <p:txBody>
          <a:bodyPr>
            <a:normAutofit/>
          </a:bodyPr>
          <a:lstStyle/>
          <a:p>
            <a:r>
              <a:rPr lang="es-AR" sz="2800" dirty="0"/>
              <a:t>Implementación controles de calidad</a:t>
            </a:r>
          </a:p>
        </p:txBody>
      </p:sp>
      <p:graphicFrame>
        <p:nvGraphicFramePr>
          <p:cNvPr id="4" name="3 Marcador de contenido"/>
          <p:cNvGraphicFramePr>
            <a:graphicFrameLocks noGrp="1"/>
          </p:cNvGraphicFramePr>
          <p:nvPr>
            <p:ph idx="1"/>
            <p:extLst>
              <p:ext uri="{D42A27DB-BD31-4B8C-83A1-F6EECF244321}">
                <p14:modId xmlns:p14="http://schemas.microsoft.com/office/powerpoint/2010/main" val="1266033096"/>
              </p:ext>
            </p:extLst>
          </p:nvPr>
        </p:nvGraphicFramePr>
        <p:xfrm>
          <a:off x="977490" y="621773"/>
          <a:ext cx="7715272" cy="328614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6 Gráfico"/>
          <p:cNvGraphicFramePr/>
          <p:nvPr>
            <p:extLst>
              <p:ext uri="{D42A27DB-BD31-4B8C-83A1-F6EECF244321}">
                <p14:modId xmlns:p14="http://schemas.microsoft.com/office/powerpoint/2010/main" val="3612611407"/>
              </p:ext>
            </p:extLst>
          </p:nvPr>
        </p:nvGraphicFramePr>
        <p:xfrm>
          <a:off x="967231" y="3747789"/>
          <a:ext cx="7929618" cy="3357586"/>
        </p:xfrm>
        <a:graphic>
          <a:graphicData uri="http://schemas.openxmlformats.org/drawingml/2006/chart">
            <c:chart xmlns:c="http://schemas.openxmlformats.org/drawingml/2006/chart" xmlns:r="http://schemas.openxmlformats.org/officeDocument/2006/relationships" r:id="rId3"/>
          </a:graphicData>
        </a:graphic>
      </p:graphicFrame>
      <p:sp>
        <p:nvSpPr>
          <p:cNvPr id="8" name="7 CuadroTexto"/>
          <p:cNvSpPr txBox="1"/>
          <p:nvPr/>
        </p:nvSpPr>
        <p:spPr>
          <a:xfrm>
            <a:off x="5493755" y="6236227"/>
            <a:ext cx="2874248" cy="461665"/>
          </a:xfrm>
          <a:prstGeom prst="rect">
            <a:avLst/>
          </a:prstGeom>
          <a:noFill/>
        </p:spPr>
        <p:txBody>
          <a:bodyPr wrap="none" rtlCol="0">
            <a:spAutoFit/>
          </a:bodyPr>
          <a:lstStyle/>
          <a:p>
            <a:r>
              <a:rPr lang="es-AR" sz="2400" b="1" dirty="0"/>
              <a:t>Reporte mes de Abril</a:t>
            </a:r>
          </a:p>
        </p:txBody>
      </p:sp>
      <p:sp>
        <p:nvSpPr>
          <p:cNvPr id="5" name="CuadroTexto 4">
            <a:extLst>
              <a:ext uri="{FF2B5EF4-FFF2-40B4-BE49-F238E27FC236}">
                <a16:creationId xmlns:a16="http://schemas.microsoft.com/office/drawing/2014/main" id="{FC25653F-C9A5-6B88-3093-BC4113E5C76A}"/>
              </a:ext>
            </a:extLst>
          </p:cNvPr>
          <p:cNvSpPr txBox="1"/>
          <p:nvPr/>
        </p:nvSpPr>
        <p:spPr>
          <a:xfrm>
            <a:off x="6156176" y="5949280"/>
            <a:ext cx="1765227" cy="646331"/>
          </a:xfrm>
          <a:prstGeom prst="rect">
            <a:avLst/>
          </a:prstGeom>
          <a:noFill/>
        </p:spPr>
        <p:txBody>
          <a:bodyPr wrap="none" rtlCol="0">
            <a:spAutoFit/>
          </a:bodyPr>
          <a:lstStyle/>
          <a:p>
            <a:r>
              <a:rPr lang="es-AR" dirty="0"/>
              <a:t>No reporta (1)</a:t>
            </a:r>
          </a:p>
          <a:p>
            <a:r>
              <a:rPr lang="es-AR" dirty="0"/>
              <a:t>  </a:t>
            </a:r>
          </a:p>
        </p:txBody>
      </p:sp>
      <p:sp>
        <p:nvSpPr>
          <p:cNvPr id="6" name="Rectángulo 5">
            <a:extLst>
              <a:ext uri="{FF2B5EF4-FFF2-40B4-BE49-F238E27FC236}">
                <a16:creationId xmlns:a16="http://schemas.microsoft.com/office/drawing/2014/main" id="{469D7D6C-E5C1-661E-97B4-5246908A3063}"/>
              </a:ext>
            </a:extLst>
          </p:cNvPr>
          <p:cNvSpPr/>
          <p:nvPr/>
        </p:nvSpPr>
        <p:spPr>
          <a:xfrm>
            <a:off x="6012160" y="6021288"/>
            <a:ext cx="144016" cy="144016"/>
          </a:xfrm>
          <a:prstGeom prst="rect">
            <a:avLst/>
          </a:prstGeom>
          <a:solidFill>
            <a:srgbClr val="9F8351"/>
          </a:solidFill>
          <a:ln>
            <a:solidFill>
              <a:srgbClr val="9F83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s-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ext uri="{D42A27DB-BD31-4B8C-83A1-F6EECF244321}">
                <p14:modId xmlns:p14="http://schemas.microsoft.com/office/powerpoint/2010/main" val="78678827"/>
              </p:ext>
            </p:extLst>
          </p:nvPr>
        </p:nvGraphicFramePr>
        <p:xfrm>
          <a:off x="1115616" y="476672"/>
          <a:ext cx="7715272" cy="328614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4 Gráfico"/>
          <p:cNvGraphicFramePr/>
          <p:nvPr>
            <p:extLst>
              <p:ext uri="{D42A27DB-BD31-4B8C-83A1-F6EECF244321}">
                <p14:modId xmlns:p14="http://schemas.microsoft.com/office/powerpoint/2010/main" val="1117291635"/>
              </p:ext>
            </p:extLst>
          </p:nvPr>
        </p:nvGraphicFramePr>
        <p:xfrm>
          <a:off x="487564" y="3645024"/>
          <a:ext cx="7715304" cy="3357586"/>
        </p:xfrm>
        <a:graphic>
          <a:graphicData uri="http://schemas.openxmlformats.org/drawingml/2006/chart">
            <c:chart xmlns:c="http://schemas.openxmlformats.org/drawingml/2006/chart" xmlns:r="http://schemas.openxmlformats.org/officeDocument/2006/relationships" r:id="rId3"/>
          </a:graphicData>
        </a:graphic>
      </p:graphicFrame>
      <p:sp>
        <p:nvSpPr>
          <p:cNvPr id="7" name="6 CuadroTexto"/>
          <p:cNvSpPr txBox="1"/>
          <p:nvPr/>
        </p:nvSpPr>
        <p:spPr>
          <a:xfrm>
            <a:off x="5436096" y="6396335"/>
            <a:ext cx="3146887" cy="461665"/>
          </a:xfrm>
          <a:prstGeom prst="rect">
            <a:avLst/>
          </a:prstGeom>
          <a:noFill/>
        </p:spPr>
        <p:txBody>
          <a:bodyPr wrap="none" rtlCol="0">
            <a:spAutoFit/>
          </a:bodyPr>
          <a:lstStyle/>
          <a:p>
            <a:r>
              <a:rPr lang="es-AR" sz="2400" b="1" dirty="0"/>
              <a:t>Reporte mes de Agosto</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EBB12D60-EA1D-49F5-1864-8255ABDC02BD}"/>
              </a:ext>
            </a:extLst>
          </p:cNvPr>
          <p:cNvSpPr txBox="1"/>
          <p:nvPr/>
        </p:nvSpPr>
        <p:spPr>
          <a:xfrm>
            <a:off x="1619672" y="1700808"/>
            <a:ext cx="6606480" cy="4784708"/>
          </a:xfrm>
          <a:prstGeom prst="rect">
            <a:avLst/>
          </a:prstGeom>
          <a:noFill/>
        </p:spPr>
        <p:txBody>
          <a:bodyPr wrap="square">
            <a:spAutoFit/>
          </a:bodyPr>
          <a:lstStyle/>
          <a:p>
            <a:pPr>
              <a:lnSpc>
                <a:spcPct val="107000"/>
              </a:lnSpc>
              <a:spcAft>
                <a:spcPts val="800"/>
              </a:spcAft>
            </a:pPr>
            <a:r>
              <a:rPr lang="es-ES" sz="2800" dirty="0">
                <a:effectLst/>
                <a:latin typeface="Calibri" panose="020F0502020204030204" pitchFamily="34" charset="0"/>
                <a:ea typeface="Calibri" panose="020F0502020204030204" pitchFamily="34" charset="0"/>
                <a:cs typeface="Times New Roman" panose="02020603050405020304" pitchFamily="18" charset="0"/>
              </a:rPr>
              <a:t>En la implementación del uso de los test rápidos descentralizados es fundamental la </a:t>
            </a:r>
            <a:r>
              <a:rPr lang="es-ES" sz="2800" b="1" dirty="0">
                <a:effectLst/>
                <a:latin typeface="Calibri" panose="020F0502020204030204" pitchFamily="34" charset="0"/>
                <a:ea typeface="Calibri" panose="020F0502020204030204" pitchFamily="34" charset="0"/>
                <a:cs typeface="Times New Roman" panose="02020603050405020304" pitchFamily="18" charset="0"/>
              </a:rPr>
              <a:t>supervisión bioquímica en los procesos de capacitación, monitoreo y control de calidad.</a:t>
            </a:r>
            <a:endParaRPr lang="es-AR" sz="2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 sz="2800" dirty="0">
                <a:effectLst/>
                <a:latin typeface="Calibri" panose="020F0502020204030204" pitchFamily="34" charset="0"/>
                <a:ea typeface="Calibri" panose="020F0502020204030204" pitchFamily="34" charset="0"/>
                <a:cs typeface="Times New Roman" panose="02020603050405020304" pitchFamily="18" charset="0"/>
              </a:rPr>
              <a:t>La articulación y comunicación de los diferentes efectores del equipo de salud hacen de esta tarea </a:t>
            </a:r>
            <a:r>
              <a:rPr lang="es-ES" sz="2800" b="1" dirty="0">
                <a:effectLst/>
                <a:latin typeface="Calibri" panose="020F0502020204030204" pitchFamily="34" charset="0"/>
                <a:ea typeface="Calibri" panose="020F0502020204030204" pitchFamily="34" charset="0"/>
                <a:cs typeface="Times New Roman" panose="02020603050405020304" pitchFamily="18" charset="0"/>
              </a:rPr>
              <a:t>una mejora en la calidad de atención y tratamiento oportuno</a:t>
            </a:r>
            <a:r>
              <a:rPr lang="es-ES" sz="2800" dirty="0">
                <a:effectLst/>
                <a:latin typeface="Calibri" panose="020F0502020204030204" pitchFamily="34" charset="0"/>
                <a:ea typeface="Calibri" panose="020F0502020204030204" pitchFamily="34" charset="0"/>
                <a:cs typeface="Times New Roman" panose="02020603050405020304" pitchFamily="18" charset="0"/>
              </a:rPr>
              <a:t>.</a:t>
            </a:r>
            <a:endParaRPr lang="es-AR"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CuadroTexto 3">
            <a:extLst>
              <a:ext uri="{FF2B5EF4-FFF2-40B4-BE49-F238E27FC236}">
                <a16:creationId xmlns:a16="http://schemas.microsoft.com/office/drawing/2014/main" id="{42A10DDE-61E4-98C8-6DCE-F551959FD512}"/>
              </a:ext>
            </a:extLst>
          </p:cNvPr>
          <p:cNvSpPr txBox="1"/>
          <p:nvPr/>
        </p:nvSpPr>
        <p:spPr>
          <a:xfrm>
            <a:off x="467544" y="686314"/>
            <a:ext cx="4752528" cy="646331"/>
          </a:xfrm>
          <a:prstGeom prst="rect">
            <a:avLst/>
          </a:prstGeom>
          <a:noFill/>
        </p:spPr>
        <p:txBody>
          <a:bodyPr wrap="square" rtlCol="0">
            <a:spAutoFit/>
          </a:bodyPr>
          <a:lstStyle/>
          <a:p>
            <a:pPr algn="ctr"/>
            <a:r>
              <a:rPr lang="es-AR" sz="3600" b="1" u="sng" dirty="0"/>
              <a:t>Conclusión</a:t>
            </a:r>
          </a:p>
        </p:txBody>
      </p:sp>
    </p:spTree>
    <p:extLst>
      <p:ext uri="{BB962C8B-B14F-4D97-AF65-F5344CB8AC3E}">
        <p14:creationId xmlns:p14="http://schemas.microsoft.com/office/powerpoint/2010/main" val="37700177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066" name="Group 1065">
            <a:extLst>
              <a:ext uri="{FF2B5EF4-FFF2-40B4-BE49-F238E27FC236}">
                <a16:creationId xmlns:a16="http://schemas.microsoft.com/office/drawing/2014/main" id="{7398C59F-5A18-487B-91D6-B955AACF2E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 y="228600"/>
            <a:ext cx="2138628" cy="6638625"/>
            <a:chOff x="2487613" y="285750"/>
            <a:chExt cx="2428875" cy="5654676"/>
          </a:xfrm>
        </p:grpSpPr>
        <p:sp>
          <p:nvSpPr>
            <p:cNvPr id="1067" name="Freeform 11">
              <a:extLst>
                <a:ext uri="{FF2B5EF4-FFF2-40B4-BE49-F238E27FC236}">
                  <a16:creationId xmlns:a16="http://schemas.microsoft.com/office/drawing/2014/main" id="{0557FAFE-C7C3-47EC-A4F5-9B21663192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068" name="Freeform 12">
              <a:extLst>
                <a:ext uri="{FF2B5EF4-FFF2-40B4-BE49-F238E27FC236}">
                  <a16:creationId xmlns:a16="http://schemas.microsoft.com/office/drawing/2014/main" id="{95BC28FB-3882-4674-9D79-EA58BEB7C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069" name="Freeform 13">
              <a:extLst>
                <a:ext uri="{FF2B5EF4-FFF2-40B4-BE49-F238E27FC236}">
                  <a16:creationId xmlns:a16="http://schemas.microsoft.com/office/drawing/2014/main" id="{9C6EC892-83F9-402F-8552-0AD7C0556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070" name="Freeform 14">
              <a:extLst>
                <a:ext uri="{FF2B5EF4-FFF2-40B4-BE49-F238E27FC236}">
                  <a16:creationId xmlns:a16="http://schemas.microsoft.com/office/drawing/2014/main" id="{18387766-037C-4EF0-8471-D19CBF2A4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071" name="Freeform 15">
              <a:extLst>
                <a:ext uri="{FF2B5EF4-FFF2-40B4-BE49-F238E27FC236}">
                  <a16:creationId xmlns:a16="http://schemas.microsoft.com/office/drawing/2014/main" id="{1E364F38-6F3A-476A-93E6-962EA817C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072" name="Freeform 16">
              <a:extLst>
                <a:ext uri="{FF2B5EF4-FFF2-40B4-BE49-F238E27FC236}">
                  <a16:creationId xmlns:a16="http://schemas.microsoft.com/office/drawing/2014/main" id="{35C335A4-1E67-4293-8BE2-DFB085D4F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073" name="Freeform 17">
              <a:extLst>
                <a:ext uri="{FF2B5EF4-FFF2-40B4-BE49-F238E27FC236}">
                  <a16:creationId xmlns:a16="http://schemas.microsoft.com/office/drawing/2014/main" id="{9A8A0F10-2C98-4297-9F92-5D9553392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074" name="Freeform 18">
              <a:extLst>
                <a:ext uri="{FF2B5EF4-FFF2-40B4-BE49-F238E27FC236}">
                  <a16:creationId xmlns:a16="http://schemas.microsoft.com/office/drawing/2014/main" id="{C3B112A3-006E-4008-A778-DB5F6A09D5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075" name="Freeform 19">
              <a:extLst>
                <a:ext uri="{FF2B5EF4-FFF2-40B4-BE49-F238E27FC236}">
                  <a16:creationId xmlns:a16="http://schemas.microsoft.com/office/drawing/2014/main" id="{E5E62767-5C25-4C49-9568-432433A3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076" name="Freeform 20">
              <a:extLst>
                <a:ext uri="{FF2B5EF4-FFF2-40B4-BE49-F238E27FC236}">
                  <a16:creationId xmlns:a16="http://schemas.microsoft.com/office/drawing/2014/main" id="{598EC006-77B1-42BA-B815-66CCB9B170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077" name="Freeform 21">
              <a:extLst>
                <a:ext uri="{FF2B5EF4-FFF2-40B4-BE49-F238E27FC236}">
                  <a16:creationId xmlns:a16="http://schemas.microsoft.com/office/drawing/2014/main" id="{A144ED09-DA06-491D-95A8-AB3DED432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078" name="Freeform 22">
              <a:extLst>
                <a:ext uri="{FF2B5EF4-FFF2-40B4-BE49-F238E27FC236}">
                  <a16:creationId xmlns:a16="http://schemas.microsoft.com/office/drawing/2014/main" id="{1CB00BD2-11CD-4A38-8F38-02B0D1105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80" name="Group 1079">
            <a:extLst>
              <a:ext uri="{FF2B5EF4-FFF2-40B4-BE49-F238E27FC236}">
                <a16:creationId xmlns:a16="http://schemas.microsoft.com/office/drawing/2014/main" id="{520234FB-542E-4550-9C2F-1B56FD41A1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412" y="-786"/>
            <a:ext cx="1767505" cy="6854040"/>
            <a:chOff x="6627813" y="194833"/>
            <a:chExt cx="1952625" cy="5678918"/>
          </a:xfrm>
        </p:grpSpPr>
        <p:sp>
          <p:nvSpPr>
            <p:cNvPr id="1081" name="Freeform 27">
              <a:extLst>
                <a:ext uri="{FF2B5EF4-FFF2-40B4-BE49-F238E27FC236}">
                  <a16:creationId xmlns:a16="http://schemas.microsoft.com/office/drawing/2014/main" id="{41FCE1F3-DEB3-47CD-90FF-7DABB4AF4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082" name="Freeform 28">
              <a:extLst>
                <a:ext uri="{FF2B5EF4-FFF2-40B4-BE49-F238E27FC236}">
                  <a16:creationId xmlns:a16="http://schemas.microsoft.com/office/drawing/2014/main" id="{5708E488-C19B-452C-B197-6F1C34F6E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083" name="Freeform 29">
              <a:extLst>
                <a:ext uri="{FF2B5EF4-FFF2-40B4-BE49-F238E27FC236}">
                  <a16:creationId xmlns:a16="http://schemas.microsoft.com/office/drawing/2014/main" id="{89D3FD25-890E-4981-A71D-EE796873D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084" name="Freeform 30">
              <a:extLst>
                <a:ext uri="{FF2B5EF4-FFF2-40B4-BE49-F238E27FC236}">
                  <a16:creationId xmlns:a16="http://schemas.microsoft.com/office/drawing/2014/main" id="{51B5414C-556A-47CB-8EE2-974A85A7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085" name="Freeform 31">
              <a:extLst>
                <a:ext uri="{FF2B5EF4-FFF2-40B4-BE49-F238E27FC236}">
                  <a16:creationId xmlns:a16="http://schemas.microsoft.com/office/drawing/2014/main" id="{1C02B20C-2B27-4B75-8AEE-A5D2E2674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086" name="Freeform 32">
              <a:extLst>
                <a:ext uri="{FF2B5EF4-FFF2-40B4-BE49-F238E27FC236}">
                  <a16:creationId xmlns:a16="http://schemas.microsoft.com/office/drawing/2014/main" id="{54427714-F9AA-4F93-BD1D-400F1EA93F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087" name="Freeform 33">
              <a:extLst>
                <a:ext uri="{FF2B5EF4-FFF2-40B4-BE49-F238E27FC236}">
                  <a16:creationId xmlns:a16="http://schemas.microsoft.com/office/drawing/2014/main" id="{28A77D6A-9E81-497F-ABCC-2695BB5AD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088" name="Freeform 34">
              <a:extLst>
                <a:ext uri="{FF2B5EF4-FFF2-40B4-BE49-F238E27FC236}">
                  <a16:creationId xmlns:a16="http://schemas.microsoft.com/office/drawing/2014/main" id="{2A1533BA-1478-4F7C-8E24-3F3E90505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089" name="Freeform 35">
              <a:extLst>
                <a:ext uri="{FF2B5EF4-FFF2-40B4-BE49-F238E27FC236}">
                  <a16:creationId xmlns:a16="http://schemas.microsoft.com/office/drawing/2014/main" id="{39686201-E633-40FD-A80A-1E28AD52E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090" name="Freeform 36">
              <a:extLst>
                <a:ext uri="{FF2B5EF4-FFF2-40B4-BE49-F238E27FC236}">
                  <a16:creationId xmlns:a16="http://schemas.microsoft.com/office/drawing/2014/main" id="{76A215C2-F590-4938-810B-F8A79366C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091" name="Freeform 37">
              <a:extLst>
                <a:ext uri="{FF2B5EF4-FFF2-40B4-BE49-F238E27FC236}">
                  <a16:creationId xmlns:a16="http://schemas.microsoft.com/office/drawing/2014/main" id="{85F418E7-330D-4002-8EC8-33C1A897FF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092" name="Freeform 38">
              <a:extLst>
                <a:ext uri="{FF2B5EF4-FFF2-40B4-BE49-F238E27FC236}">
                  <a16:creationId xmlns:a16="http://schemas.microsoft.com/office/drawing/2014/main" id="{8FFE669A-54C9-4436-9566-C5A90F16D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094" name="Rectangle 1093">
            <a:extLst>
              <a:ext uri="{FF2B5EF4-FFF2-40B4-BE49-F238E27FC236}">
                <a16:creationId xmlns:a16="http://schemas.microsoft.com/office/drawing/2014/main" id="{DE91395A-2D18-4AF6-A0AC-AAA7189FE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16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96" name="Freeform 6">
            <a:extLst>
              <a:ext uri="{FF2B5EF4-FFF2-40B4-BE49-F238E27FC236}">
                <a16:creationId xmlns:a16="http://schemas.microsoft.com/office/drawing/2014/main" id="{7BD08880-457D-4C62-A3B5-6A9B0878C7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308489"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2" name="CuadroTexto 1">
            <a:extLst>
              <a:ext uri="{FF2B5EF4-FFF2-40B4-BE49-F238E27FC236}">
                <a16:creationId xmlns:a16="http://schemas.microsoft.com/office/drawing/2014/main" id="{C9F5E963-955A-DB95-2E75-8750FA9807FB}"/>
              </a:ext>
            </a:extLst>
          </p:cNvPr>
          <p:cNvSpPr txBox="1"/>
          <p:nvPr/>
        </p:nvSpPr>
        <p:spPr>
          <a:xfrm>
            <a:off x="1941909" y="4775200"/>
            <a:ext cx="6686550" cy="823448"/>
          </a:xfrm>
          <a:prstGeom prst="rect">
            <a:avLst/>
          </a:prstGeom>
        </p:spPr>
        <p:txBody>
          <a:bodyPr vert="horz" lIns="91440" tIns="45720" rIns="91440" bIns="45720" rtlCol="0" anchor="b">
            <a:normAutofit/>
          </a:bodyPr>
          <a:lstStyle/>
          <a:p>
            <a:pPr algn="ctr">
              <a:spcBef>
                <a:spcPct val="0"/>
              </a:spcBef>
              <a:spcAft>
                <a:spcPts val="600"/>
              </a:spcAft>
            </a:pPr>
            <a:r>
              <a:rPr lang="en-US" sz="3800" b="1" dirty="0">
                <a:solidFill>
                  <a:schemeClr val="tx1">
                    <a:lumMod val="85000"/>
                    <a:lumOff val="15000"/>
                  </a:schemeClr>
                </a:solidFill>
                <a:latin typeface="+mj-lt"/>
                <a:ea typeface="+mj-ea"/>
                <a:cs typeface="+mj-cs"/>
              </a:rPr>
              <a:t> Gracias</a:t>
            </a:r>
          </a:p>
        </p:txBody>
      </p:sp>
      <p:pic>
        <p:nvPicPr>
          <p:cNvPr id="1026" name="Picture 2" descr="Centro de Testeo - Fundación Huésped">
            <a:extLst>
              <a:ext uri="{FF2B5EF4-FFF2-40B4-BE49-F238E27FC236}">
                <a16:creationId xmlns:a16="http://schemas.microsoft.com/office/drawing/2014/main" id="{25585AF5-B448-8A6E-9717-DEA925EF4FB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 b="13627"/>
          <a:stretch/>
        </p:blipFill>
        <p:spPr bwMode="auto">
          <a:xfrm>
            <a:off x="1941909" y="634963"/>
            <a:ext cx="6686550" cy="3854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4275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475656" y="631343"/>
            <a:ext cx="7454062" cy="1143000"/>
          </a:xfrm>
        </p:spPr>
        <p:txBody>
          <a:bodyPr/>
          <a:lstStyle/>
          <a:p>
            <a:r>
              <a:rPr lang="es-AR" dirty="0"/>
              <a:t>Marco legal</a:t>
            </a:r>
          </a:p>
        </p:txBody>
      </p:sp>
      <p:sp>
        <p:nvSpPr>
          <p:cNvPr id="3" name="2 Marcador de contenido"/>
          <p:cNvSpPr>
            <a:spLocks noGrp="1"/>
          </p:cNvSpPr>
          <p:nvPr>
            <p:ph idx="1"/>
          </p:nvPr>
        </p:nvSpPr>
        <p:spPr>
          <a:xfrm>
            <a:off x="611560" y="1774343"/>
            <a:ext cx="8174143" cy="4968552"/>
          </a:xfrm>
        </p:spPr>
        <p:txBody>
          <a:bodyPr>
            <a:noAutofit/>
          </a:bodyPr>
          <a:lstStyle/>
          <a:p>
            <a:pPr algn="just"/>
            <a:r>
              <a:rPr lang="es-AR" sz="2000" dirty="0"/>
              <a:t>La ley 26.529, vigente desde febrero de 2010, </a:t>
            </a:r>
            <a:r>
              <a:rPr lang="es-AR" sz="2000" b="1" dirty="0"/>
              <a:t>regula las relaciones civiles entre el paciente con los médicos y con las instituciones de la Salud</a:t>
            </a:r>
            <a:r>
              <a:rPr lang="es-AR" sz="2000" dirty="0"/>
              <a:t>, que se desarrollen en todo el territorio de la Nación Argentina. </a:t>
            </a:r>
          </a:p>
          <a:p>
            <a:pPr marL="0" indent="0" algn="just">
              <a:buNone/>
            </a:pPr>
            <a:endParaRPr lang="es-AR" sz="2000" dirty="0"/>
          </a:p>
          <a:p>
            <a:pPr algn="just"/>
            <a:r>
              <a:rPr lang="es-AR" sz="2000" dirty="0"/>
              <a:t>De acuerdo a la resolución1340/2013 (</a:t>
            </a:r>
            <a:r>
              <a:rPr lang="es-AR" sz="2000" b="1" dirty="0"/>
              <a:t>Recomendaciones para la implementación de Test rápidos en el diagnóstico de VIH y otras ITS.): </a:t>
            </a:r>
          </a:p>
          <a:p>
            <a:pPr marL="0" indent="0" algn="just">
              <a:buNone/>
            </a:pPr>
            <a:r>
              <a:rPr lang="es-AR" sz="2000" dirty="0"/>
              <a:t>La implementación del test rápido colabora en el proceso de </a:t>
            </a:r>
            <a:r>
              <a:rPr lang="es-AR" sz="2000" b="1" dirty="0"/>
              <a:t>descentralización</a:t>
            </a:r>
            <a:r>
              <a:rPr lang="es-AR" sz="2000" dirty="0"/>
              <a:t> necesario para brindar una mejor respuesta a la epidemia de VIH/ITS, ya que no requiere de tecnología  de alta complejidad y por ello puede ser realizado en espacios del </a:t>
            </a:r>
            <a:r>
              <a:rPr lang="es-AR" sz="2000" b="1" dirty="0"/>
              <a:t>primer nivel </a:t>
            </a:r>
            <a:r>
              <a:rPr lang="es-AR" sz="2000" dirty="0"/>
              <a:t>de atención e incluso en espacios comunitarios. </a:t>
            </a:r>
            <a:endParaRPr lang="es-AR" sz="20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331640" y="1052736"/>
            <a:ext cx="7344816" cy="5072098"/>
          </a:xfrm>
        </p:spPr>
        <p:txBody>
          <a:bodyPr>
            <a:noAutofit/>
          </a:bodyPr>
          <a:lstStyle/>
          <a:p>
            <a:pPr algn="just"/>
            <a:r>
              <a:rPr lang="es-AR" sz="2000" dirty="0"/>
              <a:t>Es por esto que nace la necesidad de crear alternativas para facilitar el acceso al diagnóstico del VIH y otras ITS atendiendo al principio constitucional del derecho a la salud.</a:t>
            </a:r>
          </a:p>
          <a:p>
            <a:pPr marL="0" indent="0" algn="just">
              <a:buNone/>
            </a:pPr>
            <a:endParaRPr lang="es-AR" sz="2000" dirty="0"/>
          </a:p>
          <a:p>
            <a:pPr algn="just"/>
            <a:r>
              <a:rPr lang="es-AR" sz="2000" dirty="0"/>
              <a:t>El acceso al diagnóstico oportuno es un factor determinante para la mejor respuesta al tratamiento de la infección por VIH e ITS, resultando en una mejoría en la sobrevida del paciente; y el tratamiento antirretroviral con el objetivo de lograr carga viral indetectable, disminuye la transmisión del virus.</a:t>
            </a:r>
          </a:p>
          <a:p>
            <a:pPr algn="just"/>
            <a:endParaRPr lang="es-AR" sz="2000" dirty="0"/>
          </a:p>
          <a:p>
            <a:pPr algn="just"/>
            <a:r>
              <a:rPr lang="es-AR" sz="2000" dirty="0"/>
              <a:t>El conocimiento del estado serológico de las personas infectadas por el VIH y otras ITS es fundamental para el cuidado de su salud y para la prevención de nuevas infecciones. </a:t>
            </a:r>
          </a:p>
          <a:p>
            <a:endParaRPr lang="es-AR" sz="2000" dirty="0"/>
          </a:p>
          <a:p>
            <a:endParaRPr lang="es-AR" sz="2000" dirty="0"/>
          </a:p>
          <a:p>
            <a:endParaRPr lang="es-AR" sz="2000" dirty="0"/>
          </a:p>
          <a:p>
            <a:pPr>
              <a:buNone/>
            </a:pPr>
            <a:br>
              <a:rPr lang="es-AR" sz="2000" dirty="0"/>
            </a:br>
            <a:endParaRPr lang="es-AR"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295128" y="620688"/>
            <a:ext cx="7848872" cy="5072098"/>
          </a:xfrm>
        </p:spPr>
        <p:txBody>
          <a:bodyPr>
            <a:noAutofit/>
          </a:bodyPr>
          <a:lstStyle/>
          <a:p>
            <a:pPr>
              <a:buNone/>
            </a:pPr>
            <a:endParaRPr lang="es-AR" sz="2000" dirty="0"/>
          </a:p>
          <a:p>
            <a:r>
              <a:rPr lang="es-AR" sz="2000" dirty="0"/>
              <a:t>La utilización de test rápido para VIH y otras ITS, es una oportunidad para mejorar el acceso, con gran rendimiento en cuanto a su costo/efectividad y menores oportunidades perdidas.</a:t>
            </a:r>
          </a:p>
          <a:p>
            <a:endParaRPr lang="es-AR" sz="2000" dirty="0"/>
          </a:p>
          <a:p>
            <a:r>
              <a:rPr lang="es-AR" sz="2000" dirty="0"/>
              <a:t>Con la expansión del acceso a las pruebas diagnósticas se mejora el acceso universal a la prevención y atención del VIH /ITS y el diagnóstico oportuno de los individuos, con la finalidad de comenzar tempranamente el seguimiento y/o tratamiento que posibilite una mejor calidad de vida.</a:t>
            </a:r>
          </a:p>
          <a:p>
            <a:pPr>
              <a:buNone/>
            </a:pPr>
            <a:endParaRPr lang="es-AR" sz="2000" dirty="0"/>
          </a:p>
          <a:p>
            <a:r>
              <a:rPr lang="es-AR" sz="2000" dirty="0"/>
              <a:t>El conocimiento del diagnóstico de VIH y otras ITS por parte de la persona infectada, es fundamental para su mejor protección y adopción de prácticas de cuidado, y para el control de la infección y diseminación .</a:t>
            </a:r>
          </a:p>
          <a:p>
            <a:endParaRPr lang="es-AR" sz="2000" dirty="0"/>
          </a:p>
          <a:p>
            <a:endParaRPr lang="es-AR" sz="2000" dirty="0"/>
          </a:p>
          <a:p>
            <a:endParaRPr lang="es-AR" sz="2000" dirty="0"/>
          </a:p>
          <a:p>
            <a:pPr>
              <a:buNone/>
            </a:pPr>
            <a:br>
              <a:rPr lang="es-AR" sz="2000" dirty="0"/>
            </a:br>
            <a:endParaRPr lang="es-AR" sz="2000" dirty="0"/>
          </a:p>
        </p:txBody>
      </p:sp>
    </p:spTree>
    <p:extLst>
      <p:ext uri="{BB962C8B-B14F-4D97-AF65-F5344CB8AC3E}">
        <p14:creationId xmlns:p14="http://schemas.microsoft.com/office/powerpoint/2010/main" val="638325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914400" y="1052736"/>
            <a:ext cx="8229600" cy="4983179"/>
          </a:xfrm>
        </p:spPr>
        <p:txBody>
          <a:bodyPr>
            <a:normAutofit/>
          </a:bodyPr>
          <a:lstStyle/>
          <a:p>
            <a:endParaRPr lang="es-AR" sz="2000" dirty="0"/>
          </a:p>
          <a:p>
            <a:r>
              <a:rPr lang="es-AR" sz="2000" dirty="0"/>
              <a:t>Las instituciones que utilicen test rápidos deberán desarrollar los procesos de </a:t>
            </a:r>
            <a:r>
              <a:rPr lang="es-AR" sz="2000" b="1" dirty="0"/>
              <a:t>capacitación a los equipos de salud</a:t>
            </a:r>
            <a:r>
              <a:rPr lang="es-AR" sz="2000" dirty="0"/>
              <a:t>, necesarios y pertinentes para la correcta implementación de la técnica rápida a ser utilizada.</a:t>
            </a:r>
          </a:p>
          <a:p>
            <a:endParaRPr lang="es-AR" dirty="0"/>
          </a:p>
          <a:p>
            <a:r>
              <a:rPr lang="es-AR" sz="2000" dirty="0"/>
              <a:t>Los equipos de salud que utilicen test rápido deberán desarrollar los </a:t>
            </a:r>
            <a:r>
              <a:rPr lang="es-AR" sz="2000" b="1" dirty="0"/>
              <a:t>controles de calidad del proceso diagnostico</a:t>
            </a:r>
            <a:r>
              <a:rPr lang="es-AR" sz="2000" dirty="0"/>
              <a:t>, conforme a las recomendaciones del Ministerio de Salud de la Nación a través de la Dirección de Sida ,ETS y Hepatitis Virales, debiendo estar bajo la supervisión de un </a:t>
            </a:r>
            <a:r>
              <a:rPr lang="es-AR" sz="2000" b="1" dirty="0"/>
              <a:t>profesional bioquímico todo el proceso de capacitación, monitoreo y control de calidad.</a:t>
            </a:r>
          </a:p>
          <a:p>
            <a:endParaRPr lang="es-AR" sz="1100" dirty="0">
              <a:hlinkClick r:id="rId2"/>
            </a:endParaRPr>
          </a:p>
          <a:p>
            <a:endParaRPr lang="es-AR" sz="2000" dirty="0"/>
          </a:p>
          <a:p>
            <a:endParaRPr lang="es-AR" sz="20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403648" y="692696"/>
            <a:ext cx="7632848" cy="1143000"/>
          </a:xfrm>
        </p:spPr>
        <p:txBody>
          <a:bodyPr>
            <a:noAutofit/>
          </a:bodyPr>
          <a:lstStyle/>
          <a:p>
            <a:r>
              <a:rPr lang="es-AR" sz="3600" dirty="0"/>
              <a:t>Estado de situación y objetivo de la propuesta</a:t>
            </a:r>
          </a:p>
        </p:txBody>
      </p:sp>
      <p:sp>
        <p:nvSpPr>
          <p:cNvPr id="3" name="2 Marcador de contenido"/>
          <p:cNvSpPr>
            <a:spLocks noGrp="1"/>
          </p:cNvSpPr>
          <p:nvPr>
            <p:ph idx="1"/>
          </p:nvPr>
        </p:nvSpPr>
        <p:spPr>
          <a:xfrm>
            <a:off x="914400" y="2204864"/>
            <a:ext cx="8229600" cy="4525963"/>
          </a:xfrm>
        </p:spPr>
        <p:txBody>
          <a:bodyPr>
            <a:normAutofit/>
          </a:bodyPr>
          <a:lstStyle/>
          <a:p>
            <a:pPr algn="just"/>
            <a:r>
              <a:rPr lang="es-AR" sz="2000" dirty="0"/>
              <a:t>La sífilis en población general, gestacional y congénita es un importante problema de salud pública en nuestro país y a escala mundial.</a:t>
            </a:r>
          </a:p>
          <a:p>
            <a:pPr algn="just"/>
            <a:r>
              <a:rPr lang="es-AR" sz="2000" dirty="0"/>
              <a:t>Debido al surgimiento del VIH, se focalizó a nivel mundial la atención y seguimiento de esta enfermedad, quedando relegado el monitoreo de sífilis y observándose un aumento de los casos de la misma, siendo la mas preocupante la sífilis congénita.</a:t>
            </a:r>
          </a:p>
          <a:p>
            <a:pPr algn="just"/>
            <a:r>
              <a:rPr lang="es-AR" sz="2000" dirty="0"/>
              <a:t>Las tasas de sífilis van en aumento sostenido en el tiempo desde el 2015. En el año 2019 se detectaron 56.1/100.000 casos en población general, de los cuales 4,6% fueron mujeres gestantes.</a:t>
            </a:r>
          </a:p>
          <a:p>
            <a:endParaRPr lang="es-AR"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31640" y="692696"/>
            <a:ext cx="7704856" cy="1280890"/>
          </a:xfrm>
        </p:spPr>
        <p:txBody>
          <a:bodyPr>
            <a:normAutofit/>
          </a:bodyPr>
          <a:lstStyle/>
          <a:p>
            <a:r>
              <a:rPr lang="es-AR" dirty="0"/>
              <a:t>Estado de situación y objetivo de propuesta</a:t>
            </a:r>
          </a:p>
        </p:txBody>
      </p:sp>
      <p:sp>
        <p:nvSpPr>
          <p:cNvPr id="3" name="2 Marcador de contenido"/>
          <p:cNvSpPr>
            <a:spLocks noGrp="1"/>
          </p:cNvSpPr>
          <p:nvPr>
            <p:ph idx="1"/>
          </p:nvPr>
        </p:nvSpPr>
        <p:spPr>
          <a:xfrm>
            <a:off x="1115616" y="1976700"/>
            <a:ext cx="8028384" cy="3777622"/>
          </a:xfrm>
        </p:spPr>
        <p:txBody>
          <a:bodyPr>
            <a:normAutofit/>
          </a:bodyPr>
          <a:lstStyle/>
          <a:p>
            <a:pPr algn="just"/>
            <a:endParaRPr lang="es-ES" sz="2000" dirty="0"/>
          </a:p>
          <a:p>
            <a:pPr algn="just"/>
            <a:r>
              <a:rPr lang="es-ES" sz="2000" dirty="0"/>
              <a:t>El Municipio de Morón no contaba con un registro sistemático de los casos de sífilis gestacional y congénita.</a:t>
            </a:r>
          </a:p>
          <a:p>
            <a:pPr algn="just">
              <a:buNone/>
            </a:pPr>
            <a:endParaRPr lang="es-AR" sz="2000" dirty="0"/>
          </a:p>
          <a:p>
            <a:pPr algn="just"/>
            <a:r>
              <a:rPr lang="es-AR" sz="2000" dirty="0"/>
              <a:t>A partir del mes de octubre de 2021 desde la Secretaría de Salud del Municipio de Morón se decidió priorizar la </a:t>
            </a:r>
            <a:r>
              <a:rPr lang="es-AR" sz="2000" b="1" dirty="0"/>
              <a:t>prevención de la sífilis congénita</a:t>
            </a:r>
            <a:r>
              <a:rPr lang="es-AR" sz="2000" dirty="0"/>
              <a:t>, mediante circuitos de trabajo y evaluación semestral de los mismos.</a:t>
            </a:r>
          </a:p>
          <a:p>
            <a:endParaRPr lang="es-AR"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914400" y="1988840"/>
            <a:ext cx="8229600" cy="4525963"/>
          </a:xfrm>
        </p:spPr>
        <p:txBody>
          <a:bodyPr>
            <a:normAutofit fontScale="77500" lnSpcReduction="20000"/>
          </a:bodyPr>
          <a:lstStyle/>
          <a:p>
            <a:r>
              <a:rPr lang="es-AR" sz="2400" dirty="0"/>
              <a:t>Se inicio un trabajo con los diferentes actores municipales y la Dirección de VIH, ITS y Hepatitis Virales de la Provincia de Bs. As.</a:t>
            </a:r>
          </a:p>
          <a:p>
            <a:r>
              <a:rPr lang="es-ES" sz="2400" dirty="0"/>
              <a:t>Dentro de los actores municipales se encontraron, además de la Secretaria de Salud y sus Direcciones, el Programa Materno Infantil Municipal, Epidemiología Municipal, Laboratorio Municipal, Laboratorio Caps. Spríngolo, Trabajo Social de Hospital Municipal, el Programa Salud Sexual y Reproductiva del Municipio.</a:t>
            </a:r>
            <a:endParaRPr lang="es-AR" sz="2400" dirty="0"/>
          </a:p>
          <a:p>
            <a:r>
              <a:rPr lang="es-ES" sz="2400" dirty="0"/>
              <a:t>Se realizaron entre octubre y diciembre del 2021 tres capacitaciones en conjunto con los actores ya mencionados, a los que se sumaron los Caps y el Instituto de Vías Respiratorias.</a:t>
            </a:r>
            <a:endParaRPr lang="es-AR" sz="2400" dirty="0"/>
          </a:p>
          <a:p>
            <a:r>
              <a:rPr lang="es-ES" sz="2400" dirty="0"/>
              <a:t>A través de la Dirección de Programas Sanitarios, se recibió el Manual de procedimiento, donde constan </a:t>
            </a:r>
            <a:r>
              <a:rPr lang="es-ES" sz="2400" b="1" dirty="0"/>
              <a:t>los instructivos para la preparación de control de calidad, la forma de procesamiento , recepción y registro de resultados en  las planillas correspondientes.</a:t>
            </a:r>
            <a:endParaRPr lang="es-AR" sz="2400" b="1" dirty="0"/>
          </a:p>
          <a:p>
            <a:endParaRPr lang="es-AR" dirty="0"/>
          </a:p>
        </p:txBody>
      </p:sp>
      <p:sp>
        <p:nvSpPr>
          <p:cNvPr id="4" name="3 CuadroTexto"/>
          <p:cNvSpPr txBox="1"/>
          <p:nvPr/>
        </p:nvSpPr>
        <p:spPr>
          <a:xfrm>
            <a:off x="611560" y="650654"/>
            <a:ext cx="7215238" cy="646331"/>
          </a:xfrm>
          <a:prstGeom prst="rect">
            <a:avLst/>
          </a:prstGeom>
          <a:noFill/>
        </p:spPr>
        <p:txBody>
          <a:bodyPr wrap="square" rtlCol="0">
            <a:spAutoFit/>
          </a:bodyPr>
          <a:lstStyle/>
          <a:p>
            <a:pPr algn="ctr"/>
            <a:r>
              <a:rPr lang="es-AR" sz="3600" dirty="0">
                <a:latin typeface="+mj-lt"/>
              </a:rPr>
              <a:t>Articulación del Proyecto</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31640" y="214290"/>
            <a:ext cx="7812360" cy="1143000"/>
          </a:xfrm>
        </p:spPr>
        <p:txBody>
          <a:bodyPr>
            <a:normAutofit fontScale="90000"/>
          </a:bodyPr>
          <a:lstStyle/>
          <a:p>
            <a:br>
              <a:rPr lang="es-ES" sz="3100" b="1" u="sng" dirty="0"/>
            </a:br>
            <a:r>
              <a:rPr lang="es-ES" sz="4000" dirty="0"/>
              <a:t>Capacitación en el uso de test rápidos e implementación del control de calidad (CC):</a:t>
            </a:r>
            <a:br>
              <a:rPr lang="es-AR" dirty="0"/>
            </a:br>
            <a:endParaRPr lang="es-AR" dirty="0"/>
          </a:p>
        </p:txBody>
      </p:sp>
      <p:sp>
        <p:nvSpPr>
          <p:cNvPr id="3" name="2 Marcador de contenido"/>
          <p:cNvSpPr>
            <a:spLocks noGrp="1"/>
          </p:cNvSpPr>
          <p:nvPr>
            <p:ph idx="1"/>
          </p:nvPr>
        </p:nvSpPr>
        <p:spPr>
          <a:xfrm>
            <a:off x="755576" y="2348880"/>
            <a:ext cx="8229600" cy="4900634"/>
          </a:xfrm>
        </p:spPr>
        <p:txBody>
          <a:bodyPr>
            <a:noAutofit/>
          </a:bodyPr>
          <a:lstStyle/>
          <a:p>
            <a:r>
              <a:rPr lang="es-ES" sz="2000" dirty="0"/>
              <a:t>A partir de diciembre del 2021, desde el laboratorio del Hospital Municipal de Morón, se implementó la capacitación del personal de salud (promotores de salud, enfermeros, personal administrativo y representante de diferentes CAPS.) destinados a la realización del test rápido de VIH y Sífilis, no solo a embarazadas, sino a toda la población.</a:t>
            </a:r>
            <a:endParaRPr lang="es-AR" sz="2000" dirty="0"/>
          </a:p>
          <a:p>
            <a:r>
              <a:rPr lang="es-ES" sz="2000" dirty="0"/>
              <a:t>Dicha capacitación se basó en :</a:t>
            </a:r>
          </a:p>
          <a:p>
            <a:pPr marL="514350" indent="-514350">
              <a:buNone/>
            </a:pPr>
            <a:r>
              <a:rPr lang="es-ES" sz="2000" dirty="0"/>
              <a:t>          * la toma de muestra</a:t>
            </a:r>
          </a:p>
          <a:p>
            <a:pPr marL="514350" indent="-514350">
              <a:buNone/>
            </a:pPr>
            <a:r>
              <a:rPr lang="es-ES" sz="2000" dirty="0"/>
              <a:t>          * reconocimiento del material a utilizar</a:t>
            </a:r>
          </a:p>
          <a:p>
            <a:pPr marL="514350" indent="-514350">
              <a:buNone/>
            </a:pPr>
            <a:r>
              <a:rPr lang="es-ES" sz="2000" dirty="0"/>
              <a:t>          * tipos de test rápidos</a:t>
            </a:r>
          </a:p>
          <a:p>
            <a:pPr marL="514350" indent="-514350">
              <a:buNone/>
            </a:pPr>
            <a:r>
              <a:rPr lang="es-ES" sz="2000" dirty="0"/>
              <a:t>          * interpretación de resultados</a:t>
            </a:r>
          </a:p>
          <a:p>
            <a:pPr marL="514350" indent="-514350">
              <a:buNone/>
            </a:pPr>
            <a:r>
              <a:rPr lang="es-ES" sz="2000" dirty="0"/>
              <a:t>          * llenado de planillas para la documentación. </a:t>
            </a:r>
          </a:p>
          <a:p>
            <a:endParaRPr lang="es-AR" sz="2000" dirty="0"/>
          </a:p>
        </p:txBody>
      </p:sp>
    </p:spTree>
  </p:cSld>
  <p:clrMapOvr>
    <a:masterClrMapping/>
  </p:clrMapOvr>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812</TotalTime>
  <Words>1670</Words>
  <Application>Microsoft Office PowerPoint</Application>
  <PresentationFormat>Presentación en pantalla (4:3)</PresentationFormat>
  <Paragraphs>193</Paragraphs>
  <Slides>19</Slides>
  <Notes>2</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19</vt:i4>
      </vt:variant>
    </vt:vector>
  </HeadingPairs>
  <TitlesOfParts>
    <vt:vector size="25" baseType="lpstr">
      <vt:lpstr>Arial</vt:lpstr>
      <vt:lpstr>Calibri</vt:lpstr>
      <vt:lpstr>Century Gothic</vt:lpstr>
      <vt:lpstr>Wingdings</vt:lpstr>
      <vt:lpstr>Wingdings 3</vt:lpstr>
      <vt:lpstr>Espiral</vt:lpstr>
      <vt:lpstr>Capacitación en el uso de tests rápidos e implementación de control de calidad </vt:lpstr>
      <vt:lpstr>Marco legal</vt:lpstr>
      <vt:lpstr>Presentación de PowerPoint</vt:lpstr>
      <vt:lpstr>Presentación de PowerPoint</vt:lpstr>
      <vt:lpstr>Presentación de PowerPoint</vt:lpstr>
      <vt:lpstr>Estado de situación y objetivo de la propuesta</vt:lpstr>
      <vt:lpstr>Estado de situación y objetivo de propuesta</vt:lpstr>
      <vt:lpstr>Presentación de PowerPoint</vt:lpstr>
      <vt:lpstr> Capacitación en el uso de test rápidos e implementación del control de calidad (CC): </vt:lpstr>
      <vt:lpstr> Capacitación en el uso de test rápidos e implementación del control de calidad (CC): </vt:lpstr>
      <vt:lpstr>Implementación de los controles de calidad (CC)</vt:lpstr>
      <vt:lpstr>Implementación de los controles de calidad (CC)</vt:lpstr>
      <vt:lpstr>Presentación de PowerPoint</vt:lpstr>
      <vt:lpstr>Presentación de PowerPoint</vt:lpstr>
      <vt:lpstr>Presentación de PowerPoint</vt:lpstr>
      <vt:lpstr>Implementación controles de calidad</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Capacitación en el uso de tests rápidos e implementación de control de calidad</dc:title>
  <dc:creator>LabUsr</dc:creator>
  <cp:lastModifiedBy>Luis D Ambrosio</cp:lastModifiedBy>
  <cp:revision>96</cp:revision>
  <dcterms:created xsi:type="dcterms:W3CDTF">2022-09-20T13:21:04Z</dcterms:created>
  <dcterms:modified xsi:type="dcterms:W3CDTF">2022-10-15T19:56:26Z</dcterms:modified>
</cp:coreProperties>
</file>