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627323646399871E-2"/>
          <c:y val="6.183574879227053E-2"/>
          <c:w val="0.69231773863318635"/>
          <c:h val="0.86584837764844613"/>
        </c:manualLayout>
      </c:layout>
      <c:barChart>
        <c:barDir val="col"/>
        <c:grouping val="clustered"/>
        <c:varyColors val="0"/>
        <c:ser>
          <c:idx val="0"/>
          <c:order val="0"/>
          <c:tx>
            <c:strRef>
              <c:f>Hoja1!$B$1</c:f>
              <c:strCache>
                <c:ptCount val="1"/>
                <c:pt idx="0">
                  <c:v>CASOS DE NAV</c:v>
                </c:pt>
              </c:strCache>
            </c:strRef>
          </c:tx>
          <c:invertIfNegative val="0"/>
          <c:cat>
            <c:strRef>
              <c:f>Hoja1!$A$2:$A$3</c:f>
              <c:strCache>
                <c:ptCount val="2"/>
                <c:pt idx="0">
                  <c:v>VARONES</c:v>
                </c:pt>
                <c:pt idx="1">
                  <c:v>MUJERES</c:v>
                </c:pt>
              </c:strCache>
            </c:strRef>
          </c:cat>
          <c:val>
            <c:numRef>
              <c:f>Hoja1!$B$2:$B$3</c:f>
              <c:numCache>
                <c:formatCode>General</c:formatCode>
                <c:ptCount val="2"/>
                <c:pt idx="0">
                  <c:v>26</c:v>
                </c:pt>
                <c:pt idx="1">
                  <c:v>13</c:v>
                </c:pt>
              </c:numCache>
            </c:numRef>
          </c:val>
          <c:extLst>
            <c:ext xmlns:c16="http://schemas.microsoft.com/office/drawing/2014/chart" uri="{C3380CC4-5D6E-409C-BE32-E72D297353CC}">
              <c16:uniqueId val="{00000000-3D15-499F-9354-12D47D45EAA5}"/>
            </c:ext>
          </c:extLst>
        </c:ser>
        <c:ser>
          <c:idx val="1"/>
          <c:order val="1"/>
          <c:tx>
            <c:strRef>
              <c:f>Hoja1!$C$1</c:f>
              <c:strCache>
                <c:ptCount val="1"/>
                <c:pt idx="0">
                  <c:v>MUERTES</c:v>
                </c:pt>
              </c:strCache>
            </c:strRef>
          </c:tx>
          <c:invertIfNegative val="0"/>
          <c:cat>
            <c:strRef>
              <c:f>Hoja1!$A$2:$A$3</c:f>
              <c:strCache>
                <c:ptCount val="2"/>
                <c:pt idx="0">
                  <c:v>VARONES</c:v>
                </c:pt>
                <c:pt idx="1">
                  <c:v>MUJERES</c:v>
                </c:pt>
              </c:strCache>
            </c:strRef>
          </c:cat>
          <c:val>
            <c:numRef>
              <c:f>Hoja1!$C$2:$C$3</c:f>
              <c:numCache>
                <c:formatCode>General</c:formatCode>
                <c:ptCount val="2"/>
                <c:pt idx="0">
                  <c:v>15</c:v>
                </c:pt>
                <c:pt idx="1">
                  <c:v>10</c:v>
                </c:pt>
              </c:numCache>
            </c:numRef>
          </c:val>
          <c:extLst>
            <c:ext xmlns:c16="http://schemas.microsoft.com/office/drawing/2014/chart" uri="{C3380CC4-5D6E-409C-BE32-E72D297353CC}">
              <c16:uniqueId val="{00000001-3D15-499F-9354-12D47D45EAA5}"/>
            </c:ext>
          </c:extLst>
        </c:ser>
        <c:dLbls>
          <c:showLegendKey val="0"/>
          <c:showVal val="0"/>
          <c:showCatName val="0"/>
          <c:showSerName val="0"/>
          <c:showPercent val="0"/>
          <c:showBubbleSize val="0"/>
        </c:dLbls>
        <c:gapWidth val="150"/>
        <c:axId val="50568576"/>
        <c:axId val="62861696"/>
      </c:barChart>
      <c:catAx>
        <c:axId val="50568576"/>
        <c:scaling>
          <c:orientation val="minMax"/>
        </c:scaling>
        <c:delete val="0"/>
        <c:axPos val="b"/>
        <c:numFmt formatCode="General" sourceLinked="0"/>
        <c:majorTickMark val="out"/>
        <c:minorTickMark val="none"/>
        <c:tickLblPos val="nextTo"/>
        <c:crossAx val="62861696"/>
        <c:crosses val="autoZero"/>
        <c:auto val="1"/>
        <c:lblAlgn val="ctr"/>
        <c:lblOffset val="100"/>
        <c:noMultiLvlLbl val="0"/>
      </c:catAx>
      <c:valAx>
        <c:axId val="62861696"/>
        <c:scaling>
          <c:orientation val="minMax"/>
        </c:scaling>
        <c:delete val="0"/>
        <c:axPos val="l"/>
        <c:majorGridlines/>
        <c:numFmt formatCode="General" sourceLinked="1"/>
        <c:majorTickMark val="out"/>
        <c:minorTickMark val="none"/>
        <c:tickLblPos val="nextTo"/>
        <c:crossAx val="5056857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36071011956838"/>
          <c:y val="6.3492063492063489E-2"/>
          <c:w val="0.57589512248468944"/>
          <c:h val="0.90660042494688164"/>
        </c:manualLayout>
      </c:layout>
      <c:barChart>
        <c:barDir val="col"/>
        <c:grouping val="percentStacked"/>
        <c:varyColors val="0"/>
        <c:ser>
          <c:idx val="0"/>
          <c:order val="0"/>
          <c:tx>
            <c:strRef>
              <c:f>Hoja1!$B$1</c:f>
              <c:strCache>
                <c:ptCount val="1"/>
                <c:pt idx="0">
                  <c:v>Positivas con resistencia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c:f>
              <c:numCache>
                <c:formatCode>General</c:formatCode>
                <c:ptCount val="1"/>
              </c:numCache>
            </c:numRef>
          </c:cat>
          <c:val>
            <c:numRef>
              <c:f>Hoja1!$B$2</c:f>
              <c:numCache>
                <c:formatCode>General</c:formatCode>
                <c:ptCount val="1"/>
                <c:pt idx="0">
                  <c:v>25</c:v>
                </c:pt>
              </c:numCache>
            </c:numRef>
          </c:val>
          <c:extLst>
            <c:ext xmlns:c16="http://schemas.microsoft.com/office/drawing/2014/chart" uri="{C3380CC4-5D6E-409C-BE32-E72D297353CC}">
              <c16:uniqueId val="{00000000-2076-4F3E-B0C6-FCD976A1AFCD}"/>
            </c:ext>
          </c:extLst>
        </c:ser>
        <c:ser>
          <c:idx val="1"/>
          <c:order val="1"/>
          <c:tx>
            <c:strRef>
              <c:f>Hoja1!$C$1</c:f>
              <c:strCache>
                <c:ptCount val="1"/>
                <c:pt idx="0">
                  <c:v>Positivas sin resistencia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c:f>
              <c:numCache>
                <c:formatCode>General</c:formatCode>
                <c:ptCount val="1"/>
              </c:numCache>
            </c:numRef>
          </c:cat>
          <c:val>
            <c:numRef>
              <c:f>Hoja1!$C$2</c:f>
              <c:numCache>
                <c:formatCode>General</c:formatCode>
                <c:ptCount val="1"/>
                <c:pt idx="0">
                  <c:v>7</c:v>
                </c:pt>
              </c:numCache>
            </c:numRef>
          </c:val>
          <c:extLst>
            <c:ext xmlns:c16="http://schemas.microsoft.com/office/drawing/2014/chart" uri="{C3380CC4-5D6E-409C-BE32-E72D297353CC}">
              <c16:uniqueId val="{00000001-2076-4F3E-B0C6-FCD976A1AFCD}"/>
            </c:ext>
          </c:extLst>
        </c:ser>
        <c:ser>
          <c:idx val="2"/>
          <c:order val="2"/>
          <c:tx>
            <c:strRef>
              <c:f>Hoja1!$D$1</c:f>
              <c:strCache>
                <c:ptCount val="1"/>
                <c:pt idx="0">
                  <c:v>Negativas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c:f>
              <c:numCache>
                <c:formatCode>General</c:formatCode>
                <c:ptCount val="1"/>
              </c:numCache>
            </c:numRef>
          </c:cat>
          <c:val>
            <c:numRef>
              <c:f>Hoja1!$D$2</c:f>
              <c:numCache>
                <c:formatCode>General</c:formatCode>
                <c:ptCount val="1"/>
                <c:pt idx="0">
                  <c:v>16</c:v>
                </c:pt>
              </c:numCache>
            </c:numRef>
          </c:val>
          <c:extLst>
            <c:ext xmlns:c16="http://schemas.microsoft.com/office/drawing/2014/chart" uri="{C3380CC4-5D6E-409C-BE32-E72D297353CC}">
              <c16:uniqueId val="{00000002-2076-4F3E-B0C6-FCD976A1AFCD}"/>
            </c:ext>
          </c:extLst>
        </c:ser>
        <c:dLbls>
          <c:showLegendKey val="0"/>
          <c:showVal val="0"/>
          <c:showCatName val="0"/>
          <c:showSerName val="0"/>
          <c:showPercent val="0"/>
          <c:showBubbleSize val="0"/>
        </c:dLbls>
        <c:gapWidth val="150"/>
        <c:overlap val="100"/>
        <c:axId val="46312832"/>
        <c:axId val="50418816"/>
      </c:barChart>
      <c:catAx>
        <c:axId val="46312832"/>
        <c:scaling>
          <c:orientation val="minMax"/>
        </c:scaling>
        <c:delete val="0"/>
        <c:axPos val="b"/>
        <c:numFmt formatCode="General" sourceLinked="1"/>
        <c:majorTickMark val="out"/>
        <c:minorTickMark val="none"/>
        <c:tickLblPos val="nextTo"/>
        <c:crossAx val="50418816"/>
        <c:crosses val="autoZero"/>
        <c:auto val="1"/>
        <c:lblAlgn val="ctr"/>
        <c:lblOffset val="100"/>
        <c:noMultiLvlLbl val="0"/>
      </c:catAx>
      <c:valAx>
        <c:axId val="50418816"/>
        <c:scaling>
          <c:orientation val="minMax"/>
        </c:scaling>
        <c:delete val="0"/>
        <c:axPos val="l"/>
        <c:majorGridlines/>
        <c:numFmt formatCode="0%" sourceLinked="1"/>
        <c:majorTickMark val="out"/>
        <c:minorTickMark val="none"/>
        <c:tickLblPos val="nextTo"/>
        <c:crossAx val="46312832"/>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DD1F4-1824-0280-2BB7-3CC60512A2B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1FCF0E03-6843-27BC-EBE4-146ADF7BF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248CB11-3CDB-DD9D-AAED-45466B3F1353}"/>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7F224474-FB1E-14FC-EC7B-98B116B010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D12A6E3-FEC4-D614-2F28-B18D9D08EA66}"/>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40717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3C37A-15CB-7744-5E51-0FF62F7BA6D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75FF4B1-EE99-C0BE-69D3-88E7AF8463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8A1D8F6-C10D-44E3-125C-B9A9995262CA}"/>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ADFA4881-8E50-1C1A-BC6F-3802768EAA0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FB91C5F-CAE7-DF52-FE73-984F7CE3BB80}"/>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6651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246FE6-BCCE-CD13-A961-D9D8161318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F74D2E6-5C8B-13BA-26F8-35CE4D2682E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DF29857-67C7-BB5F-8CDA-5C5956B16271}"/>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8C105547-4C5E-4122-1D63-C1179A9AC0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1E6125C-B78D-4AC7-893F-5BBA65C2761D}"/>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12073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CE4F4-613D-1983-1707-9BC9F405760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AD26E4C-916A-28DC-F8DF-5EF580874E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2659092-EB05-2884-0059-DA8D455E47C7}"/>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699A98CF-9EA5-9C9B-E9B4-EDD061332BB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4AED6C5-0AB5-B4F0-FB0B-32476645DA85}"/>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289783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F5622-FBF0-8D33-E33F-60D0449EA6C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50F116B-554E-0758-B82B-6BBE1A1CD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3DCD553-A7E1-7CD0-8044-E8E06FC0772A}"/>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43D85145-E39A-09E6-0E6F-553FD4E3C6A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6876934-DD73-A9BF-2E27-D32A97FC16D9}"/>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189838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592B6-00B5-A080-3207-DAB12A00C06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31DD045-2256-A348-6507-F49AC91A486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FE871A1-DEA0-99F4-4DAC-0DAD2B09CEB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CF64AADB-C532-884C-CADA-6DDB6789ABCF}"/>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6" name="Marcador de pie de página 5">
            <a:extLst>
              <a:ext uri="{FF2B5EF4-FFF2-40B4-BE49-F238E27FC236}">
                <a16:creationId xmlns:a16="http://schemas.microsoft.com/office/drawing/2014/main" id="{8D059B36-BC0E-1B87-359A-701EFAE01DE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A72A7FC-7C58-91F6-7763-0A63EED4D082}"/>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97924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28A2A-24C8-0F02-08A2-33D9AC23796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41ABF51-77DD-62F7-2A40-83BAB9BE7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C9B3C4-C20A-143D-646E-F10E93A2A6D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05161DD-DFC3-59BC-2029-21F9413C3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C00EF3F-9CB9-00E9-43D1-CD259BCC04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BA994C6-4BA9-5926-0E03-F522A8FB4B0E}"/>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8" name="Marcador de pie de página 7">
            <a:extLst>
              <a:ext uri="{FF2B5EF4-FFF2-40B4-BE49-F238E27FC236}">
                <a16:creationId xmlns:a16="http://schemas.microsoft.com/office/drawing/2014/main" id="{510782E7-F00D-A760-FB1D-10FF1B63D5E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72AC18B-A691-6A6F-0C8D-78A940838D18}"/>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382531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362A2-C766-096A-47DD-8D461610C6D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A58AF2E-C78B-208A-5762-5340556CA601}"/>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4" name="Marcador de pie de página 3">
            <a:extLst>
              <a:ext uri="{FF2B5EF4-FFF2-40B4-BE49-F238E27FC236}">
                <a16:creationId xmlns:a16="http://schemas.microsoft.com/office/drawing/2014/main" id="{4954D637-663E-1C9E-323D-E4E2C460B8B4}"/>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3A1DC6C-121C-AD80-B7DC-129AA0A4D9ED}"/>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232102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A5D038-10F3-945D-2F05-6372FE8A6F24}"/>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3" name="Marcador de pie de página 2">
            <a:extLst>
              <a:ext uri="{FF2B5EF4-FFF2-40B4-BE49-F238E27FC236}">
                <a16:creationId xmlns:a16="http://schemas.microsoft.com/office/drawing/2014/main" id="{D2DA9E77-906E-6EEB-C88E-76FE7E6A2E9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3769A6C0-E5F8-281D-E76A-A41E1549EE7B}"/>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353687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B5209-43D3-E3B9-32F5-89991DD735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CC960BA-8C7B-1DDE-FCA2-8BD8B5905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8412B43-A965-2AF0-FC8B-640F60E6F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B2BC99-5B84-7AE0-495B-87C6E5D2C4DC}"/>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6" name="Marcador de pie de página 5">
            <a:extLst>
              <a:ext uri="{FF2B5EF4-FFF2-40B4-BE49-F238E27FC236}">
                <a16:creationId xmlns:a16="http://schemas.microsoft.com/office/drawing/2014/main" id="{65051630-C07A-3330-19F1-0BB06D575BD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8F0BD6A-75FE-F895-59F1-AAB7D40723C9}"/>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37303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33B1C-2BC3-5593-C81B-FC7FF8BC0A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3D7FA3B-5686-E049-9C14-932F3D09E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C79F4C9E-FA35-E37A-01BC-1DB54A6EF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131DEB-914F-3AB7-83E9-9E0EF4424996}"/>
              </a:ext>
            </a:extLst>
          </p:cNvPr>
          <p:cNvSpPr>
            <a:spLocks noGrp="1"/>
          </p:cNvSpPr>
          <p:nvPr>
            <p:ph type="dt" sz="half" idx="10"/>
          </p:nvPr>
        </p:nvSpPr>
        <p:spPr/>
        <p:txBody>
          <a:bodyPr/>
          <a:lstStyle/>
          <a:p>
            <a:fld id="{CED06F41-8B0F-4615-A52B-2CE1EBF311CC}" type="datetimeFigureOut">
              <a:rPr lang="es-AR" smtClean="0"/>
              <a:t>24/10/2022</a:t>
            </a:fld>
            <a:endParaRPr lang="es-AR"/>
          </a:p>
        </p:txBody>
      </p:sp>
      <p:sp>
        <p:nvSpPr>
          <p:cNvPr id="6" name="Marcador de pie de página 5">
            <a:extLst>
              <a:ext uri="{FF2B5EF4-FFF2-40B4-BE49-F238E27FC236}">
                <a16:creationId xmlns:a16="http://schemas.microsoft.com/office/drawing/2014/main" id="{E903CD29-B842-89BD-3DA7-3A4BC048F18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434B3CA-CF23-9CDC-47EB-C75E84964E1D}"/>
              </a:ext>
            </a:extLst>
          </p:cNvPr>
          <p:cNvSpPr>
            <a:spLocks noGrp="1"/>
          </p:cNvSpPr>
          <p:nvPr>
            <p:ph type="sldNum" sz="quarter" idx="12"/>
          </p:nvPr>
        </p:nvSpPr>
        <p:spPr/>
        <p:txBody>
          <a:bodyPr/>
          <a:lstStyle/>
          <a:p>
            <a:fld id="{B80580BA-FF27-4F36-9323-713CE9C3E757}" type="slidenum">
              <a:rPr lang="es-AR" smtClean="0"/>
              <a:t>‹Nº›</a:t>
            </a:fld>
            <a:endParaRPr lang="es-AR"/>
          </a:p>
        </p:txBody>
      </p:sp>
    </p:spTree>
    <p:extLst>
      <p:ext uri="{BB962C8B-B14F-4D97-AF65-F5344CB8AC3E}">
        <p14:creationId xmlns:p14="http://schemas.microsoft.com/office/powerpoint/2010/main" val="265131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6DF9A5-8B1F-8BC4-E373-0CF1E3D58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168E969-61C7-6742-75E8-26680482D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2C4949A-01AE-D4AF-FBDF-68723BF59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06F41-8B0F-4615-A52B-2CE1EBF311CC}" type="datetimeFigureOut">
              <a:rPr lang="es-AR" smtClean="0"/>
              <a:t>24/10/2022</a:t>
            </a:fld>
            <a:endParaRPr lang="es-AR"/>
          </a:p>
        </p:txBody>
      </p:sp>
      <p:sp>
        <p:nvSpPr>
          <p:cNvPr id="5" name="Marcador de pie de página 4">
            <a:extLst>
              <a:ext uri="{FF2B5EF4-FFF2-40B4-BE49-F238E27FC236}">
                <a16:creationId xmlns:a16="http://schemas.microsoft.com/office/drawing/2014/main" id="{1CF2148F-7C2D-2FE1-2D88-856C4D234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FD53FAD-18BE-56DC-93B9-7E85911B4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580BA-FF27-4F36-9323-713CE9C3E757}" type="slidenum">
              <a:rPr lang="es-AR" smtClean="0"/>
              <a:t>‹Nº›</a:t>
            </a:fld>
            <a:endParaRPr lang="es-AR"/>
          </a:p>
        </p:txBody>
      </p:sp>
    </p:spTree>
    <p:extLst>
      <p:ext uri="{BB962C8B-B14F-4D97-AF65-F5344CB8AC3E}">
        <p14:creationId xmlns:p14="http://schemas.microsoft.com/office/powerpoint/2010/main" val="178212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92847-09D0-74DF-2A85-3214F14E256C}"/>
              </a:ext>
            </a:extLst>
          </p:cNvPr>
          <p:cNvSpPr>
            <a:spLocks noGrp="1"/>
          </p:cNvSpPr>
          <p:nvPr>
            <p:ph type="title"/>
          </p:nvPr>
        </p:nvSpPr>
        <p:spPr>
          <a:xfrm>
            <a:off x="471399" y="643421"/>
            <a:ext cx="10515600" cy="1325563"/>
          </a:xfrm>
        </p:spPr>
        <p:txBody>
          <a:bodyPr>
            <a:normAutofit/>
          </a:bodyPr>
          <a:lstStyle/>
          <a:p>
            <a:r>
              <a:rPr lang="es-AR" sz="2000" dirty="0">
                <a:solidFill>
                  <a:schemeClr val="tx2"/>
                </a:solidFill>
                <a:latin typeface="+mn-lt"/>
              </a:rPr>
              <a:t>Hospital Municipal de Morón “</a:t>
            </a:r>
            <a:r>
              <a:rPr lang="es-AR" sz="2000" dirty="0" err="1">
                <a:solidFill>
                  <a:schemeClr val="tx2"/>
                </a:solidFill>
                <a:latin typeface="+mn-lt"/>
              </a:rPr>
              <a:t>Ostaciana</a:t>
            </a:r>
            <a:r>
              <a:rPr lang="es-AR" sz="2000" dirty="0">
                <a:solidFill>
                  <a:schemeClr val="tx2"/>
                </a:solidFill>
                <a:latin typeface="+mn-lt"/>
              </a:rPr>
              <a:t> B. de </a:t>
            </a:r>
            <a:r>
              <a:rPr lang="es-AR" sz="2000" dirty="0" err="1">
                <a:solidFill>
                  <a:schemeClr val="tx2"/>
                </a:solidFill>
                <a:latin typeface="+mn-lt"/>
              </a:rPr>
              <a:t>Lavignolle</a:t>
            </a:r>
            <a:r>
              <a:rPr lang="es-AR" sz="2000" dirty="0">
                <a:solidFill>
                  <a:schemeClr val="tx2"/>
                </a:solidFill>
                <a:latin typeface="+mn-lt"/>
              </a:rPr>
              <a:t>”</a:t>
            </a:r>
            <a:br>
              <a:rPr lang="es-AR" sz="2000" dirty="0">
                <a:solidFill>
                  <a:schemeClr val="tx2"/>
                </a:solidFill>
                <a:latin typeface="+mn-lt"/>
              </a:rPr>
            </a:br>
            <a:r>
              <a:rPr lang="es-AR" sz="2000" dirty="0">
                <a:solidFill>
                  <a:schemeClr val="tx2"/>
                </a:solidFill>
                <a:latin typeface="+mn-lt"/>
              </a:rPr>
              <a:t> Servicio de Terapia Intensiva</a:t>
            </a:r>
            <a:br>
              <a:rPr lang="es-AR" sz="1600" dirty="0">
                <a:solidFill>
                  <a:schemeClr val="tx2"/>
                </a:solidFill>
              </a:rPr>
            </a:br>
            <a:br>
              <a:rPr lang="es-AR" sz="1600" dirty="0">
                <a:solidFill>
                  <a:schemeClr val="accent3"/>
                </a:solidFill>
              </a:rPr>
            </a:br>
            <a:endParaRPr lang="es-AR" sz="1600" dirty="0"/>
          </a:p>
        </p:txBody>
      </p:sp>
      <p:sp>
        <p:nvSpPr>
          <p:cNvPr id="6" name="Marcador de contenido 5">
            <a:extLst>
              <a:ext uri="{FF2B5EF4-FFF2-40B4-BE49-F238E27FC236}">
                <a16:creationId xmlns:a16="http://schemas.microsoft.com/office/drawing/2014/main" id="{FA449049-B7E1-7568-5B95-80E1E1A106BD}"/>
              </a:ext>
            </a:extLst>
          </p:cNvPr>
          <p:cNvSpPr>
            <a:spLocks noGrp="1"/>
          </p:cNvSpPr>
          <p:nvPr>
            <p:ph idx="1"/>
          </p:nvPr>
        </p:nvSpPr>
        <p:spPr>
          <a:xfrm>
            <a:off x="582149" y="1883881"/>
            <a:ext cx="10515600" cy="4351338"/>
          </a:xfrm>
        </p:spPr>
        <p:txBody>
          <a:bodyPr/>
          <a:lstStyle/>
          <a:p>
            <a:pPr marL="0" indent="0">
              <a:buNone/>
            </a:pPr>
            <a:r>
              <a:rPr lang="es-AR" sz="4000" b="1" dirty="0">
                <a:solidFill>
                  <a:schemeClr val="tx2"/>
                </a:solidFill>
              </a:rPr>
              <a:t>“Características de los microorganismos causantes de neumonía asociada a la ventilación mecánica”</a:t>
            </a:r>
            <a:br>
              <a:rPr lang="es-AR" dirty="0">
                <a:solidFill>
                  <a:schemeClr val="tx2"/>
                </a:solidFill>
              </a:rPr>
            </a:br>
            <a:r>
              <a:rPr lang="es-AR" dirty="0">
                <a:solidFill>
                  <a:schemeClr val="tx2"/>
                </a:solidFill>
              </a:rPr>
              <a:t> </a:t>
            </a:r>
            <a:br>
              <a:rPr lang="es-AR" dirty="0">
                <a:solidFill>
                  <a:schemeClr val="tx2"/>
                </a:solidFill>
              </a:rPr>
            </a:br>
            <a:r>
              <a:rPr lang="es-AR" sz="2000" u="sng" dirty="0">
                <a:solidFill>
                  <a:schemeClr val="tx2"/>
                </a:solidFill>
              </a:rPr>
              <a:t>Autores:</a:t>
            </a:r>
            <a:r>
              <a:rPr lang="es-AR" sz="2000" dirty="0">
                <a:solidFill>
                  <a:schemeClr val="tx2"/>
                </a:solidFill>
              </a:rPr>
              <a:t> </a:t>
            </a:r>
            <a:r>
              <a:rPr lang="es-AR" sz="2000" b="1" dirty="0">
                <a:solidFill>
                  <a:schemeClr val="tx2"/>
                </a:solidFill>
              </a:rPr>
              <a:t>Huallpa </a:t>
            </a:r>
            <a:r>
              <a:rPr lang="es-AR" sz="2000" b="1" dirty="0" err="1">
                <a:solidFill>
                  <a:schemeClr val="tx2"/>
                </a:solidFill>
              </a:rPr>
              <a:t>Yucra</a:t>
            </a:r>
            <a:r>
              <a:rPr lang="es-AR" sz="2000" b="1" dirty="0">
                <a:solidFill>
                  <a:schemeClr val="tx2"/>
                </a:solidFill>
              </a:rPr>
              <a:t>, Esther</a:t>
            </a:r>
            <a:r>
              <a:rPr lang="es-AR" sz="2000" dirty="0">
                <a:solidFill>
                  <a:schemeClr val="tx2"/>
                </a:solidFill>
              </a:rPr>
              <a:t>; </a:t>
            </a:r>
            <a:r>
              <a:rPr lang="es-AR" sz="2000" dirty="0" err="1">
                <a:solidFill>
                  <a:schemeClr val="tx2"/>
                </a:solidFill>
              </a:rPr>
              <a:t>Varrenti</a:t>
            </a:r>
            <a:r>
              <a:rPr lang="es-AR" sz="2000" dirty="0">
                <a:solidFill>
                  <a:schemeClr val="tx2"/>
                </a:solidFill>
              </a:rPr>
              <a:t>, Nicolás A; </a:t>
            </a:r>
            <a:r>
              <a:rPr lang="es-AR" sz="2000" dirty="0" err="1">
                <a:solidFill>
                  <a:schemeClr val="tx2"/>
                </a:solidFill>
              </a:rPr>
              <a:t>Miglioretti</a:t>
            </a:r>
            <a:r>
              <a:rPr lang="es-AR" sz="2000" dirty="0">
                <a:solidFill>
                  <a:schemeClr val="tx2"/>
                </a:solidFill>
              </a:rPr>
              <a:t>, Gabriela; Márquez, Ana K; </a:t>
            </a:r>
            <a:r>
              <a:rPr lang="es-AR" sz="2000" dirty="0" err="1">
                <a:solidFill>
                  <a:schemeClr val="tx2"/>
                </a:solidFill>
              </a:rPr>
              <a:t>Külling</a:t>
            </a:r>
            <a:r>
              <a:rPr lang="es-AR" sz="2000" dirty="0">
                <a:solidFill>
                  <a:schemeClr val="tx2"/>
                </a:solidFill>
              </a:rPr>
              <a:t>, Sebastián; Claros </a:t>
            </a:r>
            <a:r>
              <a:rPr lang="es-AR" sz="2000" dirty="0" err="1">
                <a:solidFill>
                  <a:schemeClr val="tx2"/>
                </a:solidFill>
              </a:rPr>
              <a:t>Ibañez</a:t>
            </a:r>
            <a:r>
              <a:rPr lang="es-AR" sz="2000" dirty="0">
                <a:solidFill>
                  <a:schemeClr val="tx2"/>
                </a:solidFill>
              </a:rPr>
              <a:t>, </a:t>
            </a:r>
            <a:r>
              <a:rPr lang="es-AR" sz="2000" dirty="0" err="1">
                <a:solidFill>
                  <a:schemeClr val="tx2"/>
                </a:solidFill>
              </a:rPr>
              <a:t>Jhesica</a:t>
            </a:r>
            <a:r>
              <a:rPr lang="es-AR" sz="2000" dirty="0">
                <a:solidFill>
                  <a:schemeClr val="tx2"/>
                </a:solidFill>
              </a:rPr>
              <a:t> J; Mariano Da Silva Viana, Daniele; Salguero </a:t>
            </a:r>
            <a:r>
              <a:rPr lang="es-AR" sz="2000" dirty="0" err="1">
                <a:solidFill>
                  <a:schemeClr val="tx2"/>
                </a:solidFill>
              </a:rPr>
              <a:t>Yucra</a:t>
            </a:r>
            <a:r>
              <a:rPr lang="es-AR" sz="2000" dirty="0">
                <a:solidFill>
                  <a:schemeClr val="tx2"/>
                </a:solidFill>
              </a:rPr>
              <a:t>, Alejandro; Gil, Pablo G.</a:t>
            </a:r>
            <a:br>
              <a:rPr lang="es-AR" sz="2000" dirty="0">
                <a:solidFill>
                  <a:schemeClr val="tx2"/>
                </a:solidFill>
              </a:rPr>
            </a:br>
            <a:br>
              <a:rPr lang="es-AR" sz="2800" dirty="0">
                <a:solidFill>
                  <a:schemeClr val="accent3"/>
                </a:solidFill>
              </a:rPr>
            </a:br>
            <a:endParaRPr lang="es-AR" dirty="0"/>
          </a:p>
        </p:txBody>
      </p:sp>
      <p:pic>
        <p:nvPicPr>
          <p:cNvPr id="7" name="2 Imagen" descr="Imagen1.png">
            <a:extLst>
              <a:ext uri="{FF2B5EF4-FFF2-40B4-BE49-F238E27FC236}">
                <a16:creationId xmlns:a16="http://schemas.microsoft.com/office/drawing/2014/main" id="{1DA9536D-6A55-27E9-4134-3575967ABDF0}"/>
              </a:ext>
            </a:extLst>
          </p:cNvPr>
          <p:cNvPicPr>
            <a:picLocks noChangeAspect="1"/>
          </p:cNvPicPr>
          <p:nvPr/>
        </p:nvPicPr>
        <p:blipFill>
          <a:blip r:embed="rId2" cstate="print"/>
          <a:stretch>
            <a:fillRect/>
          </a:stretch>
        </p:blipFill>
        <p:spPr>
          <a:xfrm>
            <a:off x="9088255" y="221985"/>
            <a:ext cx="2314294" cy="2168433"/>
          </a:xfrm>
          <a:prstGeom prst="rect">
            <a:avLst/>
          </a:prstGeom>
        </p:spPr>
      </p:pic>
    </p:spTree>
    <p:extLst>
      <p:ext uri="{BB962C8B-B14F-4D97-AF65-F5344CB8AC3E}">
        <p14:creationId xmlns:p14="http://schemas.microsoft.com/office/powerpoint/2010/main" val="231364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C5F12-624F-D0C7-5EF0-63EC64165FF2}"/>
              </a:ext>
            </a:extLst>
          </p:cNvPr>
          <p:cNvSpPr>
            <a:spLocks noGrp="1"/>
          </p:cNvSpPr>
          <p:nvPr>
            <p:ph type="title"/>
          </p:nvPr>
        </p:nvSpPr>
        <p:spPr/>
        <p:txBody>
          <a:bodyPr/>
          <a:lstStyle/>
          <a:p>
            <a:r>
              <a:rPr lang="es-ES" dirty="0"/>
              <a:t>Introducción</a:t>
            </a:r>
            <a:br>
              <a:rPr lang="es-AR" dirty="0"/>
            </a:br>
            <a:endParaRPr lang="es-AR" dirty="0"/>
          </a:p>
        </p:txBody>
      </p:sp>
      <p:sp>
        <p:nvSpPr>
          <p:cNvPr id="3" name="Marcador de contenido 2">
            <a:extLst>
              <a:ext uri="{FF2B5EF4-FFF2-40B4-BE49-F238E27FC236}">
                <a16:creationId xmlns:a16="http://schemas.microsoft.com/office/drawing/2014/main" id="{354409AF-F10E-9A98-85A5-FA6E90676DA3}"/>
              </a:ext>
            </a:extLst>
          </p:cNvPr>
          <p:cNvSpPr>
            <a:spLocks noGrp="1"/>
          </p:cNvSpPr>
          <p:nvPr>
            <p:ph idx="1"/>
          </p:nvPr>
        </p:nvSpPr>
        <p:spPr>
          <a:xfrm>
            <a:off x="838200" y="940904"/>
            <a:ext cx="10515600" cy="5236059"/>
          </a:xfrm>
        </p:spPr>
        <p:txBody>
          <a:bodyPr>
            <a:normAutofit fontScale="92500" lnSpcReduction="10000"/>
          </a:bodyPr>
          <a:lstStyle/>
          <a:p>
            <a:pPr algn="just"/>
            <a:r>
              <a:rPr lang="es-MX" sz="2800" dirty="0"/>
              <a:t>La Neumonía Asociada a la Ventilación (NAV) es la infección nosocomial más frecuente en la Unidad de Terapia Intensiva (UTI). Origina un gran número de tratamientos antimicrobianos, representan un costo adicional significativo y contribuyen a la </a:t>
            </a:r>
            <a:r>
              <a:rPr lang="es-MX" sz="2800" dirty="0" err="1"/>
              <a:t>morbi</a:t>
            </a:r>
            <a:r>
              <a:rPr lang="es-MX" sz="2800" dirty="0"/>
              <a:t> mortalidad de los pacientes de UTI. </a:t>
            </a:r>
          </a:p>
          <a:p>
            <a:pPr algn="just"/>
            <a:r>
              <a:rPr lang="es-AR" sz="2800" dirty="0">
                <a:effectLst/>
                <a:latin typeface="Calibri" panose="020F0502020204030204" pitchFamily="34" charset="0"/>
                <a:ea typeface="Calibri" panose="020F0502020204030204" pitchFamily="34" charset="0"/>
                <a:cs typeface="Arial" panose="020B0604020202020204" pitchFamily="34" charset="0"/>
              </a:rPr>
              <a:t>Las NAV se definen como las neumonías que se producen en los pacientes intubados o </a:t>
            </a:r>
            <a:r>
              <a:rPr lang="es-AR" sz="2800" dirty="0" err="1">
                <a:effectLst/>
                <a:latin typeface="Calibri" panose="020F0502020204030204" pitchFamily="34" charset="0"/>
                <a:ea typeface="Calibri" panose="020F0502020204030204" pitchFamily="34" charset="0"/>
                <a:cs typeface="Arial" panose="020B0604020202020204" pitchFamily="34" charset="0"/>
              </a:rPr>
              <a:t>traqueostomizados</a:t>
            </a:r>
            <a:r>
              <a:rPr lang="es-AR" sz="2800" dirty="0">
                <a:effectLst/>
                <a:latin typeface="Calibri" panose="020F0502020204030204" pitchFamily="34" charset="0"/>
                <a:ea typeface="Calibri" panose="020F0502020204030204" pitchFamily="34" charset="0"/>
                <a:cs typeface="Arial" panose="020B0604020202020204" pitchFamily="34" charset="0"/>
              </a:rPr>
              <a:t>, con la presencia de un tubo endotraqueal por más de 48 horas.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r>
              <a:rPr lang="es-AR" sz="2800" dirty="0">
                <a:effectLst/>
                <a:latin typeface="Calibri" panose="020F0502020204030204" pitchFamily="34" charset="0"/>
                <a:ea typeface="Calibri" panose="020F0502020204030204" pitchFamily="34" charset="0"/>
                <a:cs typeface="Arial" panose="020B0604020202020204" pitchFamily="34" charset="0"/>
              </a:rPr>
              <a:t>El diagnóstico se sustenta en la combinación de criterios clínicos, radiológicos y sobre todo microbiológicos. Estos últimos se basan en el examen directo y cultivo de muestras respiratorias obtenidas mediante técnicas </a:t>
            </a:r>
            <a:r>
              <a:rPr lang="es-AR" sz="2800" dirty="0" err="1">
                <a:effectLst/>
                <a:latin typeface="Calibri" panose="020F0502020204030204" pitchFamily="34" charset="0"/>
                <a:ea typeface="Calibri" panose="020F0502020204030204" pitchFamily="34" charset="0"/>
                <a:cs typeface="Arial" panose="020B0604020202020204" pitchFamily="34" charset="0"/>
              </a:rPr>
              <a:t>broncoscópicas</a:t>
            </a:r>
            <a:r>
              <a:rPr lang="es-AR" sz="2800" dirty="0">
                <a:effectLst/>
                <a:latin typeface="Calibri" panose="020F0502020204030204" pitchFamily="34" charset="0"/>
                <a:ea typeface="Calibri" panose="020F0502020204030204" pitchFamily="34" charset="0"/>
                <a:cs typeface="Arial" panose="020B0604020202020204" pitchFamily="34" charset="0"/>
              </a:rPr>
              <a:t> y no </a:t>
            </a:r>
            <a:r>
              <a:rPr lang="es-AR" sz="2800" dirty="0" err="1">
                <a:effectLst/>
                <a:latin typeface="Calibri" panose="020F0502020204030204" pitchFamily="34" charset="0"/>
                <a:ea typeface="Calibri" panose="020F0502020204030204" pitchFamily="34" charset="0"/>
                <a:cs typeface="Arial" panose="020B0604020202020204" pitchFamily="34" charset="0"/>
              </a:rPr>
              <a:t>broncoscópicas</a:t>
            </a:r>
            <a:r>
              <a:rPr lang="es-AR" sz="2800" dirty="0">
                <a:effectLst/>
                <a:latin typeface="Calibri" panose="020F0502020204030204" pitchFamily="34" charset="0"/>
                <a:ea typeface="Calibri" panose="020F0502020204030204" pitchFamily="34" charset="0"/>
                <a:cs typeface="Arial" panose="020B0604020202020204" pitchFamily="34" charset="0"/>
              </a:rPr>
              <a:t>. El Aspirado Traqueal (AT) es la técnica más utilizada entre los métodos no </a:t>
            </a:r>
            <a:r>
              <a:rPr lang="es-AR" sz="2800" dirty="0" err="1">
                <a:effectLst/>
                <a:latin typeface="Calibri" panose="020F0502020204030204" pitchFamily="34" charset="0"/>
                <a:ea typeface="Calibri" panose="020F0502020204030204" pitchFamily="34" charset="0"/>
                <a:cs typeface="Arial" panose="020B0604020202020204" pitchFamily="34" charset="0"/>
              </a:rPr>
              <a:t>broncoscópicos</a:t>
            </a:r>
            <a:r>
              <a:rPr lang="es-AR" sz="2800" dirty="0">
                <a:effectLst/>
                <a:latin typeface="Calibri" panose="020F0502020204030204" pitchFamily="34" charset="0"/>
                <a:ea typeface="Calibri" panose="020F0502020204030204" pitchFamily="34" charset="0"/>
                <a:cs typeface="Arial" panose="020B0604020202020204" pitchFamily="34" charset="0"/>
              </a:rPr>
              <a:t>.</a:t>
            </a:r>
            <a:r>
              <a:rPr lang="es-AR" sz="2000" dirty="0">
                <a:effectLst/>
                <a:latin typeface="Calibri" panose="020F0502020204030204" pitchFamily="34" charset="0"/>
                <a:ea typeface="Calibri" panose="020F0502020204030204" pitchFamily="34" charset="0"/>
                <a:cs typeface="Arial" panose="020B0604020202020204" pitchFamily="34" charset="0"/>
              </a:rPr>
              <a:t> </a:t>
            </a:r>
            <a:r>
              <a:rPr lang="es-AR" sz="2800" dirty="0">
                <a:effectLst/>
                <a:latin typeface="Calibri" panose="020F0502020204030204" pitchFamily="34" charset="0"/>
                <a:ea typeface="Calibri" panose="020F0502020204030204" pitchFamily="34" charset="0"/>
                <a:cs typeface="Arial" panose="020B0604020202020204" pitchFamily="34" charset="0"/>
              </a:rPr>
              <a:t>El punto de corte recomendado para considerar el cultivo positivo es </a:t>
            </a:r>
            <a:r>
              <a:rPr lang="es-ES" sz="2800" dirty="0">
                <a:effectLst/>
                <a:latin typeface="Calibri" panose="020F0502020204030204" pitchFamily="34" charset="0"/>
                <a:ea typeface="Calibri" panose="020F0502020204030204" pitchFamily="34" charset="0"/>
                <a:cs typeface="Arial" panose="020B0604020202020204" pitchFamily="34" charset="0"/>
              </a:rPr>
              <a:t>si el crecimiento es igual o mayor a 10</a:t>
            </a:r>
            <a:r>
              <a:rPr lang="es-ES" sz="2800" baseline="30000" dirty="0">
                <a:effectLst/>
                <a:latin typeface="Calibri" panose="020F0502020204030204" pitchFamily="34" charset="0"/>
                <a:ea typeface="Calibri" panose="020F0502020204030204" pitchFamily="34" charset="0"/>
                <a:cs typeface="Arial" panose="020B0604020202020204" pitchFamily="34" charset="0"/>
              </a:rPr>
              <a:t>5</a:t>
            </a:r>
            <a:r>
              <a:rPr lang="es-ES" sz="2800" dirty="0">
                <a:effectLst/>
                <a:latin typeface="Calibri" panose="020F0502020204030204" pitchFamily="34" charset="0"/>
                <a:ea typeface="Calibri" panose="020F0502020204030204" pitchFamily="34" charset="0"/>
                <a:cs typeface="Arial" panose="020B0604020202020204" pitchFamily="34" charset="0"/>
              </a:rPr>
              <a:t> UFC/ml.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332991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6DE83-D3B5-ED6F-A92C-A1A1D98E731D}"/>
              </a:ext>
            </a:extLst>
          </p:cNvPr>
          <p:cNvSpPr>
            <a:spLocks noGrp="1"/>
          </p:cNvSpPr>
          <p:nvPr>
            <p:ph type="title"/>
          </p:nvPr>
        </p:nvSpPr>
        <p:spPr/>
        <p:txBody>
          <a:bodyPr/>
          <a:lstStyle/>
          <a:p>
            <a:r>
              <a:rPr lang="es-ES" dirty="0"/>
              <a:t>Objetivos</a:t>
            </a:r>
            <a:br>
              <a:rPr lang="es-AR" dirty="0"/>
            </a:br>
            <a:endParaRPr lang="es-AR" dirty="0"/>
          </a:p>
        </p:txBody>
      </p:sp>
      <p:sp>
        <p:nvSpPr>
          <p:cNvPr id="3" name="Marcador de contenido 2">
            <a:extLst>
              <a:ext uri="{FF2B5EF4-FFF2-40B4-BE49-F238E27FC236}">
                <a16:creationId xmlns:a16="http://schemas.microsoft.com/office/drawing/2014/main" id="{DD502344-9DCF-D0C5-33CE-C8E9D5938B97}"/>
              </a:ext>
            </a:extLst>
          </p:cNvPr>
          <p:cNvSpPr>
            <a:spLocks noGrp="1"/>
          </p:cNvSpPr>
          <p:nvPr>
            <p:ph idx="1"/>
          </p:nvPr>
        </p:nvSpPr>
        <p:spPr/>
        <p:txBody>
          <a:bodyPr>
            <a:normAutofit fontScale="92500" lnSpcReduction="20000"/>
          </a:bodyPr>
          <a:lstStyle/>
          <a:p>
            <a:r>
              <a:rPr lang="es-MX" dirty="0"/>
              <a:t>Determinar cuáles son los gérmenes más frecuentes causantes de NAV, y sus patrones de resistencia antimicrobiana.</a:t>
            </a:r>
            <a:endParaRPr lang="es-AR" dirty="0"/>
          </a:p>
          <a:p>
            <a:pPr marL="228600" indent="0" algn="just">
              <a:buNone/>
            </a:pPr>
            <a:endParaRPr lang="es-MX" b="1" dirty="0"/>
          </a:p>
          <a:p>
            <a:pPr marL="228600" indent="0" algn="just">
              <a:buNone/>
            </a:pPr>
            <a:r>
              <a:rPr lang="es-MX" b="1" dirty="0"/>
              <a:t>Metodología</a:t>
            </a:r>
          </a:p>
          <a:p>
            <a:pPr algn="just"/>
            <a:r>
              <a:rPr lang="es-MX" dirty="0"/>
              <a:t>Se realizó un estudio descriptivo, de corte transversal de los  microorganismos presentes en muestras de AT de paciente internados en la UTI del Hospital Municipal de Morón con diagnóstico  de NAV, en el periodo comprendido entre el 1 de junio y el 31 de julio de 2021.</a:t>
            </a:r>
          </a:p>
          <a:p>
            <a:pPr marL="228600" indent="0" algn="just">
              <a:buNone/>
            </a:pPr>
            <a:endParaRPr lang="es-MX" dirty="0"/>
          </a:p>
          <a:p>
            <a:pPr marL="228600" indent="0" algn="just">
              <a:buNone/>
            </a:pPr>
            <a:r>
              <a:rPr lang="es-ES" b="1" dirty="0">
                <a:effectLst/>
                <a:latin typeface="Calibri" panose="020F0502020204030204" pitchFamily="34" charset="0"/>
                <a:ea typeface="Calibri" panose="020F0502020204030204" pitchFamily="34" charset="0"/>
                <a:cs typeface="Times New Roman" panose="02020603050405020304" pitchFamily="18" charset="0"/>
              </a:rPr>
              <a:t>Criterios de inclusión</a:t>
            </a:r>
            <a:r>
              <a:rPr lang="es-ES" dirty="0">
                <a:effectLst/>
                <a:latin typeface="Calibri" panose="020F0502020204030204" pitchFamily="34" charset="0"/>
                <a:ea typeface="Calibri" panose="020F0502020204030204" pitchFamily="34" charset="0"/>
                <a:cs typeface="Times New Roman" panose="02020603050405020304" pitchFamily="18" charset="0"/>
              </a:rPr>
              <a:t>: Se incluyeron todos los pacientes con asistencia ventilatoria mecánica mayor a 48 horas y que presentaron progresión de infiltrados en la radiografía de tórax, a los cuales se les tomó al menos una muestra de AT.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274601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5307D-6935-FFB3-0BFD-114B6F8DB66F}"/>
              </a:ext>
            </a:extLst>
          </p:cNvPr>
          <p:cNvSpPr>
            <a:spLocks noGrp="1"/>
          </p:cNvSpPr>
          <p:nvPr>
            <p:ph type="title"/>
          </p:nvPr>
        </p:nvSpPr>
        <p:spPr/>
        <p:txBody>
          <a:bodyPr/>
          <a:lstStyle/>
          <a:p>
            <a:r>
              <a:rPr lang="es-MX" dirty="0"/>
              <a:t>Resultados</a:t>
            </a:r>
            <a:br>
              <a:rPr lang="es-AR" dirty="0"/>
            </a:br>
            <a:endParaRPr lang="es-AR" dirty="0"/>
          </a:p>
        </p:txBody>
      </p:sp>
      <p:sp>
        <p:nvSpPr>
          <p:cNvPr id="3" name="Marcador de contenido 2">
            <a:extLst>
              <a:ext uri="{FF2B5EF4-FFF2-40B4-BE49-F238E27FC236}">
                <a16:creationId xmlns:a16="http://schemas.microsoft.com/office/drawing/2014/main" id="{E8FCE447-7151-D696-16C4-F80026F349F7}"/>
              </a:ext>
            </a:extLst>
          </p:cNvPr>
          <p:cNvSpPr>
            <a:spLocks noGrp="1"/>
          </p:cNvSpPr>
          <p:nvPr>
            <p:ph idx="1"/>
          </p:nvPr>
        </p:nvSpPr>
        <p:spPr>
          <a:xfrm>
            <a:off x="639418" y="1027906"/>
            <a:ext cx="10515600" cy="6459572"/>
          </a:xfrm>
        </p:spPr>
        <p:txBody>
          <a:bodyPr>
            <a:normAutofit/>
          </a:bodyPr>
          <a:lstStyle/>
          <a:p>
            <a:pPr algn="just"/>
            <a:r>
              <a:rPr lang="es-MX" sz="2200" dirty="0"/>
              <a:t>Se incluyeron en el estudio un total de 39 pacientes: 26 varones y 13 mujeres. </a:t>
            </a:r>
          </a:p>
          <a:p>
            <a:pPr marL="228600" indent="0" algn="just">
              <a:lnSpc>
                <a:spcPct val="115000"/>
              </a:lnSpc>
              <a:spcAft>
                <a:spcPts val="1000"/>
              </a:spcAft>
              <a:buNone/>
            </a:pPr>
            <a:r>
              <a:rPr lang="es-MX" sz="2200" dirty="0"/>
              <a:t>La mortalidad global fue del 64% (60% varones y 40% mujeres), siendo mayor en el grupo de las mujeres (77% vs 58%). </a:t>
            </a:r>
            <a:r>
              <a:rPr lang="es-ES" sz="2200" dirty="0">
                <a:effectLst/>
                <a:ea typeface="Calibri" panose="020F0502020204030204" pitchFamily="34" charset="0"/>
                <a:cs typeface="Arial" panose="020B0604020202020204" pitchFamily="34" charset="0"/>
              </a:rPr>
              <a:t>El promedio de edad fue 52 años, con una mediana de 47 años. Del total de pacientes, el 79% (n=31) presentaban a su ingreso neumonía grave por COVID-19, con una mortalidad en este grupo del 65% (13 varones y 7 mujeres). </a:t>
            </a:r>
            <a:r>
              <a:rPr lang="es-MX" sz="2200" dirty="0"/>
              <a:t>Se analizaron un total de 48 muestras de AT correspondientes a los 39 pacientes internados en la UTI, de las cuales el 66,66 % fueron positivas. </a:t>
            </a:r>
          </a:p>
          <a:p>
            <a:pPr marL="228600" indent="0" algn="just">
              <a:lnSpc>
                <a:spcPct val="115000"/>
              </a:lnSpc>
              <a:spcAft>
                <a:spcPts val="1000"/>
              </a:spcAft>
              <a:buNone/>
            </a:pPr>
            <a:endParaRPr lang="es-AR" sz="2200" dirty="0"/>
          </a:p>
          <a:p>
            <a:pPr marL="0" indent="0">
              <a:buNone/>
            </a:pPr>
            <a:endParaRPr lang="es-AR" dirty="0"/>
          </a:p>
        </p:txBody>
      </p:sp>
      <p:graphicFrame>
        <p:nvGraphicFramePr>
          <p:cNvPr id="4" name="Gráfico 3">
            <a:extLst>
              <a:ext uri="{FF2B5EF4-FFF2-40B4-BE49-F238E27FC236}">
                <a16:creationId xmlns:a16="http://schemas.microsoft.com/office/drawing/2014/main" id="{2528588D-9B1D-E0DA-3934-BB791404F8F0}"/>
              </a:ext>
            </a:extLst>
          </p:cNvPr>
          <p:cNvGraphicFramePr/>
          <p:nvPr>
            <p:extLst>
              <p:ext uri="{D42A27DB-BD31-4B8C-83A1-F6EECF244321}">
                <p14:modId xmlns:p14="http://schemas.microsoft.com/office/powerpoint/2010/main" val="2958684582"/>
              </p:ext>
            </p:extLst>
          </p:nvPr>
        </p:nvGraphicFramePr>
        <p:xfrm>
          <a:off x="831874" y="3543739"/>
          <a:ext cx="5543550" cy="3286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a:extLst>
              <a:ext uri="{FF2B5EF4-FFF2-40B4-BE49-F238E27FC236}">
                <a16:creationId xmlns:a16="http://schemas.microsoft.com/office/drawing/2014/main" id="{63F46B79-DB9E-3575-B81B-3290908CC02F}"/>
              </a:ext>
            </a:extLst>
          </p:cNvPr>
          <p:cNvGraphicFramePr/>
          <p:nvPr>
            <p:extLst>
              <p:ext uri="{D42A27DB-BD31-4B8C-83A1-F6EECF244321}">
                <p14:modId xmlns:p14="http://schemas.microsoft.com/office/powerpoint/2010/main" val="1035144424"/>
              </p:ext>
            </p:extLst>
          </p:nvPr>
        </p:nvGraphicFramePr>
        <p:xfrm>
          <a:off x="6328795" y="3562488"/>
          <a:ext cx="5486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9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4AE41-9A0B-5A40-A91E-681B402DA2ED}"/>
              </a:ext>
            </a:extLst>
          </p:cNvPr>
          <p:cNvSpPr>
            <a:spLocks noGrp="1"/>
          </p:cNvSpPr>
          <p:nvPr>
            <p:ph type="title"/>
          </p:nvPr>
        </p:nvSpPr>
        <p:spPr>
          <a:xfrm>
            <a:off x="838200" y="365126"/>
            <a:ext cx="10515600" cy="602284"/>
          </a:xfrm>
        </p:spPr>
        <p:txBody>
          <a:bodyPr>
            <a:normAutofit fontScale="90000"/>
          </a:bodyPr>
          <a:lstStyle/>
          <a:p>
            <a:r>
              <a:rPr lang="es-ES" dirty="0"/>
              <a:t>Resultados</a:t>
            </a:r>
            <a:br>
              <a:rPr lang="es-AR" dirty="0"/>
            </a:br>
            <a:endParaRPr lang="es-AR" dirty="0"/>
          </a:p>
        </p:txBody>
      </p:sp>
      <p:sp>
        <p:nvSpPr>
          <p:cNvPr id="3" name="Marcador de contenido 2">
            <a:extLst>
              <a:ext uri="{FF2B5EF4-FFF2-40B4-BE49-F238E27FC236}">
                <a16:creationId xmlns:a16="http://schemas.microsoft.com/office/drawing/2014/main" id="{73801419-EE4F-6D5C-D946-1F9D25737EAB}"/>
              </a:ext>
            </a:extLst>
          </p:cNvPr>
          <p:cNvSpPr>
            <a:spLocks noGrp="1"/>
          </p:cNvSpPr>
          <p:nvPr>
            <p:ph idx="1"/>
          </p:nvPr>
        </p:nvSpPr>
        <p:spPr>
          <a:xfrm>
            <a:off x="838200" y="569844"/>
            <a:ext cx="10515600" cy="5923030"/>
          </a:xfrm>
        </p:spPr>
        <p:txBody>
          <a:bodyPr>
            <a:normAutofit fontScale="92500" lnSpcReduction="20000"/>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El aislamiento más frecuente en los AT fue P.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aeruginosa</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(34,4%), seguida de K.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pneumoniae</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(28,1%) y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Acinetobacter</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spp</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(25,0%). Se observó resistencia a al menos un antimicrobiano de los testeados en 5 de los 11 cultivos de aspirado traqueal en donde se aisló P.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aeruginosa</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En todas las muestras presentó resistencia a ceftazidima. </a:t>
            </a:r>
          </a:p>
          <a:p>
            <a:pPr algn="just">
              <a:defRPr/>
            </a:pP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En todos los cultivos de aspirado traqueal donde se aisló K. </a:t>
            </a:r>
            <a:r>
              <a:rPr kumimoji="0" lang="es-MX" sz="2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pneumoniae</a:t>
            </a:r>
            <a:r>
              <a:rPr kumimoji="0" lang="es-MX"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(n=9) se observó resistencia a al menos un antimicrobiano de los testeados. </a:t>
            </a:r>
            <a:r>
              <a:rPr lang="es-ES" sz="2800" dirty="0">
                <a:effectLst/>
                <a:latin typeface="Calibri" panose="020F0502020204030204" pitchFamily="34" charset="0"/>
                <a:ea typeface="Calibri" panose="020F0502020204030204" pitchFamily="34" charset="0"/>
                <a:cs typeface="Arial" panose="020B0604020202020204" pitchFamily="34" charset="0"/>
              </a:rPr>
              <a:t>En la mayoría de las muestras se observó resistencia a amoxicilina clavulánico, </a:t>
            </a:r>
            <a:r>
              <a:rPr lang="es-ES" sz="2800" dirty="0" err="1">
                <a:effectLst/>
                <a:latin typeface="Calibri" panose="020F0502020204030204" pitchFamily="34" charset="0"/>
                <a:ea typeface="Calibri" panose="020F0502020204030204" pitchFamily="34" charset="0"/>
                <a:cs typeface="Arial" panose="020B0604020202020204" pitchFamily="34" charset="0"/>
              </a:rPr>
              <a:t>cefepime</a:t>
            </a:r>
            <a:r>
              <a:rPr lang="es-ES" sz="2800" dirty="0">
                <a:effectLst/>
                <a:latin typeface="Calibri" panose="020F0502020204030204" pitchFamily="34" charset="0"/>
                <a:ea typeface="Calibri" panose="020F0502020204030204" pitchFamily="34" charset="0"/>
                <a:cs typeface="Arial" panose="020B0604020202020204" pitchFamily="34" charset="0"/>
              </a:rPr>
              <a:t>, ciprofloxacina, ceftazidima, cefotaxima y cefalotina. No se observó resistencia a </a:t>
            </a:r>
            <a:r>
              <a:rPr lang="es-ES" sz="2800" dirty="0" err="1">
                <a:effectLst/>
                <a:latin typeface="Calibri" panose="020F0502020204030204" pitchFamily="34" charset="0"/>
                <a:ea typeface="Calibri" panose="020F0502020204030204" pitchFamily="34" charset="0"/>
                <a:cs typeface="Arial" panose="020B0604020202020204" pitchFamily="34" charset="0"/>
              </a:rPr>
              <a:t>tigeciclina</a:t>
            </a:r>
            <a:r>
              <a:rPr lang="es-ES" sz="2800" dirty="0">
                <a:effectLst/>
                <a:latin typeface="Calibri" panose="020F0502020204030204" pitchFamily="34" charset="0"/>
                <a:ea typeface="Calibri" panose="020F0502020204030204" pitchFamily="34" charset="0"/>
                <a:cs typeface="Arial" panose="020B0604020202020204" pitchFamily="34" charset="0"/>
              </a:rPr>
              <a:t>. Con respecto a los mecanismos de resistencia, se aislaron en 4 muestras cepas de </a:t>
            </a:r>
            <a:r>
              <a:rPr lang="es-ES" sz="2800" i="1" dirty="0">
                <a:effectLst/>
                <a:latin typeface="Calibri" panose="020F0502020204030204" pitchFamily="34" charset="0"/>
                <a:ea typeface="Calibri" panose="020F0502020204030204" pitchFamily="34" charset="0"/>
                <a:cs typeface="Arial" panose="020B0604020202020204" pitchFamily="34" charset="0"/>
              </a:rPr>
              <a:t>K. </a:t>
            </a:r>
            <a:r>
              <a:rPr lang="es-ES" sz="2800" i="1" dirty="0" err="1">
                <a:effectLst/>
                <a:latin typeface="Calibri" panose="020F0502020204030204" pitchFamily="34" charset="0"/>
                <a:ea typeface="Calibri" panose="020F0502020204030204" pitchFamily="34" charset="0"/>
                <a:cs typeface="Arial" panose="020B0604020202020204" pitchFamily="34" charset="0"/>
              </a:rPr>
              <a:t>pneumoniae</a:t>
            </a:r>
            <a:r>
              <a:rPr lang="es-ES" sz="2800" i="1" dirty="0">
                <a:effectLst/>
                <a:latin typeface="Calibri" panose="020F0502020204030204" pitchFamily="34" charset="0"/>
                <a:ea typeface="Calibri" panose="020F0502020204030204" pitchFamily="34" charset="0"/>
                <a:cs typeface="Arial" panose="020B0604020202020204" pitchFamily="34" charset="0"/>
              </a:rPr>
              <a:t> </a:t>
            </a:r>
            <a:r>
              <a:rPr lang="es-ES" sz="2800" dirty="0">
                <a:effectLst/>
                <a:latin typeface="Calibri" panose="020F0502020204030204" pitchFamily="34" charset="0"/>
                <a:ea typeface="Calibri" panose="020F0502020204030204" pitchFamily="34" charset="0"/>
                <a:cs typeface="Arial" panose="020B0604020202020204" pitchFamily="34" charset="0"/>
              </a:rPr>
              <a:t>productoras de BLEE (betalactamasas de espectro extendido) y MBL, en 2 productoras de BLEE y 1 de MBL. </a:t>
            </a:r>
          </a:p>
          <a:p>
            <a:pPr algn="just">
              <a:defRPr/>
            </a:pPr>
            <a:r>
              <a:rPr lang="es-ES" sz="2800" dirty="0">
                <a:effectLst/>
                <a:latin typeface="Calibri" panose="020F0502020204030204" pitchFamily="34" charset="0"/>
                <a:ea typeface="Calibri" panose="020F0502020204030204" pitchFamily="34" charset="0"/>
                <a:cs typeface="Arial" panose="020B0604020202020204" pitchFamily="34" charset="0"/>
              </a:rPr>
              <a:t>Con respecto a </a:t>
            </a:r>
            <a:r>
              <a:rPr lang="es-ES" sz="2800" dirty="0" err="1">
                <a:effectLst/>
                <a:latin typeface="Calibri" panose="020F0502020204030204" pitchFamily="34" charset="0"/>
                <a:ea typeface="Calibri" panose="020F0502020204030204" pitchFamily="34" charset="0"/>
                <a:cs typeface="Arial" panose="020B0604020202020204" pitchFamily="34" charset="0"/>
              </a:rPr>
              <a:t>Acinetobacter</a:t>
            </a:r>
            <a:r>
              <a:rPr lang="es-ES" sz="2800" dirty="0">
                <a:effectLst/>
                <a:latin typeface="Calibri" panose="020F0502020204030204" pitchFamily="34" charset="0"/>
                <a:ea typeface="Calibri" panose="020F0502020204030204" pitchFamily="34" charset="0"/>
                <a:cs typeface="Arial" panose="020B0604020202020204" pitchFamily="34" charset="0"/>
              </a:rPr>
              <a:t> </a:t>
            </a:r>
            <a:r>
              <a:rPr lang="es-ES" sz="2800" dirty="0" err="1">
                <a:effectLst/>
                <a:latin typeface="Calibri" panose="020F0502020204030204" pitchFamily="34" charset="0"/>
                <a:ea typeface="Calibri" panose="020F0502020204030204" pitchFamily="34" charset="0"/>
                <a:cs typeface="Arial" panose="020B0604020202020204" pitchFamily="34" charset="0"/>
              </a:rPr>
              <a:t>spp</a:t>
            </a:r>
            <a:r>
              <a:rPr lang="es-ES" sz="2800" dirty="0">
                <a:effectLst/>
                <a:latin typeface="Calibri" panose="020F0502020204030204" pitchFamily="34" charset="0"/>
                <a:ea typeface="Calibri" panose="020F0502020204030204" pitchFamily="34" charset="0"/>
                <a:cs typeface="Arial" panose="020B0604020202020204" pitchFamily="34" charset="0"/>
              </a:rPr>
              <a:t>, se observó resistencia a al menos un antimicrobiano de los testeados en todos los cultivos de aspirado traqueal donde se aisló</a:t>
            </a:r>
            <a:r>
              <a:rPr lang="es-ES" sz="2800" i="1" dirty="0">
                <a:effectLst/>
                <a:latin typeface="Calibri" panose="020F0502020204030204" pitchFamily="34" charset="0"/>
                <a:ea typeface="Calibri" panose="020F0502020204030204" pitchFamily="34" charset="0"/>
                <a:cs typeface="Arial" panose="020B0604020202020204" pitchFamily="34" charset="0"/>
              </a:rPr>
              <a:t> </a:t>
            </a:r>
            <a:r>
              <a:rPr lang="es-ES" sz="2800" dirty="0">
                <a:effectLst/>
                <a:latin typeface="Calibri" panose="020F0502020204030204" pitchFamily="34" charset="0"/>
                <a:ea typeface="Calibri" panose="020F0502020204030204" pitchFamily="34" charset="0"/>
                <a:cs typeface="Arial" panose="020B0604020202020204" pitchFamily="34" charset="0"/>
              </a:rPr>
              <a:t>(n=8). En todas se presentó resistencia a tazobactam, </a:t>
            </a:r>
            <a:r>
              <a:rPr lang="es-ES" sz="2800" dirty="0" err="1">
                <a:effectLst/>
                <a:latin typeface="Calibri" panose="020F0502020204030204" pitchFamily="34" charset="0"/>
                <a:ea typeface="Calibri" panose="020F0502020204030204" pitchFamily="34" charset="0"/>
                <a:cs typeface="Arial" panose="020B0604020202020204" pitchFamily="34" charset="0"/>
              </a:rPr>
              <a:t>cefepime</a:t>
            </a:r>
            <a:r>
              <a:rPr lang="es-ES" sz="2800" dirty="0">
                <a:effectLst/>
                <a:latin typeface="Calibri" panose="020F0502020204030204" pitchFamily="34" charset="0"/>
                <a:ea typeface="Calibri" panose="020F0502020204030204" pitchFamily="34" charset="0"/>
                <a:cs typeface="Arial" panose="020B0604020202020204" pitchFamily="34" charset="0"/>
              </a:rPr>
              <a:t>, ceftazidima, meropenem e </a:t>
            </a:r>
            <a:r>
              <a:rPr lang="es-ES" sz="2800" dirty="0" err="1">
                <a:effectLst/>
                <a:latin typeface="Calibri" panose="020F0502020204030204" pitchFamily="34" charset="0"/>
                <a:ea typeface="Calibri" panose="020F0502020204030204" pitchFamily="34" charset="0"/>
                <a:cs typeface="Arial" panose="020B0604020202020204" pitchFamily="34" charset="0"/>
              </a:rPr>
              <a:t>imipenem</a:t>
            </a:r>
            <a:r>
              <a:rPr lang="es-ES" sz="2800" dirty="0">
                <a:ea typeface="Calibri" panose="020F0502020204030204" pitchFamily="34" charset="0"/>
                <a:cs typeface="Arial" panose="020B0604020202020204" pitchFamily="34" charset="0"/>
              </a:rPr>
              <a:t>.</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288340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E0E31-850F-7889-497F-0618E8B58498}"/>
              </a:ext>
            </a:extLst>
          </p:cNvPr>
          <p:cNvSpPr>
            <a:spLocks noGrp="1"/>
          </p:cNvSpPr>
          <p:nvPr>
            <p:ph type="title"/>
          </p:nvPr>
        </p:nvSpPr>
        <p:spPr/>
        <p:txBody>
          <a:bodyPr/>
          <a:lstStyle/>
          <a:p>
            <a:r>
              <a:rPr lang="es-ES" dirty="0"/>
              <a:t>Conclusiones</a:t>
            </a:r>
            <a:br>
              <a:rPr lang="es-AR" dirty="0"/>
            </a:br>
            <a:endParaRPr lang="es-AR" dirty="0"/>
          </a:p>
        </p:txBody>
      </p:sp>
      <p:sp>
        <p:nvSpPr>
          <p:cNvPr id="3" name="Marcador de contenido 2">
            <a:extLst>
              <a:ext uri="{FF2B5EF4-FFF2-40B4-BE49-F238E27FC236}">
                <a16:creationId xmlns:a16="http://schemas.microsoft.com/office/drawing/2014/main" id="{E9D33E0D-3882-2901-D1B3-93612FB2DF57}"/>
              </a:ext>
            </a:extLst>
          </p:cNvPr>
          <p:cNvSpPr>
            <a:spLocks noGrp="1"/>
          </p:cNvSpPr>
          <p:nvPr>
            <p:ph idx="1"/>
          </p:nvPr>
        </p:nvSpPr>
        <p:spPr>
          <a:xfrm>
            <a:off x="838200" y="1152939"/>
            <a:ext cx="10515600" cy="5024024"/>
          </a:xfrm>
        </p:spPr>
        <p:txBody>
          <a:bodyPr>
            <a:normAutofit fontScale="92500" lnSpcReduction="20000"/>
          </a:bodyPr>
          <a:lstStyle/>
          <a:p>
            <a:pPr algn="just"/>
            <a:r>
              <a:rPr lang="es-ES" sz="2800" dirty="0">
                <a:effectLst/>
                <a:latin typeface="Calibri" panose="020F0502020204030204" pitchFamily="34" charset="0"/>
                <a:ea typeface="Calibri" panose="020F0502020204030204" pitchFamily="34" charset="0"/>
                <a:cs typeface="Calibri" panose="020F0502020204030204" pitchFamily="34" charset="0"/>
              </a:rPr>
              <a:t>Este trabajo fue una primera aproximación al abordaje de las NAV en el Hospital Municipal de Morón, y permitió contar con información acerca de la frecuencia de los cultivos realizados, los microorganismos presentes y su perfil de resistencia a antimicrobianos. En cuanto a los microorganismos aislados, algunos de los resultados observados se encuentran en concordancia con lo reportado por el Programa VIHDA para el año 2019. En aspirados traqueales, al igual que para NAV, </a:t>
            </a:r>
            <a:r>
              <a:rPr lang="es-ES" sz="2800" i="1" dirty="0">
                <a:effectLst/>
                <a:latin typeface="Calibri" panose="020F0502020204030204" pitchFamily="34" charset="0"/>
                <a:ea typeface="Calibri" panose="020F0502020204030204" pitchFamily="34" charset="0"/>
                <a:cs typeface="Calibri" panose="020F0502020204030204" pitchFamily="34" charset="0"/>
              </a:rPr>
              <a:t>Pseudomonas </a:t>
            </a:r>
            <a:r>
              <a:rPr lang="es-ES" sz="2800" i="1" dirty="0" err="1">
                <a:effectLst/>
                <a:latin typeface="Calibri" panose="020F0502020204030204" pitchFamily="34" charset="0"/>
                <a:ea typeface="Calibri" panose="020F0502020204030204" pitchFamily="34" charset="0"/>
                <a:cs typeface="Calibri" panose="020F0502020204030204" pitchFamily="34" charset="0"/>
              </a:rPr>
              <a:t>aeruginosa</a:t>
            </a:r>
            <a:r>
              <a:rPr lang="es-ES" sz="2800" dirty="0">
                <a:effectLst/>
                <a:latin typeface="Calibri" panose="020F0502020204030204" pitchFamily="34" charset="0"/>
                <a:ea typeface="Calibri" panose="020F0502020204030204" pitchFamily="34" charset="0"/>
                <a:cs typeface="Calibri" panose="020F0502020204030204" pitchFamily="34" charset="0"/>
              </a:rPr>
              <a:t> </a:t>
            </a:r>
            <a:r>
              <a:rPr lang="es-ES" sz="2800" i="1" dirty="0">
                <a:effectLst/>
                <a:latin typeface="Calibri" panose="020F0502020204030204" pitchFamily="34" charset="0"/>
                <a:ea typeface="Calibri" panose="020F0502020204030204" pitchFamily="34" charset="0"/>
                <a:cs typeface="Calibri" panose="020F0502020204030204" pitchFamily="34" charset="0"/>
              </a:rPr>
              <a:t>y </a:t>
            </a:r>
            <a:r>
              <a:rPr lang="es-ES" sz="2800" i="1" dirty="0" err="1">
                <a:effectLst/>
                <a:latin typeface="Calibri" panose="020F0502020204030204" pitchFamily="34" charset="0"/>
                <a:ea typeface="Calibri" panose="020F0502020204030204" pitchFamily="34" charset="0"/>
                <a:cs typeface="Calibri" panose="020F0502020204030204" pitchFamily="34" charset="0"/>
              </a:rPr>
              <a:t>Klebsiella</a:t>
            </a:r>
            <a:r>
              <a:rPr lang="es-ES" sz="2800" i="1" dirty="0">
                <a:effectLst/>
                <a:latin typeface="Calibri" panose="020F0502020204030204" pitchFamily="34" charset="0"/>
                <a:ea typeface="Calibri" panose="020F0502020204030204" pitchFamily="34" charset="0"/>
                <a:cs typeface="Calibri" panose="020F0502020204030204" pitchFamily="34" charset="0"/>
              </a:rPr>
              <a:t> </a:t>
            </a:r>
            <a:r>
              <a:rPr lang="es-ES" sz="2800" i="1" dirty="0" err="1">
                <a:effectLst/>
                <a:latin typeface="Calibri" panose="020F0502020204030204" pitchFamily="34" charset="0"/>
                <a:ea typeface="Calibri" panose="020F0502020204030204" pitchFamily="34" charset="0"/>
                <a:cs typeface="Calibri" panose="020F0502020204030204" pitchFamily="34" charset="0"/>
              </a:rPr>
              <a:t>pneumoniae</a:t>
            </a:r>
            <a:r>
              <a:rPr lang="es-ES" sz="2800" dirty="0">
                <a:effectLst/>
                <a:latin typeface="Calibri" panose="020F0502020204030204" pitchFamily="34" charset="0"/>
                <a:ea typeface="Calibri" panose="020F0502020204030204" pitchFamily="34" charset="0"/>
                <a:cs typeface="Calibri" panose="020F0502020204030204" pitchFamily="34" charset="0"/>
              </a:rPr>
              <a:t> fueron de las especies más frecuentes. La pandemia de COVID-19 ha acentuado la problemática de las Infecciones asociadas al cuidado de la salud y la Resistencia a Antimicrobianos, tanto de manera directa como indirecta:</a:t>
            </a:r>
          </a:p>
          <a:p>
            <a:pPr marL="228600" algn="just">
              <a:spcBef>
                <a:spcPts val="600"/>
              </a:spcBef>
            </a:pPr>
            <a:r>
              <a:rPr lang="es-ES" sz="2800" dirty="0">
                <a:solidFill>
                  <a:srgbClr val="000000"/>
                </a:solidFill>
                <a:effectLst/>
                <a:latin typeface="Calibri" panose="020F0502020204030204" pitchFamily="34" charset="0"/>
                <a:ea typeface="Calibri" panose="020F0502020204030204" pitchFamily="34" charset="0"/>
              </a:rPr>
              <a:t>- Aumento en el uso de tratamientos antibióticos.</a:t>
            </a:r>
            <a:endParaRPr lang="es-AR" sz="2800" dirty="0">
              <a:effectLst/>
              <a:latin typeface="Times New Roman" panose="02020603050405020304" pitchFamily="18" charset="0"/>
              <a:ea typeface="Times New Roman" panose="02020603050405020304" pitchFamily="18" charset="0"/>
            </a:endParaRPr>
          </a:p>
          <a:p>
            <a:pPr marL="228600" algn="just">
              <a:spcBef>
                <a:spcPts val="600"/>
              </a:spcBef>
            </a:pPr>
            <a:r>
              <a:rPr lang="es-ES" sz="2800" dirty="0">
                <a:solidFill>
                  <a:srgbClr val="000000"/>
                </a:solidFill>
                <a:effectLst/>
                <a:latin typeface="Calibri" panose="020F0502020204030204" pitchFamily="34" charset="0"/>
                <a:ea typeface="Calibri" panose="020F0502020204030204" pitchFamily="34" charset="0"/>
              </a:rPr>
              <a:t>- Aumento de la demanda del sistema de salud.</a:t>
            </a:r>
            <a:endParaRPr lang="es-AR" sz="2800" dirty="0">
              <a:effectLst/>
              <a:latin typeface="Times New Roman" panose="02020603050405020304" pitchFamily="18" charset="0"/>
              <a:ea typeface="Times New Roman" panose="02020603050405020304" pitchFamily="18" charset="0"/>
            </a:endParaRPr>
          </a:p>
          <a:p>
            <a:pPr marL="228600" algn="just">
              <a:spcBef>
                <a:spcPts val="600"/>
              </a:spcBef>
            </a:pPr>
            <a:r>
              <a:rPr lang="es-ES" sz="2800" dirty="0">
                <a:solidFill>
                  <a:srgbClr val="000000"/>
                </a:solidFill>
                <a:effectLst/>
                <a:latin typeface="Calibri" panose="020F0502020204030204" pitchFamily="34" charset="0"/>
                <a:ea typeface="Calibri" panose="020F0502020204030204" pitchFamily="34" charset="0"/>
              </a:rPr>
              <a:t>- La reorganización de los equipos de salud.</a:t>
            </a:r>
            <a:endParaRPr lang="es-AR" sz="2800" dirty="0">
              <a:effectLst/>
              <a:latin typeface="Times New Roman" panose="02020603050405020304" pitchFamily="18" charset="0"/>
              <a:ea typeface="Times New Roman" panose="02020603050405020304" pitchFamily="18" charset="0"/>
            </a:endParaRPr>
          </a:p>
          <a:p>
            <a:pPr marL="228600" algn="just">
              <a:spcBef>
                <a:spcPts val="600"/>
              </a:spcBef>
            </a:pPr>
            <a:r>
              <a:rPr lang="es-ES" sz="2800" dirty="0">
                <a:solidFill>
                  <a:srgbClr val="000000"/>
                </a:solidFill>
                <a:effectLst/>
                <a:latin typeface="Calibri" panose="020F0502020204030204" pitchFamily="34" charset="0"/>
                <a:ea typeface="Calibri" panose="020F0502020204030204" pitchFamily="34" charset="0"/>
              </a:rPr>
              <a:t>- La reducción de las medidas de control de infecciones no-COVID-19.</a:t>
            </a:r>
            <a:endParaRPr lang="es-AR" sz="2800" dirty="0">
              <a:effectLst/>
              <a:latin typeface="Times New Roman" panose="02020603050405020304" pitchFamily="18" charset="0"/>
              <a:ea typeface="Times New Roman" panose="02020603050405020304" pitchFamily="18" charset="0"/>
            </a:endParaRPr>
          </a:p>
          <a:p>
            <a:pPr marL="228600" algn="just">
              <a:spcBef>
                <a:spcPts val="600"/>
              </a:spcBef>
            </a:pPr>
            <a:r>
              <a:rPr lang="es-ES" sz="2800" dirty="0">
                <a:solidFill>
                  <a:srgbClr val="000000"/>
                </a:solidFill>
                <a:effectLst/>
                <a:latin typeface="Calibri" panose="020F0502020204030204" pitchFamily="34" charset="0"/>
                <a:ea typeface="Calibri" panose="020F0502020204030204" pitchFamily="34" charset="0"/>
              </a:rPr>
              <a:t>- Las estadías prolongadas de pacientes en UTI.</a:t>
            </a:r>
            <a:endParaRPr lang="es-AR" sz="2800" dirty="0">
              <a:effectLst/>
              <a:latin typeface="Times New Roman" panose="02020603050405020304" pitchFamily="18" charset="0"/>
              <a:ea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40202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368D0-C1B2-45C6-B8CB-D4BB4E73A78C}"/>
              </a:ext>
            </a:extLst>
          </p:cNvPr>
          <p:cNvSpPr>
            <a:spLocks noGrp="1"/>
          </p:cNvSpPr>
          <p:nvPr>
            <p:ph type="title"/>
          </p:nvPr>
        </p:nvSpPr>
        <p:spPr>
          <a:xfrm>
            <a:off x="7795592" y="2882176"/>
            <a:ext cx="3945835" cy="1079362"/>
          </a:xfrm>
        </p:spPr>
        <p:txBody>
          <a:bodyPr/>
          <a:lstStyle/>
          <a:p>
            <a:r>
              <a:rPr lang="es-ES" b="1" dirty="0"/>
              <a:t>¡Muchas gracias!</a:t>
            </a:r>
            <a:endParaRPr lang="es-AR" b="1" dirty="0"/>
          </a:p>
        </p:txBody>
      </p:sp>
      <p:pic>
        <p:nvPicPr>
          <p:cNvPr id="4" name="2 Imagen" descr="moron-hospital.jpg">
            <a:extLst>
              <a:ext uri="{FF2B5EF4-FFF2-40B4-BE49-F238E27FC236}">
                <a16:creationId xmlns:a16="http://schemas.microsoft.com/office/drawing/2014/main" id="{F9E57C84-F590-2166-3FBD-8F6596A8390B}"/>
              </a:ext>
            </a:extLst>
          </p:cNvPr>
          <p:cNvPicPr>
            <a:picLocks noGrp="1" noChangeAspect="1"/>
          </p:cNvPicPr>
          <p:nvPr>
            <p:ph idx="1"/>
          </p:nvPr>
        </p:nvPicPr>
        <p:blipFill>
          <a:blip r:embed="rId2" cstate="print"/>
          <a:stretch>
            <a:fillRect/>
          </a:stretch>
        </p:blipFill>
        <p:spPr>
          <a:xfrm>
            <a:off x="838200" y="821635"/>
            <a:ext cx="6592936" cy="5315572"/>
          </a:xfrm>
          <a:prstGeom prst="rect">
            <a:avLst/>
          </a:prstGeom>
        </p:spPr>
      </p:pic>
    </p:spTree>
    <p:extLst>
      <p:ext uri="{BB962C8B-B14F-4D97-AF65-F5344CB8AC3E}">
        <p14:creationId xmlns:p14="http://schemas.microsoft.com/office/powerpoint/2010/main" val="30322821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882</Words>
  <Application>Microsoft Office PowerPoint</Application>
  <PresentationFormat>Panorámica</PresentationFormat>
  <Paragraphs>28</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Hospital Municipal de Morón “Ostaciana B. de Lavignolle”  Servicio de Terapia Intensiva  </vt:lpstr>
      <vt:lpstr>Introducción </vt:lpstr>
      <vt:lpstr>Objetivos </vt:lpstr>
      <vt:lpstr>Resultados </vt:lpstr>
      <vt:lpstr>Resultados </vt:lpstr>
      <vt:lpstr>Conclusiones </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Municipal de Morón “Ostaciana B. de Lavignolle”  Servicio de Terapia Intensiva  </dc:title>
  <dc:creator>sthery</dc:creator>
  <cp:lastModifiedBy>minerva.com.ar@gmail.com</cp:lastModifiedBy>
  <cp:revision>7</cp:revision>
  <dcterms:created xsi:type="dcterms:W3CDTF">2022-10-16T22:54:33Z</dcterms:created>
  <dcterms:modified xsi:type="dcterms:W3CDTF">2022-10-24T03:40:50Z</dcterms:modified>
</cp:coreProperties>
</file>