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8.xml" ContentType="application/vnd.ms-office.chartcolorstyle+xml"/>
  <Override PartName="/ppt/charts/style8.xml" ContentType="application/vnd.ms-office.chartstyle+xml"/>
  <Override PartName="/ppt/charts/colors9.xml" ContentType="application/vnd.ms-office.chartcolorstyle+xml"/>
  <Override PartName="/ppt/charts/style9.xml" ContentType="application/vnd.ms-office.chartstyle+xml"/>
  <Override PartName="/ppt/charts/colors10.xml" ContentType="application/vnd.ms-office.chartcolorstyle+xml"/>
  <Override PartName="/ppt/charts/style10.xml" ContentType="application/vnd.ms-office.chartstyle+xml"/>
  <Override PartName="/ppt/charts/colors11.xml" ContentType="application/vnd.ms-office.chartcolorstyle+xml"/>
  <Override PartName="/ppt/charts/style11.xml" ContentType="application/vnd.ms-office.chartstyle+xml"/>
  <Override PartName="/ppt/charts/colors12.xml" ContentType="application/vnd.ms-office.chartcolorstyle+xml"/>
  <Override PartName="/ppt/charts/style12.xml" ContentType="application/vnd.ms-office.chartstyle+xml"/>
  <Override PartName="/ppt/charts/colors13.xml" ContentType="application/vnd.ms-office.chartcolorstyle+xml"/>
  <Override PartName="/ppt/charts/style13.xml" ContentType="application/vnd.ms-office.chartstyle+xml"/>
  <Override PartName="/ppt/charts/colors14.xml" ContentType="application/vnd.ms-office.chartcolorstyle+xml"/>
  <Override PartName="/ppt/charts/style14.xml" ContentType="application/vnd.ms-office.chartstyle+xml"/>
  <Override PartName="/ppt/charts/colors15.xml" ContentType="application/vnd.ms-office.chartcolorstyle+xml"/>
  <Override PartName="/ppt/charts/style15.xml" ContentType="application/vnd.ms-office.chartstyle+xml"/>
  <Override PartName="/ppt/charts/colors16.xml" ContentType="application/vnd.ms-office.chartcolorstyle+xml"/>
  <Override PartName="/ppt/charts/style16.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5" r:id="rId1"/>
  </p:sldMasterIdLst>
  <p:notesMasterIdLst>
    <p:notesMasterId r:id="rId22"/>
  </p:notesMasterIdLst>
  <p:sldIdLst>
    <p:sldId id="256" r:id="rId2"/>
    <p:sldId id="263" r:id="rId3"/>
    <p:sldId id="268" r:id="rId4"/>
    <p:sldId id="260" r:id="rId5"/>
    <p:sldId id="264" r:id="rId6"/>
    <p:sldId id="273" r:id="rId7"/>
    <p:sldId id="259" r:id="rId8"/>
    <p:sldId id="266" r:id="rId9"/>
    <p:sldId id="267" r:id="rId10"/>
    <p:sldId id="272" r:id="rId11"/>
    <p:sldId id="271" r:id="rId12"/>
    <p:sldId id="270" r:id="rId13"/>
    <p:sldId id="269" r:id="rId14"/>
    <p:sldId id="276" r:id="rId15"/>
    <p:sldId id="275" r:id="rId16"/>
    <p:sldId id="274" r:id="rId17"/>
    <p:sldId id="278" r:id="rId18"/>
    <p:sldId id="277" r:id="rId19"/>
    <p:sldId id="279" r:id="rId20"/>
    <p:sldId id="265" r:id="rId21"/>
  </p:sldIdLst>
  <p:sldSz cx="9144000" cy="5143500" type="screen16x9"/>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0"/>
  </p:normalViewPr>
  <p:slideViewPr>
    <p:cSldViewPr snapToGrid="0">
      <p:cViewPr>
        <p:scale>
          <a:sx n="120" d="100"/>
          <a:sy n="120" d="100"/>
        </p:scale>
        <p:origin x="54" y="3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Users\veronicamerlo\Desktop\Grafiso%20de%20Jornadas%20de%20Salud%20Moron.xlsx" TargetMode="External"/></Relationships>
</file>

<file path=ppt/charts/_rels/chart10.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oleObject" Target="file:///\\Users\veronicamerlo\Desktop\Grafiso%20de%20Jornadas%20de%20Salud%20Moron.xlsx" TargetMode="External"/></Relationships>
</file>

<file path=ppt/charts/_rels/chart11.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oleObject" Target="file:///\\Users\veronicamerlo\Desktop\Grafiso%20de%20Jornadas%20de%20Salud%20Moron.xlsx" TargetMode="External"/></Relationships>
</file>

<file path=ppt/charts/_rels/chart12.xml.rels><?xml version="1.0" encoding="UTF-8" standalone="yes"?>
<Relationships xmlns="http://schemas.openxmlformats.org/package/2006/relationships"><Relationship Id="rId3" Type="http://schemas.microsoft.com/office/2011/relationships/chartStyle" Target="style12.xml"/><Relationship Id="rId2" Type="http://schemas.microsoft.com/office/2011/relationships/chartColorStyle" Target="colors12.xml"/><Relationship Id="rId1" Type="http://schemas.openxmlformats.org/officeDocument/2006/relationships/oleObject" Target="file:///\\Users\veronicamerlo\Desktop\Grafiso%20de%20Jornadas%20de%20Salud%20Moron.xlsx" TargetMode="External"/></Relationships>
</file>

<file path=ppt/charts/_rels/chart13.xml.rels><?xml version="1.0" encoding="UTF-8" standalone="yes"?>
<Relationships xmlns="http://schemas.openxmlformats.org/package/2006/relationships"><Relationship Id="rId3" Type="http://schemas.microsoft.com/office/2011/relationships/chartStyle" Target="style13.xml"/><Relationship Id="rId2" Type="http://schemas.microsoft.com/office/2011/relationships/chartColorStyle" Target="colors13.xml"/><Relationship Id="rId1" Type="http://schemas.openxmlformats.org/officeDocument/2006/relationships/oleObject" Target="file:///\\Users\veronicamerlo\Desktop\Graficos%20de%20Jornadas%20de%20Salud%20Moron.xlsx" TargetMode="External"/></Relationships>
</file>

<file path=ppt/charts/_rels/chart14.xml.rels><?xml version="1.0" encoding="UTF-8" standalone="yes"?>
<Relationships xmlns="http://schemas.openxmlformats.org/package/2006/relationships"><Relationship Id="rId3" Type="http://schemas.microsoft.com/office/2011/relationships/chartStyle" Target="style14.xml"/><Relationship Id="rId2" Type="http://schemas.microsoft.com/office/2011/relationships/chartColorStyle" Target="colors14.xml"/><Relationship Id="rId1" Type="http://schemas.openxmlformats.org/officeDocument/2006/relationships/oleObject" Target="file:///\\Users\veronicamerlo\Desktop\Grafiso%20de%20Jornadas%20de%20Salud%20Moron.xlsx" TargetMode="External"/></Relationships>
</file>

<file path=ppt/charts/_rels/chart15.xml.rels><?xml version="1.0" encoding="UTF-8" standalone="yes"?>
<Relationships xmlns="http://schemas.openxmlformats.org/package/2006/relationships"><Relationship Id="rId3" Type="http://schemas.microsoft.com/office/2011/relationships/chartStyle" Target="style15.xml"/><Relationship Id="rId2" Type="http://schemas.microsoft.com/office/2011/relationships/chartColorStyle" Target="colors15.xml"/><Relationship Id="rId1" Type="http://schemas.openxmlformats.org/officeDocument/2006/relationships/oleObject" Target="file:///\\Users\veronicamerlo\Desktop\Graficos%20de%20Jornadas%20de%20Salud%20Moron.xlsx" TargetMode="External"/></Relationships>
</file>

<file path=ppt/charts/_rels/chart16.xml.rels><?xml version="1.0" encoding="UTF-8" standalone="yes"?>
<Relationships xmlns="http://schemas.openxmlformats.org/package/2006/relationships"><Relationship Id="rId3" Type="http://schemas.microsoft.com/office/2011/relationships/chartStyle" Target="style16.xml"/><Relationship Id="rId2" Type="http://schemas.microsoft.com/office/2011/relationships/chartColorStyle" Target="colors16.xml"/><Relationship Id="rId1" Type="http://schemas.openxmlformats.org/officeDocument/2006/relationships/oleObject" Target="file:///\\Users\veronicamerlo\Desktop\Grafiso%20de%20Jornadas%20de%20Salud%20Moron.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Users\veronicamerlo\Desktop\Grafiso%20de%20Jornadas%20de%20Salud%20Moron.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Users\veronicamerlo\Desktop\Grafiso%20de%20Jornadas%20de%20Salud%20Moron.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Users\veronicamerlo\Desktop\Grafiso%20de%20Jornadas%20de%20Salud%20Moron.xlsx"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Users\veronicamerlo\Desktop\Graficos%20de%20Jornadas%20de%20Salud%20Moron.xlsx" TargetMode="External"/></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Users\veronicamerlo\Desktop\Grafiso%20de%20Jornadas%20de%20Salud%20Moron.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file:///\\Users\veronicamerlo\Desktop\Graficos%20de%20Jornadas%20de%20Salud%20Moron.xlsx" TargetMode="External"/></Relationships>
</file>

<file path=ppt/charts/_rels/chart8.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Users\veronicamerlo\Desktop\Grafiso%20de%20Jornadas%20de%20Salud%20Moron.xlsx" TargetMode="External"/></Relationships>
</file>

<file path=ppt/charts/_rels/chart9.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oleObject" Target="file:///\\Users\veronicamerlo\Desktop\Grafiso%20de%20Jornadas%20de%20Salud%20Mor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Personas atendidas en la </a:t>
            </a:r>
          </a:p>
          <a:p>
            <a:pPr>
              <a:defRPr sz="1800" b="1" i="0" u="none" strike="noStrike" kern="1200" cap="all" baseline="0">
                <a:solidFill>
                  <a:schemeClr val="tx1">
                    <a:lumMod val="65000"/>
                    <a:lumOff val="35000"/>
                  </a:schemeClr>
                </a:solidFill>
                <a:latin typeface="+mn-lt"/>
                <a:ea typeface="+mn-ea"/>
                <a:cs typeface="+mn-cs"/>
              </a:defRPr>
            </a:pPr>
            <a:r>
              <a:rPr lang="es-MX" sz="1800"/>
              <a:t>Consejería Vespertina</a:t>
            </a:r>
          </a:p>
          <a:p>
            <a:pPr>
              <a:defRPr sz="1800" b="1" i="0" u="none" strike="noStrike" kern="1200" cap="all" baseline="0">
                <a:solidFill>
                  <a:schemeClr val="tx1">
                    <a:lumMod val="65000"/>
                    <a:lumOff val="35000"/>
                  </a:schemeClr>
                </a:solidFill>
                <a:latin typeface="+mn-lt"/>
                <a:ea typeface="+mn-ea"/>
                <a:cs typeface="+mn-cs"/>
              </a:defRPr>
            </a:pPr>
            <a:endParaRPr lang="es-MX" sz="1800"/>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459A-994D-94F6-5BAEFB9BC444}"/>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459A-994D-94F6-5BAEFB9BC444}"/>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459A-994D-94F6-5BAEFB9BC444}"/>
              </c:ext>
            </c:extLst>
          </c:dPt>
          <c:dLbls>
            <c:dLbl>
              <c:idx val="0"/>
              <c:layout>
                <c:manualLayout>
                  <c:x val="-3.5952745636164724E-3"/>
                  <c:y val="-8.9115524458555848E-2"/>
                </c:manualLayout>
              </c:layout>
              <c:spPr>
                <a:noFill/>
                <a:ln>
                  <a:noFill/>
                </a:ln>
                <a:effectLst/>
              </c:spPr>
              <c:txPr>
                <a:bodyPr rot="0" spcFirstLastPara="1" vertOverflow="ellipsis" vert="horz" wrap="square" lIns="38100" tIns="19050" rIns="38100" bIns="19050" anchor="ctr" anchorCtr="1">
                  <a:noAutofit/>
                </a:bodyPr>
                <a:lstStyle/>
                <a:p>
                  <a:pPr>
                    <a:defRPr sz="1300" b="1" i="0" u="none" strike="noStrike" kern="1200" spc="0" baseline="0">
                      <a:solidFill>
                        <a:schemeClr val="tx1"/>
                      </a:solidFill>
                      <a:latin typeface="+mn-lt"/>
                      <a:ea typeface="+mn-ea"/>
                      <a:cs typeface="+mn-cs"/>
                    </a:defRPr>
                  </a:pPr>
                  <a:endParaRPr lang="es-AR"/>
                </a:p>
              </c:txPr>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0.17875705130301101"/>
                      <c:h val="0.22291670109131997"/>
                    </c:manualLayout>
                  </c15:layout>
                </c:ext>
                <c:ext xmlns:c16="http://schemas.microsoft.com/office/drawing/2014/chart" uri="{C3380CC4-5D6E-409C-BE32-E72D297353CC}">
                  <c16:uniqueId val="{00000001-459A-994D-94F6-5BAEFB9BC444}"/>
                </c:ext>
              </c:extLst>
            </c:dLbl>
            <c:spPr>
              <a:noFill/>
              <a:ln>
                <a:noFill/>
              </a:ln>
              <a:effectLst/>
            </c:spPr>
            <c:txPr>
              <a:bodyPr rot="0" spcFirstLastPara="1" vertOverflow="ellipsis" vert="horz" wrap="square" lIns="38100" tIns="19050" rIns="38100" bIns="19050" anchor="ctr" anchorCtr="1">
                <a:spAutoFit/>
              </a:bodyPr>
              <a:lstStyle/>
              <a:p>
                <a:pPr>
                  <a:defRPr sz="13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Vespertina!$B$4:$D$4</c:f>
              <c:strCache>
                <c:ptCount val="3"/>
                <c:pt idx="0">
                  <c:v>Demanda espontanea</c:v>
                </c:pt>
                <c:pt idx="1">
                  <c:v>Turnos programados concurrieron</c:v>
                </c:pt>
                <c:pt idx="2">
                  <c:v>Turnos programados que no concurrieron</c:v>
                </c:pt>
              </c:strCache>
            </c:strRef>
          </c:cat>
          <c:val>
            <c:numRef>
              <c:f>Vespertina!$B$5:$D$5</c:f>
              <c:numCache>
                <c:formatCode>General</c:formatCode>
                <c:ptCount val="3"/>
                <c:pt idx="0">
                  <c:v>50</c:v>
                </c:pt>
                <c:pt idx="1">
                  <c:v>23</c:v>
                </c:pt>
                <c:pt idx="2">
                  <c:v>26</c:v>
                </c:pt>
              </c:numCache>
            </c:numRef>
          </c:val>
          <c:extLst xmlns:c16r2="http://schemas.microsoft.com/office/drawing/2015/06/chart">
            <c:ext xmlns:c16="http://schemas.microsoft.com/office/drawing/2014/chart" uri="{C3380CC4-5D6E-409C-BE32-E72D297353CC}">
              <c16:uniqueId val="{00000006-459A-994D-94F6-5BAEFB9BC444}"/>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dirty="0"/>
              <a:t>GÉNERO AUTOPERCIBIDO</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0800493871398227E-2"/>
          <c:y val="0.23758292103216402"/>
          <c:w val="0.83349266346045425"/>
          <c:h val="0.74228918251057419"/>
        </c:manualLayout>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FE9E-A84A-BA52-60CB00A8D66D}"/>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FE9E-A84A-BA52-60CB00A8D66D}"/>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FE9E-A84A-BA52-60CB00A8D66D}"/>
              </c:ext>
            </c:extLst>
          </c:dPt>
          <c:dLbls>
            <c:dLbl>
              <c:idx val="0"/>
              <c:layout>
                <c:manualLayout>
                  <c:x val="0"/>
                  <c:y val="0.1698079513542031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FE9E-A84A-BA52-60CB00A8D66D}"/>
                </c:ext>
              </c:extLst>
            </c:dLbl>
            <c:dLbl>
              <c:idx val="1"/>
              <c:layout>
                <c:manualLayout>
                  <c:x val="0"/>
                  <c:y val="4.3171513056153334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FE9E-A84A-BA52-60CB00A8D66D}"/>
                </c:ext>
              </c:extLst>
            </c:dLbl>
            <c:dLbl>
              <c:idx val="2"/>
              <c:layout>
                <c:manualLayout>
                  <c:x val="7.1694843215440923E-2"/>
                  <c:y val="-1.4390504352051111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FE9E-A84A-BA52-60CB00A8D66D}"/>
                </c:ext>
              </c:extLst>
            </c:dLbl>
            <c:spPr>
              <a:noFill/>
              <a:ln>
                <a:noFill/>
              </a:ln>
              <a:effectLst/>
            </c:spPr>
            <c:txPr>
              <a:bodyPr rot="0" spcFirstLastPara="1" vertOverflow="ellipsis" vert="horz" wrap="square" lIns="38100" tIns="19050" rIns="38100" bIns="19050" anchor="ctr" anchorCtr="1">
                <a:spAutoFit/>
              </a:bodyPr>
              <a:lstStyle/>
              <a:p>
                <a:pPr>
                  <a:defRPr sz="13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Diurna!$B$26:$D$26</c:f>
              <c:strCache>
                <c:ptCount val="3"/>
                <c:pt idx="0">
                  <c:v>Femenino</c:v>
                </c:pt>
                <c:pt idx="1">
                  <c:v>Masculino</c:v>
                </c:pt>
                <c:pt idx="2">
                  <c:v>Bisexual</c:v>
                </c:pt>
              </c:strCache>
            </c:strRef>
          </c:cat>
          <c:val>
            <c:numRef>
              <c:f>Diurna!$B$27:$D$27</c:f>
              <c:numCache>
                <c:formatCode>General</c:formatCode>
                <c:ptCount val="3"/>
                <c:pt idx="0">
                  <c:v>57</c:v>
                </c:pt>
                <c:pt idx="1">
                  <c:v>51</c:v>
                </c:pt>
                <c:pt idx="2">
                  <c:v>2</c:v>
                </c:pt>
              </c:numCache>
            </c:numRef>
          </c:val>
          <c:extLst xmlns:c16r2="http://schemas.microsoft.com/office/drawing/2015/06/chart">
            <c:ext xmlns:c16="http://schemas.microsoft.com/office/drawing/2014/chart" uri="{C3380CC4-5D6E-409C-BE32-E72D297353CC}">
              <c16:uniqueId val="{00000006-FE9E-A84A-BA52-60CB00A8D66D}"/>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LOCALIDADES </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0785601799775023E-2"/>
          <c:y val="0.20492950009155828"/>
          <c:w val="0.82471451068616419"/>
          <c:h val="0.69297045718122441"/>
        </c:manualLayout>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ADA9-B844-9364-7420E91255F4}"/>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ADA9-B844-9364-7420E91255F4}"/>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ADA9-B844-9364-7420E91255F4}"/>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ADA9-B844-9364-7420E91255F4}"/>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Diurna!$B$39:$E$39</c:f>
              <c:strCache>
                <c:ptCount val="4"/>
                <c:pt idx="0">
                  <c:v>Morón</c:v>
                </c:pt>
                <c:pt idx="1">
                  <c:v>Merlo</c:v>
                </c:pt>
                <c:pt idx="2">
                  <c:v>La Matanza</c:v>
                </c:pt>
                <c:pt idx="3">
                  <c:v>Otros</c:v>
                </c:pt>
              </c:strCache>
            </c:strRef>
          </c:cat>
          <c:val>
            <c:numRef>
              <c:f>Diurna!$B$40:$E$40</c:f>
              <c:numCache>
                <c:formatCode>General</c:formatCode>
                <c:ptCount val="4"/>
                <c:pt idx="0">
                  <c:v>53</c:v>
                </c:pt>
                <c:pt idx="1">
                  <c:v>17</c:v>
                </c:pt>
                <c:pt idx="2">
                  <c:v>28</c:v>
                </c:pt>
                <c:pt idx="3">
                  <c:v>12</c:v>
                </c:pt>
              </c:numCache>
            </c:numRef>
          </c:val>
          <c:extLst xmlns:c16r2="http://schemas.microsoft.com/office/drawing/2015/06/chart">
            <c:ext xmlns:c16="http://schemas.microsoft.com/office/drawing/2014/chart" uri="{C3380CC4-5D6E-409C-BE32-E72D297353CC}">
              <c16:uniqueId val="{00000008-ADA9-B844-9364-7420E91255F4}"/>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RANGO ETARIO </a:t>
            </a:r>
          </a:p>
          <a:p>
            <a:pPr>
              <a:defRPr sz="1800" b="1" i="0" u="none" strike="noStrike" kern="1200" cap="all" baseline="0">
                <a:solidFill>
                  <a:schemeClr val="tx1">
                    <a:lumMod val="65000"/>
                    <a:lumOff val="35000"/>
                  </a:schemeClr>
                </a:solidFill>
                <a:latin typeface="+mn-lt"/>
                <a:ea typeface="+mn-ea"/>
                <a:cs typeface="+mn-cs"/>
              </a:defRPr>
            </a:pPr>
            <a:endParaRPr lang="es-MX" sz="1800"/>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0"/>
          <c:showSerName val="0"/>
          <c:showPercent val="1"/>
          <c:showBubbleSize val="0"/>
          <c:showLeaderLines val="0"/>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s-MX"/>
              <a:t>RANGO ETARIO </a:t>
            </a:r>
          </a:p>
          <a:p>
            <a:pPr>
              <a:defRPr sz="1600" b="1" i="0" u="none" strike="noStrike" kern="1200" cap="all" baseline="0">
                <a:solidFill>
                  <a:schemeClr val="tx1">
                    <a:lumMod val="65000"/>
                    <a:lumOff val="35000"/>
                  </a:schemeClr>
                </a:solidFill>
                <a:latin typeface="+mn-lt"/>
                <a:ea typeface="+mn-ea"/>
                <a:cs typeface="+mn-cs"/>
              </a:defRPr>
            </a:pPr>
            <a:endParaRPr lang="es-MX"/>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97F9-1544-BA08-A5D024AC0D9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97F9-1544-BA08-A5D024AC0D9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97F9-1544-BA08-A5D024AC0D9C}"/>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97F9-1544-BA08-A5D024AC0D9C}"/>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9-97F9-1544-BA08-A5D024AC0D9C}"/>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B-97F9-1544-BA08-A5D024AC0D9C}"/>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D-97F9-1544-BA08-A5D024AC0D9C}"/>
              </c:ext>
            </c:extLst>
          </c:dPt>
          <c:dLbls>
            <c:dLbl>
              <c:idx val="0"/>
              <c:layout>
                <c:manualLayout>
                  <c:x val="7.9593564775613884E-2"/>
                  <c:y val="1.11731843575419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97F9-1544-BA08-A5D024AC0D9C}"/>
                </c:ext>
              </c:extLst>
            </c:dLbl>
            <c:dLbl>
              <c:idx val="1"/>
              <c:layout>
                <c:manualLayout>
                  <c:x val="4.9110922946655373E-2"/>
                  <c:y val="1.95530726256983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97F9-1544-BA08-A5D024AC0D9C}"/>
                </c:ext>
              </c:extLst>
            </c:dLbl>
            <c:dLbl>
              <c:idx val="2"/>
              <c:layout>
                <c:manualLayout>
                  <c:x val="-4.2337002540220152E-2"/>
                  <c:y val="4.189944134078212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97F9-1544-BA08-A5D024AC0D9C}"/>
                </c:ext>
              </c:extLst>
            </c:dLbl>
            <c:dLbl>
              <c:idx val="4"/>
              <c:layout>
                <c:manualLayout>
                  <c:x val="-3.7256562235393767E-2"/>
                  <c:y val="2.7932960893854747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97F9-1544-BA08-A5D024AC0D9C}"/>
                </c:ext>
              </c:extLst>
            </c:dLbl>
            <c:dLbl>
              <c:idx val="5"/>
              <c:layout>
                <c:manualLayout>
                  <c:x val="-6.7739204064352241E-3"/>
                  <c:y val="2.7932960893854749E-3"/>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97F9-1544-BA08-A5D024AC0D9C}"/>
                </c:ext>
              </c:extLst>
            </c:dLbl>
            <c:dLbl>
              <c:idx val="6"/>
              <c:layout>
                <c:manualLayout>
                  <c:x val="1.8628281117696866E-2"/>
                  <c:y val="-4.7486033519553071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97F9-1544-BA08-A5D024AC0D9C}"/>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Diurna2!$A$60:$G$60</c:f>
              <c:strCache>
                <c:ptCount val="7"/>
                <c:pt idx="0">
                  <c:v>1 a 15 años</c:v>
                </c:pt>
                <c:pt idx="1">
                  <c:v>16 a 20 años</c:v>
                </c:pt>
                <c:pt idx="2">
                  <c:v>21 a 30 años</c:v>
                </c:pt>
                <c:pt idx="3">
                  <c:v>31 a 40 años</c:v>
                </c:pt>
                <c:pt idx="4">
                  <c:v>41 a 50 años</c:v>
                </c:pt>
                <c:pt idx="5">
                  <c:v>51 a 60 años</c:v>
                </c:pt>
                <c:pt idx="6">
                  <c:v>61 y + años</c:v>
                </c:pt>
              </c:strCache>
            </c:strRef>
          </c:cat>
          <c:val>
            <c:numRef>
              <c:f>Diurna2!$A$61:$G$61</c:f>
              <c:numCache>
                <c:formatCode>General</c:formatCode>
                <c:ptCount val="7"/>
                <c:pt idx="0">
                  <c:v>1</c:v>
                </c:pt>
                <c:pt idx="1">
                  <c:v>14</c:v>
                </c:pt>
                <c:pt idx="2">
                  <c:v>52</c:v>
                </c:pt>
                <c:pt idx="3">
                  <c:v>31</c:v>
                </c:pt>
                <c:pt idx="4">
                  <c:v>6</c:v>
                </c:pt>
                <c:pt idx="5">
                  <c:v>5</c:v>
                </c:pt>
                <c:pt idx="6">
                  <c:v>2</c:v>
                </c:pt>
              </c:numCache>
            </c:numRef>
          </c:val>
          <c:extLst xmlns:c16r2="http://schemas.microsoft.com/office/drawing/2015/06/chart">
            <c:ext xmlns:c16="http://schemas.microsoft.com/office/drawing/2014/chart" uri="{C3380CC4-5D6E-409C-BE32-E72D297353CC}">
              <c16:uniqueId val="{0000000E-97F9-1544-BA08-A5D024AC0D9C}"/>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USO DE PRESERVATIVO</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s-MX"/>
              <a:t>USO DE PRESERVATIVO</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7D3C-854F-8FA9-1D13E8333B5B}"/>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7D3C-854F-8FA9-1D13E8333B5B}"/>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7D3C-854F-8FA9-1D13E8333B5B}"/>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7D3C-854F-8FA9-1D13E8333B5B}"/>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9-7D3C-854F-8FA9-1D13E8333B5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Diurna2!$A$87:$E$87</c:f>
              <c:strCache>
                <c:ptCount val="5"/>
                <c:pt idx="0">
                  <c:v>Si</c:v>
                </c:pt>
                <c:pt idx="1">
                  <c:v>Siempre</c:v>
                </c:pt>
                <c:pt idx="2">
                  <c:v>Casi siempre</c:v>
                </c:pt>
                <c:pt idx="3">
                  <c:v>A veces</c:v>
                </c:pt>
                <c:pt idx="4">
                  <c:v>No</c:v>
                </c:pt>
              </c:strCache>
            </c:strRef>
          </c:cat>
          <c:val>
            <c:numRef>
              <c:f>Diurna2!$A$88:$E$88</c:f>
              <c:numCache>
                <c:formatCode>General</c:formatCode>
                <c:ptCount val="5"/>
                <c:pt idx="0">
                  <c:v>88</c:v>
                </c:pt>
                <c:pt idx="1">
                  <c:v>29</c:v>
                </c:pt>
                <c:pt idx="2">
                  <c:v>22</c:v>
                </c:pt>
                <c:pt idx="3">
                  <c:v>37</c:v>
                </c:pt>
                <c:pt idx="4">
                  <c:v>22</c:v>
                </c:pt>
              </c:numCache>
            </c:numRef>
          </c:val>
          <c:extLst xmlns:c16r2="http://schemas.microsoft.com/office/drawing/2015/06/chart">
            <c:ext xmlns:c16="http://schemas.microsoft.com/office/drawing/2014/chart" uri="{C3380CC4-5D6E-409C-BE32-E72D297353CC}">
              <c16:uniqueId val="{0000000A-7D3C-854F-8FA9-1D13E8333B5B}"/>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dirty="0"/>
              <a:t>ANTECEDENTES</a:t>
            </a:r>
            <a:r>
              <a:rPr lang="es-MX" sz="1800" baseline="0" dirty="0"/>
              <a:t> DE VIH e its</a:t>
            </a:r>
            <a:endParaRPr lang="es-MX" sz="1800" dirty="0"/>
          </a:p>
        </c:rich>
      </c:tx>
      <c:layout>
        <c:manualLayout>
          <c:xMode val="edge"/>
          <c:yMode val="edge"/>
          <c:x val="0.21056593582797442"/>
          <c:y val="3.6901149120381921E-2"/>
        </c:manualLayout>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003578974095923E-2"/>
          <c:y val="0.2256684968591329"/>
          <c:w val="0.83399284205180813"/>
          <c:h val="0.75132016104454658"/>
        </c:manualLayout>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C476-6748-BBBC-4A42B5F876A4}"/>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C476-6748-BBBC-4A42B5F876A4}"/>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C476-6748-BBBC-4A42B5F876A4}"/>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C476-6748-BBBC-4A42B5F876A4}"/>
              </c:ext>
            </c:extLst>
          </c:dPt>
          <c:dLbls>
            <c:dLbl>
              <c:idx val="1"/>
              <c:layout>
                <c:manualLayout>
                  <c:x val="-5.3653643075672219E-2"/>
                  <c:y val="-2.384516136662725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C476-6748-BBBC-4A42B5F876A4}"/>
                </c:ext>
              </c:extLst>
            </c:dLbl>
            <c:dLbl>
              <c:idx val="2"/>
              <c:layout>
                <c:manualLayout>
                  <c:x val="1.01243096146724E-2"/>
                  <c:y val="-9.1668868572636775E-3"/>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C476-6748-BBBC-4A42B5F876A4}"/>
                </c:ext>
              </c:extLst>
            </c:dLbl>
            <c:spPr>
              <a:noFill/>
              <a:ln>
                <a:noFill/>
              </a:ln>
              <a:effectLst/>
            </c:spPr>
            <c:txPr>
              <a:bodyPr rot="0" spcFirstLastPara="1" vertOverflow="ellipsis" vert="horz" wrap="square" lIns="38100" tIns="19050" rIns="38100" bIns="19050" anchor="ctr" anchorCtr="1">
                <a:spAutoFit/>
              </a:bodyPr>
              <a:lstStyle/>
              <a:p>
                <a:pPr>
                  <a:defRPr sz="13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Diurna!$A$108:$D$108</c:f>
              <c:strCache>
                <c:ptCount val="4"/>
                <c:pt idx="1">
                  <c:v>VDRL</c:v>
                </c:pt>
                <c:pt idx="2">
                  <c:v>Otras</c:v>
                </c:pt>
                <c:pt idx="3">
                  <c:v>No</c:v>
                </c:pt>
              </c:strCache>
            </c:strRef>
          </c:cat>
          <c:val>
            <c:numRef>
              <c:f>Diurna!$A$109:$D$109</c:f>
              <c:numCache>
                <c:formatCode>General</c:formatCode>
                <c:ptCount val="4"/>
                <c:pt idx="1">
                  <c:v>11</c:v>
                </c:pt>
                <c:pt idx="2">
                  <c:v>7</c:v>
                </c:pt>
                <c:pt idx="3">
                  <c:v>92</c:v>
                </c:pt>
              </c:numCache>
            </c:numRef>
          </c:val>
          <c:extLst xmlns:c16r2="http://schemas.microsoft.com/office/drawing/2015/06/chart">
            <c:ext xmlns:c16="http://schemas.microsoft.com/office/drawing/2014/chart" uri="{C3380CC4-5D6E-409C-BE32-E72D297353CC}">
              <c16:uniqueId val="{00000008-C476-6748-BBBC-4A42B5F876A4}"/>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dirty="0"/>
              <a:t>GÉNERO AUTOPERCIBIDO</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0B33-8A44-882F-8EF391CAE4FA}"/>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0B33-8A44-882F-8EF391CAE4FA}"/>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dLbl>
            <c:dLbl>
              <c:idx val="1"/>
              <c:layout>
                <c:manualLayout>
                  <c:x val="0"/>
                  <c:y val="1.3664271223087845E-3"/>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tx1"/>
                      </a:solidFill>
                      <a:latin typeface="+mn-lt"/>
                      <a:ea typeface="+mn-ea"/>
                      <a:cs typeface="+mn-cs"/>
                    </a:defRPr>
                  </a:pPr>
                  <a:endParaRPr lang="es-AR"/>
                </a:p>
              </c:txPr>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0.11807988017100696"/>
                      <c:h val="8.6986750606177193E-2"/>
                    </c:manualLayout>
                  </c15:layout>
                </c:ext>
                <c:ext xmlns:c16="http://schemas.microsoft.com/office/drawing/2014/chart" uri="{C3380CC4-5D6E-409C-BE32-E72D297353CC}">
                  <c16:uniqueId val="{00000003-0B33-8A44-882F-8EF391CAE4FA}"/>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Vespertina!$B$26:$C$26</c:f>
              <c:strCache>
                <c:ptCount val="2"/>
                <c:pt idx="0">
                  <c:v>Femenino</c:v>
                </c:pt>
                <c:pt idx="1">
                  <c:v>Masculino</c:v>
                </c:pt>
              </c:strCache>
            </c:strRef>
          </c:cat>
          <c:val>
            <c:numRef>
              <c:f>Vespertina!$B$27:$C$27</c:f>
              <c:numCache>
                <c:formatCode>General</c:formatCode>
                <c:ptCount val="2"/>
                <c:pt idx="0">
                  <c:v>36</c:v>
                </c:pt>
                <c:pt idx="1">
                  <c:v>37</c:v>
                </c:pt>
              </c:numCache>
            </c:numRef>
          </c:val>
          <c:extLst xmlns:c16r2="http://schemas.microsoft.com/office/drawing/2015/06/chart">
            <c:ext xmlns:c16="http://schemas.microsoft.com/office/drawing/2014/chart" uri="{C3380CC4-5D6E-409C-BE32-E72D297353CC}">
              <c16:uniqueId val="{00000004-0B33-8A44-882F-8EF391CAE4FA}"/>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LOCALIDADES </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0785601799775023E-2"/>
          <c:y val="0.20492950009155828"/>
          <c:w val="0.82471451068616419"/>
          <c:h val="0.69297045718122441"/>
        </c:manualLayout>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C556-BA4F-8206-068173A0FA1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C556-BA4F-8206-068173A0FA1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C556-BA4F-8206-068173A0FA1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C556-BA4F-8206-068173A0FA11}"/>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Vespertina!$B$36:$E$36</c:f>
              <c:strCache>
                <c:ptCount val="4"/>
                <c:pt idx="0">
                  <c:v>Morón</c:v>
                </c:pt>
                <c:pt idx="1">
                  <c:v>Merlo</c:v>
                </c:pt>
                <c:pt idx="2">
                  <c:v>La Matanza</c:v>
                </c:pt>
                <c:pt idx="3">
                  <c:v>Otros</c:v>
                </c:pt>
              </c:strCache>
            </c:strRef>
          </c:cat>
          <c:val>
            <c:numRef>
              <c:f>Vespertina!$B$37:$E$37</c:f>
              <c:numCache>
                <c:formatCode>General</c:formatCode>
                <c:ptCount val="4"/>
                <c:pt idx="0">
                  <c:v>35</c:v>
                </c:pt>
                <c:pt idx="1">
                  <c:v>11</c:v>
                </c:pt>
                <c:pt idx="2">
                  <c:v>22</c:v>
                </c:pt>
                <c:pt idx="3">
                  <c:v>5</c:v>
                </c:pt>
              </c:numCache>
            </c:numRef>
          </c:val>
          <c:extLst xmlns:c16r2="http://schemas.microsoft.com/office/drawing/2015/06/chart">
            <c:ext xmlns:c16="http://schemas.microsoft.com/office/drawing/2014/chart" uri="{C3380CC4-5D6E-409C-BE32-E72D297353CC}">
              <c16:uniqueId val="{00000008-C556-BA4F-8206-068173A0FA11}"/>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RANGO ETARIO </a:t>
            </a:r>
          </a:p>
          <a:p>
            <a:pPr>
              <a:defRPr sz="1800" b="1" i="0" u="none" strike="noStrike" kern="1200" cap="all" baseline="0">
                <a:solidFill>
                  <a:schemeClr val="tx1">
                    <a:lumMod val="65000"/>
                    <a:lumOff val="35000"/>
                  </a:schemeClr>
                </a:solidFill>
                <a:latin typeface="+mn-lt"/>
                <a:ea typeface="+mn-ea"/>
                <a:cs typeface="+mn-cs"/>
              </a:defRPr>
            </a:pPr>
            <a:endParaRPr lang="es-MX" sz="1800"/>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0"/>
          <c:showSerName val="0"/>
          <c:showPercent val="1"/>
          <c:showBubbleSize val="0"/>
          <c:showLeaderLines val="0"/>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s-MX"/>
              <a:t>RANGO ETARIO </a:t>
            </a:r>
          </a:p>
          <a:p>
            <a:pPr>
              <a:defRPr sz="1600" b="1" i="0" u="none" strike="noStrike" kern="1200" cap="all" baseline="0">
                <a:solidFill>
                  <a:schemeClr val="tx1">
                    <a:lumMod val="65000"/>
                    <a:lumOff val="35000"/>
                  </a:schemeClr>
                </a:solidFill>
                <a:latin typeface="+mn-lt"/>
                <a:ea typeface="+mn-ea"/>
                <a:cs typeface="+mn-cs"/>
              </a:defRPr>
            </a:pPr>
            <a:endParaRPr lang="es-MX"/>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F463-5742-A996-4CEC37B97A83}"/>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F463-5742-A996-4CEC37B97A83}"/>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F463-5742-A996-4CEC37B97A83}"/>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F463-5742-A996-4CEC37B97A83}"/>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9-F463-5742-A996-4CEC37B97A83}"/>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B-F463-5742-A996-4CEC37B97A83}"/>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D-F463-5742-A996-4CEC37B97A83}"/>
              </c:ext>
            </c:extLst>
          </c:dPt>
          <c:dLbls>
            <c:dLbl>
              <c:idx val="0"/>
              <c:layout>
                <c:manualLayout>
                  <c:x val="1.5857284440039716E-2"/>
                  <c:y val="-2.5604918362498308E-17"/>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F463-5742-A996-4CEC37B97A83}"/>
                </c:ext>
              </c:extLst>
            </c:dLbl>
            <c:dLbl>
              <c:idx val="1"/>
              <c:layout>
                <c:manualLayout>
                  <c:x val="2.9732408325074258E-2"/>
                  <c:y val="0"/>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F463-5742-A996-4CEC37B97A83}"/>
                </c:ext>
              </c:extLst>
            </c:dLbl>
            <c:dLbl>
              <c:idx val="2"/>
              <c:layout>
                <c:manualLayout>
                  <c:x val="-3.9643211100099107E-2"/>
                  <c:y val="8.9385474860335087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F463-5742-A996-4CEC37B97A83}"/>
                </c:ext>
              </c:extLst>
            </c:dLbl>
            <c:dLbl>
              <c:idx val="3"/>
              <c:layout>
                <c:manualLayout>
                  <c:x val="0"/>
                  <c:y val="3.9106145251396544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F463-5742-A996-4CEC37B97A83}"/>
                </c:ext>
              </c:extLst>
            </c:dLbl>
            <c:dLbl>
              <c:idx val="5"/>
              <c:layout>
                <c:manualLayout>
                  <c:x val="-5.9464816650148661E-2"/>
                  <c:y val="-3.0726256983240236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F463-5742-A996-4CEC37B97A8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Vespertina!$A$60:$G$60</c:f>
              <c:strCache>
                <c:ptCount val="6"/>
                <c:pt idx="0">
                  <c:v>1 a 15 años</c:v>
                </c:pt>
                <c:pt idx="1">
                  <c:v>16 a 20 años</c:v>
                </c:pt>
                <c:pt idx="2">
                  <c:v>21 a 30 años</c:v>
                </c:pt>
                <c:pt idx="3">
                  <c:v>31 a 40 años</c:v>
                </c:pt>
                <c:pt idx="4">
                  <c:v>41 a 50 años</c:v>
                </c:pt>
                <c:pt idx="5">
                  <c:v>51 a 60 años</c:v>
                </c:pt>
              </c:strCache>
            </c:strRef>
          </c:cat>
          <c:val>
            <c:numRef>
              <c:f>Vespertina!$A$61:$G$61</c:f>
              <c:numCache>
                <c:formatCode>General</c:formatCode>
                <c:ptCount val="7"/>
                <c:pt idx="0">
                  <c:v>2</c:v>
                </c:pt>
                <c:pt idx="1">
                  <c:v>4</c:v>
                </c:pt>
                <c:pt idx="2">
                  <c:v>35</c:v>
                </c:pt>
                <c:pt idx="3">
                  <c:v>20</c:v>
                </c:pt>
                <c:pt idx="4">
                  <c:v>11</c:v>
                </c:pt>
                <c:pt idx="5">
                  <c:v>1</c:v>
                </c:pt>
              </c:numCache>
            </c:numRef>
          </c:val>
          <c:extLst xmlns:c16r2="http://schemas.microsoft.com/office/drawing/2015/06/chart">
            <c:ext xmlns:c16="http://schemas.microsoft.com/office/drawing/2014/chart" uri="{C3380CC4-5D6E-409C-BE32-E72D297353CC}">
              <c16:uniqueId val="{0000000E-F463-5742-A996-4CEC37B97A83}"/>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USO DE PRESERVATIVO</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s-MX"/>
              <a:t>USO DE PRESERVATIVO</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BAF8-A546-945E-6E5F0897748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BAF8-A546-945E-6E5F0897748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BAF8-A546-945E-6E5F0897748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BAF8-A546-945E-6E5F08977481}"/>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9-BAF8-A546-945E-6E5F08977481}"/>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Vespertina!$A$87:$E$87</c:f>
              <c:strCache>
                <c:ptCount val="5"/>
                <c:pt idx="0">
                  <c:v>Si</c:v>
                </c:pt>
                <c:pt idx="1">
                  <c:v>Siempre</c:v>
                </c:pt>
                <c:pt idx="2">
                  <c:v>Casi siempre</c:v>
                </c:pt>
                <c:pt idx="3">
                  <c:v>A veces</c:v>
                </c:pt>
                <c:pt idx="4">
                  <c:v>No</c:v>
                </c:pt>
              </c:strCache>
            </c:strRef>
          </c:cat>
          <c:val>
            <c:numRef>
              <c:f>Vespertina!$A$88:$E$88</c:f>
              <c:numCache>
                <c:formatCode>General</c:formatCode>
                <c:ptCount val="5"/>
                <c:pt idx="0">
                  <c:v>46</c:v>
                </c:pt>
                <c:pt idx="1">
                  <c:v>23</c:v>
                </c:pt>
                <c:pt idx="2">
                  <c:v>8</c:v>
                </c:pt>
                <c:pt idx="3">
                  <c:v>15</c:v>
                </c:pt>
                <c:pt idx="4">
                  <c:v>27</c:v>
                </c:pt>
              </c:numCache>
            </c:numRef>
          </c:val>
          <c:extLst xmlns:c16r2="http://schemas.microsoft.com/office/drawing/2015/06/chart">
            <c:ext xmlns:c16="http://schemas.microsoft.com/office/drawing/2014/chart" uri="{C3380CC4-5D6E-409C-BE32-E72D297353CC}">
              <c16:uniqueId val="{0000000A-BAF8-A546-945E-6E5F08977481}"/>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ANTECEDENTES</a:t>
            </a:r>
            <a:r>
              <a:rPr lang="es-MX" sz="1800" baseline="0"/>
              <a:t> DE VIH e its</a:t>
            </a:r>
            <a:endParaRPr lang="es-MX" sz="1800"/>
          </a:p>
        </c:rich>
      </c:tx>
      <c:layout>
        <c:manualLayout>
          <c:xMode val="edge"/>
          <c:yMode val="edge"/>
          <c:x val="0.25502332700215752"/>
          <c:y val="1.7421602787456445E-2"/>
        </c:manualLayout>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8239052402323761E-2"/>
          <c:y val="0.22967034294696967"/>
          <c:w val="0.83171751149339546"/>
          <c:h val="0.74397915317725216"/>
        </c:manualLayout>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7493-C542-BDCC-A1480D9434C3}"/>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7493-C542-BDCC-A1480D9434C3}"/>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7493-C542-BDCC-A1480D9434C3}"/>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7-7493-C542-BDCC-A1480D9434C3}"/>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9-7493-C542-BDCC-A1480D9434C3}"/>
              </c:ext>
            </c:extLst>
          </c:dPt>
          <c:dLbls>
            <c:dLbl>
              <c:idx val="1"/>
              <c:layout>
                <c:manualLayout>
                  <c:x val="-3.4612095093760495E-2"/>
                  <c:y val="-1.5500179062144971E-2"/>
                </c:manualLayout>
              </c:layout>
              <c:tx>
                <c:rich>
                  <a:bodyPr/>
                  <a:lstStyle/>
                  <a:p>
                    <a:fld id="{F54AA660-339F-CA41-9EA1-47FC8AAD7F4B}" type="CATEGORYNAME">
                      <a:rPr lang="en-US"/>
                      <a:pPr/>
                      <a:t>[NOMBRE DE CATEGORÍA]</a:t>
                    </a:fld>
                    <a:r>
                      <a:rPr lang="en-US" baseline="0" dirty="0"/>
                      <a:t>
16%</a:t>
                    </a:r>
                  </a:p>
                </c:rich>
              </c:tx>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9.6206088992974226E-2"/>
                      <c:h val="9.5505226480836231E-2"/>
                    </c:manualLayout>
                  </c15:layout>
                  <c15:dlblFieldTable/>
                  <c15:showDataLabelsRange val="0"/>
                </c:ext>
                <c:ext xmlns:c16="http://schemas.microsoft.com/office/drawing/2014/chart" uri="{C3380CC4-5D6E-409C-BE32-E72D297353CC}">
                  <c16:uniqueId val="{00000003-7493-C542-BDCC-A1480D9434C3}"/>
                </c:ext>
              </c:extLst>
            </c:dLbl>
            <c:dLbl>
              <c:idx val="2"/>
              <c:layout>
                <c:manualLayout>
                  <c:x val="-1.7611768691707143E-2"/>
                  <c:y val="-7.0855381182279076E-2"/>
                </c:manualLayout>
              </c:layout>
              <c:tx>
                <c:rich>
                  <a:bodyPr/>
                  <a:lstStyle/>
                  <a:p>
                    <a:fld id="{535711DD-0FA2-0141-8483-B71006804E8B}" type="CATEGORYNAME">
                      <a:rPr lang="en-US"/>
                      <a:pPr/>
                      <a:t>[NOMBRE DE CATEGORÍA]</a:t>
                    </a:fld>
                    <a:r>
                      <a:rPr lang="en-US" baseline="0" dirty="0"/>
                      <a:t>
5%</a:t>
                    </a:r>
                  </a:p>
                </c:rich>
              </c:tx>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8.1709601873536306E-2"/>
                      <c:h val="9.5505226480836231E-2"/>
                    </c:manualLayout>
                  </c15:layout>
                  <c15:dlblFieldTable/>
                  <c15:showDataLabelsRange val="0"/>
                </c:ext>
                <c:ext xmlns:c16="http://schemas.microsoft.com/office/drawing/2014/chart" uri="{C3380CC4-5D6E-409C-BE32-E72D297353CC}">
                  <c16:uniqueId val="{00000005-7493-C542-BDCC-A1480D9434C3}"/>
                </c:ext>
              </c:extLst>
            </c:dLbl>
            <c:dLbl>
              <c:idx val="3"/>
              <c:layout>
                <c:manualLayout>
                  <c:x val="3.4332399361819553E-2"/>
                  <c:y val="8.3070720815442076E-3"/>
                </c:manualLayout>
              </c:layout>
              <c:tx>
                <c:rich>
                  <a:bodyPr/>
                  <a:lstStyle/>
                  <a:p>
                    <a:fld id="{31553162-03D1-534A-82D6-61CA7FD41D90}" type="CATEGORYNAME">
                      <a:rPr lang="en-US"/>
                      <a:pPr/>
                      <a:t>[NOMBRE DE CATEGORÍA]</a:t>
                    </a:fld>
                    <a:r>
                      <a:rPr lang="en-US" baseline="0" dirty="0"/>
                      <a:t>
5%</a:t>
                    </a:r>
                  </a:p>
                </c:rich>
              </c:tx>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8.8313817330210764E-2"/>
                      <c:h val="9.5505226480836231E-2"/>
                    </c:manualLayout>
                  </c15:layout>
                  <c15:dlblFieldTable/>
                  <c15:showDataLabelsRange val="0"/>
                </c:ext>
                <c:ext xmlns:c16="http://schemas.microsoft.com/office/drawing/2014/chart" uri="{C3380CC4-5D6E-409C-BE32-E72D297353CC}">
                  <c16:uniqueId val="{00000007-7493-C542-BDCC-A1480D9434C3}"/>
                </c:ext>
              </c:extLst>
            </c:dLbl>
            <c:dLbl>
              <c:idx val="4"/>
              <c:layout>
                <c:manualLayout>
                  <c:x val="-8.8532877764677474E-3"/>
                  <c:y val="-1.9748269963036885E-2"/>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tx1"/>
                        </a:solidFill>
                        <a:latin typeface="+mn-lt"/>
                        <a:ea typeface="+mn-ea"/>
                        <a:cs typeface="+mn-cs"/>
                      </a:defRPr>
                    </a:pPr>
                    <a:fld id="{94F1A211-A96A-1A4E-A943-1B2016BE2F3F}" type="CATEGORYNAME">
                      <a:rPr lang="en-US"/>
                      <a:pPr>
                        <a:defRPr sz="1200" b="1" i="0" u="none" strike="noStrike" kern="1200" spc="0" baseline="0">
                          <a:solidFill>
                            <a:schemeClr val="tx1"/>
                          </a:solidFill>
                          <a:latin typeface="+mn-lt"/>
                          <a:ea typeface="+mn-ea"/>
                          <a:cs typeface="+mn-cs"/>
                        </a:defRPr>
                      </a:pPr>
                      <a:t>[NOMBRE DE CATEGORÍA]</a:t>
                    </a:fld>
                    <a:r>
                      <a:rPr lang="en-US" baseline="0" dirty="0"/>
                      <a:t>
74%</a:t>
                    </a:r>
                  </a:p>
                </c:rich>
              </c:tx>
              <c:spPr>
                <a:noFill/>
                <a:ln>
                  <a:noFill/>
                </a:ln>
                <a:effectLst/>
              </c:spPr>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8.9530673505153729E-2"/>
                      <c:h val="0.11256537801729283"/>
                    </c:manualLayout>
                  </c15:layout>
                  <c15:dlblFieldTable/>
                  <c15:showDataLabelsRange val="0"/>
                </c:ext>
                <c:ext xmlns:c16="http://schemas.microsoft.com/office/drawing/2014/chart" uri="{C3380CC4-5D6E-409C-BE32-E72D297353CC}">
                  <c16:uniqueId val="{00000009-7493-C542-BDCC-A1480D9434C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Vespertina!$A$105:$E$105</c:f>
              <c:strCache>
                <c:ptCount val="5"/>
                <c:pt idx="1">
                  <c:v>VDRL</c:v>
                </c:pt>
                <c:pt idx="2">
                  <c:v>VIH</c:v>
                </c:pt>
                <c:pt idx="3">
                  <c:v>Otras</c:v>
                </c:pt>
                <c:pt idx="4">
                  <c:v>No</c:v>
                </c:pt>
              </c:strCache>
            </c:strRef>
          </c:cat>
          <c:val>
            <c:numRef>
              <c:f>Vespertina!$A$106:$E$106</c:f>
              <c:numCache>
                <c:formatCode>General</c:formatCode>
                <c:ptCount val="5"/>
                <c:pt idx="1">
                  <c:v>10</c:v>
                </c:pt>
                <c:pt idx="2">
                  <c:v>3</c:v>
                </c:pt>
                <c:pt idx="3">
                  <c:v>3</c:v>
                </c:pt>
                <c:pt idx="4">
                  <c:v>57</c:v>
                </c:pt>
              </c:numCache>
            </c:numRef>
          </c:val>
          <c:extLst xmlns:c16r2="http://schemas.microsoft.com/office/drawing/2015/06/chart">
            <c:ext xmlns:c16="http://schemas.microsoft.com/office/drawing/2014/chart" uri="{C3380CC4-5D6E-409C-BE32-E72D297353CC}">
              <c16:uniqueId val="{0000000A-7493-C542-BDCC-A1480D9434C3}"/>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s-MX" sz="1800"/>
              <a:t>Personas atendidas en la </a:t>
            </a:r>
          </a:p>
          <a:p>
            <a:pPr>
              <a:defRPr sz="1800" b="1" i="0" u="none" strike="noStrike" kern="1200" cap="all" baseline="0">
                <a:solidFill>
                  <a:schemeClr val="tx1">
                    <a:lumMod val="65000"/>
                    <a:lumOff val="35000"/>
                  </a:schemeClr>
                </a:solidFill>
                <a:latin typeface="+mn-lt"/>
                <a:ea typeface="+mn-ea"/>
                <a:cs typeface="+mn-cs"/>
              </a:defRPr>
            </a:pPr>
            <a:r>
              <a:rPr lang="es-MX" sz="1800"/>
              <a:t>Consejería DIURNA</a:t>
            </a:r>
          </a:p>
          <a:p>
            <a:pPr>
              <a:defRPr sz="1800" b="1" i="0" u="none" strike="noStrike" kern="1200" cap="all" baseline="0">
                <a:solidFill>
                  <a:schemeClr val="tx1">
                    <a:lumMod val="65000"/>
                    <a:lumOff val="35000"/>
                  </a:schemeClr>
                </a:solidFill>
                <a:latin typeface="+mn-lt"/>
                <a:ea typeface="+mn-ea"/>
                <a:cs typeface="+mn-cs"/>
              </a:defRPr>
            </a:pPr>
            <a:endParaRPr lang="es-MX" sz="1800"/>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03E2-0E47-8676-2A57EC97938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03E2-0E47-8676-2A57EC97938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5-03E2-0E47-8676-2A57EC979381}"/>
              </c:ext>
            </c:extLst>
          </c:dPt>
          <c:dLbls>
            <c:dLbl>
              <c:idx val="2"/>
              <c:layout>
                <c:manualLayout>
                  <c:x val="2.4763305724043904E-2"/>
                  <c:y val="-0.40879779926263221"/>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0.23531188402538541"/>
                      <c:h val="0.23724368833069312"/>
                    </c:manualLayout>
                  </c15:layout>
                </c:ext>
                <c:ext xmlns:c16="http://schemas.microsoft.com/office/drawing/2014/chart" uri="{C3380CC4-5D6E-409C-BE32-E72D297353CC}">
                  <c16:uniqueId val="{00000005-03E2-0E47-8676-2A57EC97938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tx1"/>
                    </a:solidFill>
                    <a:latin typeface="+mn-lt"/>
                    <a:ea typeface="+mn-ea"/>
                    <a:cs typeface="+mn-cs"/>
                  </a:defRPr>
                </a:pPr>
                <a:endParaRPr lang="es-A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Diurna!$B$4:$D$4</c:f>
              <c:strCache>
                <c:ptCount val="3"/>
                <c:pt idx="1">
                  <c:v>Turnos programados concurrieron</c:v>
                </c:pt>
                <c:pt idx="2">
                  <c:v>Turnos programados que no concurrieron</c:v>
                </c:pt>
              </c:strCache>
            </c:strRef>
          </c:cat>
          <c:val>
            <c:numRef>
              <c:f>Diurna!$B$5:$D$5</c:f>
              <c:numCache>
                <c:formatCode>General</c:formatCode>
                <c:ptCount val="3"/>
                <c:pt idx="1">
                  <c:v>110</c:v>
                </c:pt>
                <c:pt idx="2">
                  <c:v>185</c:v>
                </c:pt>
              </c:numCache>
            </c:numRef>
          </c:val>
          <c:extLst xmlns:c16r2="http://schemas.microsoft.com/office/drawing/2015/06/chart">
            <c:ext xmlns:c16="http://schemas.microsoft.com/office/drawing/2014/chart" uri="{C3380CC4-5D6E-409C-BE32-E72D297353CC}">
              <c16:uniqueId val="{00000006-03E2-0E47-8676-2A57EC979381}"/>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7038" y="692150"/>
            <a:ext cx="6157912"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387136"/>
            <a:ext cx="5608320" cy="4156234"/>
          </a:xfrm>
          <a:prstGeom prst="rect">
            <a:avLst/>
          </a:prstGeom>
          <a:noFill/>
          <a:ln>
            <a:noFill/>
          </a:ln>
        </p:spPr>
        <p:txBody>
          <a:bodyPr spcFirstLastPara="1" wrap="square" lIns="92815" tIns="92815" rIns="92815" bIns="9281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163292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425450"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01040" y="4387136"/>
            <a:ext cx="5608320" cy="4156234"/>
          </a:xfrm>
          <a:prstGeom prst="rect">
            <a:avLst/>
          </a:prstGeom>
        </p:spPr>
        <p:txBody>
          <a:bodyPr spcFirstLastPara="1" wrap="square" lIns="92815" tIns="92815" rIns="92815" bIns="9281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76792205e_0_22:notes"/>
          <p:cNvSpPr>
            <a:spLocks noGrp="1" noRot="1" noChangeAspect="1"/>
          </p:cNvSpPr>
          <p:nvPr>
            <p:ph type="sldImg" idx="2"/>
          </p:nvPr>
        </p:nvSpPr>
        <p:spPr>
          <a:xfrm>
            <a:off x="425450"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76792205e_0_22:notes"/>
          <p:cNvSpPr txBox="1">
            <a:spLocks noGrp="1"/>
          </p:cNvSpPr>
          <p:nvPr>
            <p:ph type="body" idx="1"/>
          </p:nvPr>
        </p:nvSpPr>
        <p:spPr>
          <a:xfrm>
            <a:off x="701040" y="4387136"/>
            <a:ext cx="5608320" cy="4156234"/>
          </a:xfrm>
          <a:prstGeom prst="rect">
            <a:avLst/>
          </a:prstGeom>
        </p:spPr>
        <p:txBody>
          <a:bodyPr spcFirstLastPara="1" wrap="square" lIns="92815" tIns="92815" rIns="92815" bIns="9281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76792205e_0_13:notes"/>
          <p:cNvSpPr>
            <a:spLocks noGrp="1" noRot="1" noChangeAspect="1"/>
          </p:cNvSpPr>
          <p:nvPr>
            <p:ph type="sldImg" idx="2"/>
          </p:nvPr>
        </p:nvSpPr>
        <p:spPr>
          <a:xfrm>
            <a:off x="425450" y="692150"/>
            <a:ext cx="6159500"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76792205e_0_13:notes"/>
          <p:cNvSpPr txBox="1">
            <a:spLocks noGrp="1"/>
          </p:cNvSpPr>
          <p:nvPr>
            <p:ph type="body" idx="1"/>
          </p:nvPr>
        </p:nvSpPr>
        <p:spPr>
          <a:xfrm>
            <a:off x="701040" y="4387136"/>
            <a:ext cx="5608320" cy="4156234"/>
          </a:xfrm>
          <a:prstGeom prst="rect">
            <a:avLst/>
          </a:prstGeom>
        </p:spPr>
        <p:txBody>
          <a:bodyPr spcFirstLastPara="1" wrap="square" lIns="92815" tIns="92815" rIns="92815" bIns="9281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334D819-9F07-4261-B09B-9E467E5D9002}" type="datetimeFigureOut">
              <a:rPr lang="en-US" smtClean="0"/>
              <a:pPr/>
              <a:t>10/24/2022</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70290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Tree>
    <p:extLst>
      <p:ext uri="{BB962C8B-B14F-4D97-AF65-F5344CB8AC3E}">
        <p14:creationId xmlns:p14="http://schemas.microsoft.com/office/powerpoint/2010/main" val="20644644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Tree>
    <p:extLst>
      <p:ext uri="{BB962C8B-B14F-4D97-AF65-F5344CB8AC3E}">
        <p14:creationId xmlns:p14="http://schemas.microsoft.com/office/powerpoint/2010/main" val="3594934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extLst>
      <p:ext uri="{BB962C8B-B14F-4D97-AF65-F5344CB8AC3E}">
        <p14:creationId xmlns:p14="http://schemas.microsoft.com/office/powerpoint/2010/main" val="196478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Tree>
    <p:extLst>
      <p:ext uri="{BB962C8B-B14F-4D97-AF65-F5344CB8AC3E}">
        <p14:creationId xmlns:p14="http://schemas.microsoft.com/office/powerpoint/2010/main" val="23001807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9334D819-9F07-4261-B09B-9E467E5D9002}" type="datetimeFigureOut">
              <a:rPr lang="en-US" smtClean="0"/>
              <a:pPr/>
              <a:t>10/24/2022</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4936940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Tree>
    <p:extLst>
      <p:ext uri="{BB962C8B-B14F-4D97-AF65-F5344CB8AC3E}">
        <p14:creationId xmlns:p14="http://schemas.microsoft.com/office/powerpoint/2010/main" val="1960553981"/>
      </p:ext>
    </p:extLst>
  </p:cSld>
  <p:clrMapOvr>
    <a:masterClrMapping/>
  </p:clrMapOvr>
  <p:hf sldNum="0" hdr="0" ftr="0" dt="0"/>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Content Placeholder 3"/>
          <p:cNvSpPr>
            <a:spLocks noGrp="1"/>
          </p:cNvSpPr>
          <p:nvPr>
            <p:ph sz="half" idx="2"/>
          </p:nvPr>
        </p:nvSpPr>
        <p:spPr>
          <a:xfrm>
            <a:off x="942975" y="2181826"/>
            <a:ext cx="3600450" cy="224729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6" name="Content Placeholder 5"/>
          <p:cNvSpPr>
            <a:spLocks noGrp="1"/>
          </p:cNvSpPr>
          <p:nvPr>
            <p:ph sz="quarter" idx="4"/>
          </p:nvPr>
        </p:nvSpPr>
        <p:spPr>
          <a:xfrm>
            <a:off x="4975398" y="2181826"/>
            <a:ext cx="3600450" cy="224729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10/24/2022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Tree>
    <p:extLst>
      <p:ext uri="{BB962C8B-B14F-4D97-AF65-F5344CB8AC3E}">
        <p14:creationId xmlns:p14="http://schemas.microsoft.com/office/powerpoint/2010/main" val="2512932276"/>
      </p:ext>
    </p:extLst>
  </p:cSld>
  <p:clrMapOvr>
    <a:masterClrMapping/>
  </p:clrMapOvr>
  <p:hf sldNum="0" hdr="0" ftr="0" dt="0"/>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10/24/2022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Tree>
    <p:extLst>
      <p:ext uri="{BB962C8B-B14F-4D97-AF65-F5344CB8AC3E}">
        <p14:creationId xmlns:p14="http://schemas.microsoft.com/office/powerpoint/2010/main" val="10133564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10/24/2022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Tree>
    <p:extLst>
      <p:ext uri="{BB962C8B-B14F-4D97-AF65-F5344CB8AC3E}">
        <p14:creationId xmlns:p14="http://schemas.microsoft.com/office/powerpoint/2010/main" val="19555608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a:xfrm>
            <a:off x="573789" y="4781759"/>
            <a:ext cx="925016" cy="261347"/>
          </a:xfrm>
        </p:spPr>
        <p:txBody>
          <a:bodyPr/>
          <a:lstStyle/>
          <a:p>
            <a:fld id="{9334D819-9F07-4261-B09B-9E467E5D9002}" type="datetimeFigureOut">
              <a:rPr lang="en-US" smtClean="0"/>
              <a:t>10/24/2022</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4656526"/>
      </p:ext>
    </p:extLst>
  </p:cSld>
  <p:clrMapOvr>
    <a:masterClrMapping/>
  </p:clrMapOvr>
  <p:hf sldNum="0" hdr="0" ftr="0" dt="0"/>
  <p:extLst>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MX"/>
              <a:t>Haz clic en el icono para agregar una imagen</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a:xfrm>
            <a:off x="574463" y="4781759"/>
            <a:ext cx="924342" cy="261347"/>
          </a:xfrm>
        </p:spPr>
        <p:txBody>
          <a:bodyPr/>
          <a:lstStyle/>
          <a:p>
            <a:fld id="{9334D819-9F07-4261-B09B-9E467E5D9002}" type="datetimeFigureOut">
              <a:rPr lang="en-US" smtClean="0"/>
              <a:t>10/24/2022</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Tree>
    <p:extLst>
      <p:ext uri="{BB962C8B-B14F-4D97-AF65-F5344CB8AC3E}">
        <p14:creationId xmlns:p14="http://schemas.microsoft.com/office/powerpoint/2010/main" val="2291994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smtClean="0"/>
              <a:pPr/>
              <a:t>10/24/2022</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s-AR" smtClean="0"/>
              <a:pPr marL="0" lvl="0" indent="0" algn="r" rtl="0">
                <a:spcBef>
                  <a:spcPts val="0"/>
                </a:spcBef>
                <a:spcAft>
                  <a:spcPts val="0"/>
                </a:spcAft>
                <a:buNone/>
              </a:pPr>
              <a:t>‹Nº›</a:t>
            </a:fld>
            <a:endParaRPr lang="es-AR"/>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57298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2171" y="899004"/>
            <a:ext cx="8520600" cy="2165149"/>
          </a:xfrm>
          <a:prstGeom prst="rect">
            <a:avLst/>
          </a:prstGeom>
        </p:spPr>
        <p:txBody>
          <a:bodyPr spcFirstLastPara="1" wrap="square" lIns="91425" tIns="91425" rIns="91425" bIns="91425" anchor="b" anchorCtr="0">
            <a:normAutofit fontScale="90000"/>
          </a:bodyPr>
          <a:lstStyle/>
          <a:p>
            <a:pPr>
              <a:lnSpc>
                <a:spcPct val="115000"/>
              </a:lnSpc>
              <a:spcAft>
                <a:spcPts val="1000"/>
              </a:spcAft>
            </a:pPr>
            <a:r>
              <a:rPr lang="es-AR" sz="2400" b="1" dirty="0">
                <a:effectLst/>
                <a:latin typeface="Arial" panose="020B0604020202020204" pitchFamily="34" charset="0"/>
                <a:ea typeface="Arial" panose="020B0604020202020204" pitchFamily="34" charset="0"/>
              </a:rPr>
              <a:t>Relatos de experiencias</a:t>
            </a:r>
            <a:br>
              <a:rPr lang="es-AR" sz="2400" b="1" dirty="0">
                <a:effectLst/>
                <a:latin typeface="Arial" panose="020B0604020202020204" pitchFamily="34" charset="0"/>
                <a:ea typeface="Arial" panose="020B0604020202020204" pitchFamily="34" charset="0"/>
              </a:rPr>
            </a:br>
            <a:r>
              <a:rPr lang="es-AR" sz="2400" dirty="0">
                <a:effectLst/>
                <a:latin typeface="Calibri" panose="020F0502020204030204" pitchFamily="34" charset="0"/>
                <a:ea typeface="Calibri" panose="020F0502020204030204" pitchFamily="34" charset="0"/>
              </a:rPr>
              <a:t/>
            </a:r>
            <a:br>
              <a:rPr lang="es-AR" sz="2400" dirty="0">
                <a:effectLst/>
                <a:latin typeface="Calibri" panose="020F0502020204030204" pitchFamily="34" charset="0"/>
                <a:ea typeface="Calibri" panose="020F0502020204030204" pitchFamily="34" charset="0"/>
              </a:rPr>
            </a:br>
            <a:r>
              <a:rPr lang="es-AR" sz="2400" b="1" i="1" dirty="0">
                <a:effectLst/>
                <a:latin typeface="Arial" panose="020B0604020202020204" pitchFamily="34" charset="0"/>
                <a:ea typeface="Arial" panose="020B0604020202020204" pitchFamily="34" charset="0"/>
              </a:rPr>
              <a:t>“Test rápido de VIH y sífilis en la Consejería Vespertina”</a:t>
            </a:r>
            <a:r>
              <a:rPr lang="es-AR" sz="2800" b="1" i="1" dirty="0">
                <a:effectLst/>
                <a:latin typeface="Arial" panose="020B0604020202020204" pitchFamily="34" charset="0"/>
                <a:ea typeface="Arial" panose="020B0604020202020204" pitchFamily="34" charset="0"/>
              </a:rPr>
              <a:t> </a:t>
            </a:r>
            <a:r>
              <a:rPr lang="es-AR" sz="1800" dirty="0">
                <a:effectLst/>
                <a:latin typeface="Calibri" panose="020F0502020204030204" pitchFamily="34" charset="0"/>
                <a:ea typeface="Calibri" panose="020F0502020204030204" pitchFamily="34" charset="0"/>
              </a:rPr>
              <a:t/>
            </a:r>
            <a:br>
              <a:rPr lang="es-AR" sz="1800" dirty="0">
                <a:effectLst/>
                <a:latin typeface="Calibri" panose="020F0502020204030204" pitchFamily="34" charset="0"/>
                <a:ea typeface="Calibri" panose="020F0502020204030204" pitchFamily="34" charset="0"/>
              </a:rPr>
            </a:br>
            <a:r>
              <a:rPr lang="es-AR" sz="1800" dirty="0">
                <a:solidFill>
                  <a:srgbClr val="000000"/>
                </a:solidFill>
                <a:effectLst/>
                <a:latin typeface="Calibri" panose="020F0502020204030204" pitchFamily="34" charset="0"/>
                <a:ea typeface="Calibri" panose="020F0502020204030204" pitchFamily="34" charset="0"/>
              </a:rPr>
              <a:t> </a:t>
            </a:r>
            <a:endParaRPr lang="es-AR" sz="1800" dirty="0">
              <a:effectLst/>
              <a:latin typeface="Calibri" panose="020F0502020204030204" pitchFamily="34" charset="0"/>
              <a:ea typeface="Calibri" panose="020F0502020204030204" pitchFamily="34" charset="0"/>
            </a:endParaRPr>
          </a:p>
        </p:txBody>
      </p:sp>
      <p:sp>
        <p:nvSpPr>
          <p:cNvPr id="55" name="Google Shape;55;p13"/>
          <p:cNvSpPr txBox="1">
            <a:spLocks noGrp="1"/>
          </p:cNvSpPr>
          <p:nvPr>
            <p:ph type="subTitle" idx="1"/>
          </p:nvPr>
        </p:nvSpPr>
        <p:spPr>
          <a:xfrm>
            <a:off x="261229" y="3253563"/>
            <a:ext cx="8520600" cy="1583908"/>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s" sz="5200" b="1" dirty="0">
                <a:solidFill>
                  <a:srgbClr val="FF0000"/>
                </a:solidFill>
              </a:rPr>
              <a:t>HOSPITAL OSTACIANA B. DE LAVIGNOLLE</a:t>
            </a:r>
          </a:p>
          <a:p>
            <a:pPr marL="0" lvl="0" indent="0" algn="ctr" rtl="0">
              <a:spcBef>
                <a:spcPts val="0"/>
              </a:spcBef>
              <a:spcAft>
                <a:spcPts val="0"/>
              </a:spcAft>
              <a:buNone/>
            </a:pPr>
            <a:endParaRPr sz="4900" b="1" dirty="0">
              <a:solidFill>
                <a:srgbClr val="FF0000"/>
              </a:solidFill>
            </a:endParaRPr>
          </a:p>
          <a:p>
            <a:pPr marL="0" lvl="0" indent="0" algn="ctr" rtl="0">
              <a:spcBef>
                <a:spcPts val="0"/>
              </a:spcBef>
              <a:spcAft>
                <a:spcPts val="0"/>
              </a:spcAft>
              <a:buNone/>
            </a:pPr>
            <a:endParaRPr lang="es" dirty="0">
              <a:solidFill>
                <a:srgbClr val="FF0000"/>
              </a:solidFill>
            </a:endParaRPr>
          </a:p>
          <a:p>
            <a:pPr marL="0" lvl="0" indent="0" algn="ctr" rtl="0">
              <a:spcBef>
                <a:spcPts val="0"/>
              </a:spcBef>
              <a:spcAft>
                <a:spcPts val="0"/>
              </a:spcAft>
              <a:buNone/>
            </a:pPr>
            <a:r>
              <a:rPr lang="es" sz="4300" dirty="0">
                <a:solidFill>
                  <a:srgbClr val="FF0000"/>
                </a:solidFill>
              </a:rPr>
              <a:t>SERVICIO SOCIAL:</a:t>
            </a:r>
            <a:r>
              <a:rPr lang="es" sz="4300" dirty="0">
                <a:solidFill>
                  <a:schemeClr val="tx1"/>
                </a:solidFill>
              </a:rPr>
              <a:t>Lic. Boero, Barbara; Lic. Merlo, Verónica; </a:t>
            </a:r>
          </a:p>
          <a:p>
            <a:pPr marL="0" lvl="0" indent="0" algn="ctr" rtl="0">
              <a:spcBef>
                <a:spcPts val="0"/>
              </a:spcBef>
              <a:spcAft>
                <a:spcPts val="0"/>
              </a:spcAft>
              <a:buNone/>
            </a:pPr>
            <a:r>
              <a:rPr lang="es" sz="4300" dirty="0">
                <a:solidFill>
                  <a:schemeClr val="tx1"/>
                </a:solidFill>
              </a:rPr>
              <a:t>Lic. Montes, Paola; Lic. Navarro, Melina; </a:t>
            </a:r>
          </a:p>
          <a:p>
            <a:pPr marL="0" lvl="0" indent="0" algn="ctr" rtl="0">
              <a:spcBef>
                <a:spcPts val="0"/>
              </a:spcBef>
              <a:spcAft>
                <a:spcPts val="0"/>
              </a:spcAft>
              <a:buNone/>
            </a:pPr>
            <a:endParaRPr lang="es" sz="4300" dirty="0">
              <a:solidFill>
                <a:schemeClr val="tx1"/>
              </a:solidFill>
            </a:endParaRPr>
          </a:p>
          <a:p>
            <a:pPr marL="0" lvl="0" indent="0" algn="ctr" rtl="0">
              <a:spcBef>
                <a:spcPts val="0"/>
              </a:spcBef>
              <a:spcAft>
                <a:spcPts val="0"/>
              </a:spcAft>
              <a:buNone/>
            </a:pPr>
            <a:r>
              <a:rPr lang="es" sz="4300" dirty="0">
                <a:solidFill>
                  <a:srgbClr val="FF0000"/>
                </a:solidFill>
              </a:rPr>
              <a:t>SERVICIO CLINICA MEDICA:</a:t>
            </a:r>
            <a:r>
              <a:rPr lang="es" sz="4300" dirty="0">
                <a:solidFill>
                  <a:schemeClr val="tx1"/>
                </a:solidFill>
              </a:rPr>
              <a:t>Dra. Mellino, María;</a:t>
            </a:r>
          </a:p>
          <a:p>
            <a:pPr marL="0" lvl="0" indent="0" algn="ctr" rtl="0">
              <a:spcBef>
                <a:spcPts val="0"/>
              </a:spcBef>
              <a:spcAft>
                <a:spcPts val="0"/>
              </a:spcAft>
              <a:buNone/>
            </a:pPr>
            <a:r>
              <a:rPr lang="es" sz="4300" dirty="0">
                <a:solidFill>
                  <a:schemeClr val="tx1"/>
                </a:solidFill>
              </a:rPr>
              <a:t> </a:t>
            </a:r>
          </a:p>
          <a:p>
            <a:pPr marL="0" lvl="0" indent="0" algn="ctr" rtl="0">
              <a:spcBef>
                <a:spcPts val="0"/>
              </a:spcBef>
              <a:spcAft>
                <a:spcPts val="0"/>
              </a:spcAft>
              <a:buNone/>
            </a:pPr>
            <a:r>
              <a:rPr lang="es" sz="4300" dirty="0">
                <a:solidFill>
                  <a:srgbClr val="FF0000"/>
                </a:solidFill>
              </a:rPr>
              <a:t>LABORATORIO:</a:t>
            </a:r>
            <a:r>
              <a:rPr lang="es" sz="4300" dirty="0">
                <a:solidFill>
                  <a:schemeClr val="tx1"/>
                </a:solidFill>
              </a:rPr>
              <a:t>Tec. Salvatierra, Noelia.</a:t>
            </a:r>
            <a:endParaRPr sz="4300" dirty="0">
              <a:solidFill>
                <a:schemeClr val="tx1"/>
              </a:solidFill>
            </a:endParaRPr>
          </a:p>
          <a:p>
            <a:pPr marL="0" lvl="0" indent="0" algn="ctr" rtl="0">
              <a:spcBef>
                <a:spcPts val="0"/>
              </a:spcBef>
              <a:spcAft>
                <a:spcPts val="0"/>
              </a:spcAft>
              <a:buNone/>
            </a:pPr>
            <a:endParaRPr lang="es" sz="4300" dirty="0">
              <a:solidFill>
                <a:srgbClr val="FF0000"/>
              </a:solidFill>
            </a:endParaRPr>
          </a:p>
          <a:p>
            <a:pPr marL="0" lvl="0" indent="0" algn="ctr" rtl="0">
              <a:spcBef>
                <a:spcPts val="0"/>
              </a:spcBef>
              <a:spcAft>
                <a:spcPts val="0"/>
              </a:spcAft>
              <a:buNone/>
            </a:pPr>
            <a:r>
              <a:rPr lang="es" sz="4300" dirty="0">
                <a:solidFill>
                  <a:srgbClr val="FF0000"/>
                </a:solidFill>
              </a:rPr>
              <a:t>2022</a:t>
            </a:r>
            <a:endParaRPr sz="4300" dirty="0">
              <a:solidFill>
                <a:srgbClr val="FF0000"/>
              </a:solidFill>
            </a:endParaRPr>
          </a:p>
        </p:txBody>
      </p:sp>
      <p:pic>
        <p:nvPicPr>
          <p:cNvPr id="5" name="4 Imagen" descr="D:\usuarios\252390\Desktop\LOGOS MORON\logo moro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229" y="0"/>
            <a:ext cx="1636397" cy="89900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xmlns="" id="{6D51142A-6570-DDD2-9C52-85DEAEA66A96}"/>
              </a:ext>
            </a:extLst>
          </p:cNvPr>
          <p:cNvGraphicFramePr>
            <a:graphicFrameLocks/>
          </p:cNvGraphicFramePr>
          <p:nvPr>
            <p:extLst>
              <p:ext uri="{D42A27DB-BD31-4B8C-83A1-F6EECF244321}">
                <p14:modId xmlns:p14="http://schemas.microsoft.com/office/powerpoint/2010/main" val="639442749"/>
              </p:ext>
            </p:extLst>
          </p:nvPr>
        </p:nvGraphicFramePr>
        <p:xfrm>
          <a:off x="1186543" y="319715"/>
          <a:ext cx="6934200" cy="46994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áfico 2">
            <a:extLst>
              <a:ext uri="{FF2B5EF4-FFF2-40B4-BE49-F238E27FC236}">
                <a16:creationId xmlns:a16="http://schemas.microsoft.com/office/drawing/2014/main" xmlns="" id="{6D51142A-6570-DDD2-9C52-85DEAEA66A96}"/>
              </a:ext>
            </a:extLst>
          </p:cNvPr>
          <p:cNvGraphicFramePr>
            <a:graphicFrameLocks/>
          </p:cNvGraphicFramePr>
          <p:nvPr>
            <p:extLst>
              <p:ext uri="{D42A27DB-BD31-4B8C-83A1-F6EECF244321}">
                <p14:modId xmlns:p14="http://schemas.microsoft.com/office/powerpoint/2010/main" val="3549233433"/>
              </p:ext>
            </p:extLst>
          </p:nvPr>
        </p:nvGraphicFramePr>
        <p:xfrm>
          <a:off x="1368425" y="298450"/>
          <a:ext cx="6407150" cy="454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9963007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xmlns="" id="{0A9A6AC3-4891-4FC9-8C62-9D7F9A3B05F7}"/>
              </a:ext>
            </a:extLst>
          </p:cNvPr>
          <p:cNvGraphicFramePr>
            <a:graphicFrameLocks/>
          </p:cNvGraphicFramePr>
          <p:nvPr>
            <p:extLst>
              <p:ext uri="{D42A27DB-BD31-4B8C-83A1-F6EECF244321}">
                <p14:modId xmlns:p14="http://schemas.microsoft.com/office/powerpoint/2010/main" val="2601651875"/>
              </p:ext>
            </p:extLst>
          </p:nvPr>
        </p:nvGraphicFramePr>
        <p:xfrm>
          <a:off x="1340285" y="250521"/>
          <a:ext cx="6814160" cy="47223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áfico 2">
            <a:extLst>
              <a:ext uri="{FF2B5EF4-FFF2-40B4-BE49-F238E27FC236}">
                <a16:creationId xmlns:a16="http://schemas.microsoft.com/office/drawing/2014/main" xmlns="" id="{0A9A6AC3-4891-4FC9-8C62-9D7F9A3B05F7}"/>
              </a:ext>
            </a:extLst>
          </p:cNvPr>
          <p:cNvGraphicFramePr>
            <a:graphicFrameLocks/>
          </p:cNvGraphicFramePr>
          <p:nvPr>
            <p:extLst>
              <p:ext uri="{D42A27DB-BD31-4B8C-83A1-F6EECF244321}">
                <p14:modId xmlns:p14="http://schemas.microsoft.com/office/powerpoint/2010/main" val="1675990410"/>
              </p:ext>
            </p:extLst>
          </p:nvPr>
        </p:nvGraphicFramePr>
        <p:xfrm>
          <a:off x="1265274" y="393405"/>
          <a:ext cx="6719777" cy="44995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089528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xmlns="" id="{6B4CD9EE-478A-E2AB-56B2-6FDDFD43EBA2}"/>
              </a:ext>
            </a:extLst>
          </p:cNvPr>
          <p:cNvGraphicFramePr>
            <a:graphicFrameLocks/>
          </p:cNvGraphicFramePr>
          <p:nvPr>
            <p:extLst>
              <p:ext uri="{D42A27DB-BD31-4B8C-83A1-F6EECF244321}">
                <p14:modId xmlns:p14="http://schemas.microsoft.com/office/powerpoint/2010/main" val="885174684"/>
              </p:ext>
            </p:extLst>
          </p:nvPr>
        </p:nvGraphicFramePr>
        <p:xfrm>
          <a:off x="1393371" y="200417"/>
          <a:ext cx="6455229" cy="4722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4546182"/>
      </p:ext>
    </p:extLst>
  </p:cSld>
  <p:clrMapOvr>
    <a:masterClrMapping/>
  </p:clrMapOvr>
  <mc:AlternateContent xmlns:mc="http://schemas.openxmlformats.org/markup-compatibility/2006" xmlns:p14="http://schemas.microsoft.com/office/powerpoint/2010/main">
    <mc:Choice Requires="p14">
      <p:transition spd="slow" p14:dur="2000">
        <p:strips dir="ld"/>
      </p:transition>
    </mc:Choice>
    <mc:Fallback xmlns="">
      <p:transition spd="slow">
        <p:strips dir="l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B51312F3-49D7-2F7A-6E00-B47292771FEA}"/>
              </a:ext>
            </a:extLst>
          </p:cNvPr>
          <p:cNvSpPr txBox="1"/>
          <p:nvPr/>
        </p:nvSpPr>
        <p:spPr>
          <a:xfrm>
            <a:off x="2401677" y="229977"/>
            <a:ext cx="4572000" cy="507831"/>
          </a:xfrm>
          <a:prstGeom prst="rect">
            <a:avLst/>
          </a:prstGeom>
          <a:noFill/>
        </p:spPr>
        <p:txBody>
          <a:bodyPr wrap="square">
            <a:spAutoFit/>
          </a:bodyPr>
          <a:lstStyle/>
          <a:p>
            <a:pPr algn="ctr"/>
            <a:r>
              <a:rPr lang="es" sz="2700" b="1" dirty="0">
                <a:solidFill>
                  <a:srgbClr val="FF0000"/>
                </a:solidFill>
              </a:rPr>
              <a:t>CONSEJERÍA DIURNA</a:t>
            </a:r>
            <a:r>
              <a:rPr lang="es" sz="2700" b="1" dirty="0">
                <a:solidFill>
                  <a:srgbClr val="FF0000"/>
                </a:solidFill>
                <a:latin typeface="+mn-lt"/>
              </a:rPr>
              <a:t>:</a:t>
            </a:r>
            <a:endParaRPr lang="es-AR" sz="2700" dirty="0"/>
          </a:p>
        </p:txBody>
      </p:sp>
      <p:graphicFrame>
        <p:nvGraphicFramePr>
          <p:cNvPr id="4" name="Gráfico 3">
            <a:extLst>
              <a:ext uri="{FF2B5EF4-FFF2-40B4-BE49-F238E27FC236}">
                <a16:creationId xmlns:a16="http://schemas.microsoft.com/office/drawing/2014/main" xmlns="" id="{5D0F0EC3-F67F-6F43-BB55-EAC1334D541F}"/>
              </a:ext>
            </a:extLst>
          </p:cNvPr>
          <p:cNvGraphicFramePr>
            <a:graphicFrameLocks/>
          </p:cNvGraphicFramePr>
          <p:nvPr>
            <p:extLst>
              <p:ext uri="{D42A27DB-BD31-4B8C-83A1-F6EECF244321}">
                <p14:modId xmlns:p14="http://schemas.microsoft.com/office/powerpoint/2010/main" val="409854814"/>
              </p:ext>
            </p:extLst>
          </p:nvPr>
        </p:nvGraphicFramePr>
        <p:xfrm>
          <a:off x="969484" y="638828"/>
          <a:ext cx="7436386" cy="4274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5196509"/>
      </p:ext>
    </p:extLst>
  </p:cSld>
  <p:clrMapOvr>
    <a:masterClrMapping/>
  </p:clrMapOvr>
  <mc:AlternateContent xmlns:mc="http://schemas.openxmlformats.org/markup-compatibility/2006" xmlns:p14="http://schemas.microsoft.com/office/powerpoint/2010/main">
    <mc:Choice Requires="p14">
      <p:transition spd="slow" p14:dur="2000">
        <p:wipe dir="u"/>
      </p:transition>
    </mc:Choice>
    <mc:Fallback xmlns="">
      <p:transition spd="slow">
        <p:wipe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xmlns="" id="{FC393728-2318-664C-8A38-E2C388C1B7E1}"/>
              </a:ext>
            </a:extLst>
          </p:cNvPr>
          <p:cNvGraphicFramePr>
            <a:graphicFrameLocks/>
          </p:cNvGraphicFramePr>
          <p:nvPr>
            <p:extLst>
              <p:ext uri="{D42A27DB-BD31-4B8C-83A1-F6EECF244321}">
                <p14:modId xmlns:p14="http://schemas.microsoft.com/office/powerpoint/2010/main" val="386038107"/>
              </p:ext>
            </p:extLst>
          </p:nvPr>
        </p:nvGraphicFramePr>
        <p:xfrm>
          <a:off x="1288972" y="225469"/>
          <a:ext cx="6731307" cy="44126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6588889"/>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xmlns="" id="{06AE42B8-5498-5542-9156-0D6D4C0F5D06}"/>
              </a:ext>
            </a:extLst>
          </p:cNvPr>
          <p:cNvGraphicFramePr>
            <a:graphicFrameLocks/>
          </p:cNvGraphicFramePr>
          <p:nvPr>
            <p:extLst>
              <p:ext uri="{D42A27DB-BD31-4B8C-83A1-F6EECF244321}">
                <p14:modId xmlns:p14="http://schemas.microsoft.com/office/powerpoint/2010/main" val="402159200"/>
              </p:ext>
            </p:extLst>
          </p:nvPr>
        </p:nvGraphicFramePr>
        <p:xfrm>
          <a:off x="1366092" y="212943"/>
          <a:ext cx="6850982" cy="46722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6025474"/>
      </p:ext>
    </p:extLst>
  </p:cSld>
  <p:clrMapOvr>
    <a:masterClrMapping/>
  </p:clrMapOvr>
  <mc:AlternateContent xmlns:mc="http://schemas.openxmlformats.org/markup-compatibility/2006" xmlns:p14="http://schemas.microsoft.com/office/powerpoint/2010/main">
    <mc:Choice Requires="p14">
      <p:transition spd="slow" p14:dur="2000">
        <p:wipe dir="d"/>
      </p:transition>
    </mc:Choice>
    <mc:Fallback xmlns="">
      <p:transition spd="slow">
        <p:wipe dir="d"/>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xmlns="" id="{02406A31-A0AB-944E-A8C9-CD2A4A9FF94B}"/>
              </a:ext>
            </a:extLst>
          </p:cNvPr>
          <p:cNvGraphicFramePr>
            <a:graphicFrameLocks/>
          </p:cNvGraphicFramePr>
          <p:nvPr>
            <p:extLst>
              <p:ext uri="{D42A27DB-BD31-4B8C-83A1-F6EECF244321}">
                <p14:modId xmlns:p14="http://schemas.microsoft.com/office/powerpoint/2010/main" val="470362053"/>
              </p:ext>
            </p:extLst>
          </p:nvPr>
        </p:nvGraphicFramePr>
        <p:xfrm>
          <a:off x="1368424" y="298450"/>
          <a:ext cx="6739989" cy="44718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áfico 2">
            <a:extLst>
              <a:ext uri="{FF2B5EF4-FFF2-40B4-BE49-F238E27FC236}">
                <a16:creationId xmlns:a16="http://schemas.microsoft.com/office/drawing/2014/main" xmlns="" id="{808D6AF2-A077-4D4C-AB6A-A86F68AEF197}"/>
              </a:ext>
            </a:extLst>
          </p:cNvPr>
          <p:cNvGraphicFramePr>
            <a:graphicFrameLocks/>
          </p:cNvGraphicFramePr>
          <p:nvPr>
            <p:extLst>
              <p:ext uri="{D42A27DB-BD31-4B8C-83A1-F6EECF244321}">
                <p14:modId xmlns:p14="http://schemas.microsoft.com/office/powerpoint/2010/main" val="2819520913"/>
              </p:ext>
            </p:extLst>
          </p:nvPr>
        </p:nvGraphicFramePr>
        <p:xfrm>
          <a:off x="1035587" y="309083"/>
          <a:ext cx="7072826" cy="454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41491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xmlns="" id="{1F1F71B0-0F1A-1C48-9FF5-86BE5D639889}"/>
              </a:ext>
            </a:extLst>
          </p:cNvPr>
          <p:cNvGraphicFramePr>
            <a:graphicFrameLocks/>
          </p:cNvGraphicFramePr>
          <p:nvPr>
            <p:extLst>
              <p:ext uri="{D42A27DB-BD31-4B8C-83A1-F6EECF244321}">
                <p14:modId xmlns:p14="http://schemas.microsoft.com/office/powerpoint/2010/main" val="1469333245"/>
              </p:ext>
            </p:extLst>
          </p:nvPr>
        </p:nvGraphicFramePr>
        <p:xfrm>
          <a:off x="1410158" y="418641"/>
          <a:ext cx="6665205" cy="42635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áfico 2">
            <a:extLst>
              <a:ext uri="{FF2B5EF4-FFF2-40B4-BE49-F238E27FC236}">
                <a16:creationId xmlns:a16="http://schemas.microsoft.com/office/drawing/2014/main" xmlns="" id="{CCEF1A69-38A6-2945-8C93-D051E334830F}"/>
              </a:ext>
            </a:extLst>
          </p:cNvPr>
          <p:cNvGraphicFramePr>
            <a:graphicFrameLocks/>
          </p:cNvGraphicFramePr>
          <p:nvPr>
            <p:extLst>
              <p:ext uri="{D42A27DB-BD31-4B8C-83A1-F6EECF244321}">
                <p14:modId xmlns:p14="http://schemas.microsoft.com/office/powerpoint/2010/main" val="2972138496"/>
              </p:ext>
            </p:extLst>
          </p:nvPr>
        </p:nvGraphicFramePr>
        <p:xfrm>
          <a:off x="1410158" y="340242"/>
          <a:ext cx="6499056" cy="45826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3801295"/>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xmlns="" id="{D9EEC28B-93BA-1245-A301-392A7300BA7B}"/>
              </a:ext>
            </a:extLst>
          </p:cNvPr>
          <p:cNvGraphicFramePr>
            <a:graphicFrameLocks/>
          </p:cNvGraphicFramePr>
          <p:nvPr>
            <p:extLst>
              <p:ext uri="{D42A27DB-BD31-4B8C-83A1-F6EECF244321}">
                <p14:modId xmlns:p14="http://schemas.microsoft.com/office/powerpoint/2010/main" val="1029987915"/>
              </p:ext>
            </p:extLst>
          </p:nvPr>
        </p:nvGraphicFramePr>
        <p:xfrm>
          <a:off x="1114816" y="200416"/>
          <a:ext cx="7252569" cy="47348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6782408"/>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05DD10D-B66E-2F3E-9CE2-2E8B70E519A9}"/>
              </a:ext>
            </a:extLst>
          </p:cNvPr>
          <p:cNvSpPr>
            <a:spLocks noGrp="1"/>
          </p:cNvSpPr>
          <p:nvPr>
            <p:ph type="title"/>
          </p:nvPr>
        </p:nvSpPr>
        <p:spPr>
          <a:xfrm>
            <a:off x="1127342" y="88035"/>
            <a:ext cx="7177414" cy="572700"/>
          </a:xfrm>
        </p:spPr>
        <p:txBody>
          <a:bodyPr>
            <a:normAutofit fontScale="90000"/>
          </a:bodyPr>
          <a:lstStyle/>
          <a:p>
            <a:pPr algn="ctr"/>
            <a:r>
              <a:rPr lang="es-AR" b="1" dirty="0">
                <a:solidFill>
                  <a:srgbClr val="FF0000"/>
                </a:solidFill>
                <a:latin typeface="+mn-lt"/>
              </a:rPr>
              <a:t>CONCLUSIONES</a:t>
            </a:r>
            <a:r>
              <a:rPr lang="es-AR" dirty="0"/>
              <a:t/>
            </a:r>
            <a:br>
              <a:rPr lang="es-AR" dirty="0"/>
            </a:br>
            <a:endParaRPr lang="es-AR" dirty="0"/>
          </a:p>
        </p:txBody>
      </p:sp>
      <p:sp>
        <p:nvSpPr>
          <p:cNvPr id="3" name="Marcador de texto 2">
            <a:extLst>
              <a:ext uri="{FF2B5EF4-FFF2-40B4-BE49-F238E27FC236}">
                <a16:creationId xmlns:a16="http://schemas.microsoft.com/office/drawing/2014/main" xmlns="" id="{9DE04571-FE4F-836E-8A37-55E9167471E1}"/>
              </a:ext>
            </a:extLst>
          </p:cNvPr>
          <p:cNvSpPr>
            <a:spLocks noGrp="1"/>
          </p:cNvSpPr>
          <p:nvPr>
            <p:ph type="body" idx="1"/>
          </p:nvPr>
        </p:nvSpPr>
        <p:spPr>
          <a:xfrm>
            <a:off x="638826" y="660735"/>
            <a:ext cx="8193473" cy="4249468"/>
          </a:xfrm>
        </p:spPr>
        <p:txBody>
          <a:bodyPr>
            <a:normAutofit/>
          </a:bodyPr>
          <a:lstStyle/>
          <a:p>
            <a:r>
              <a:rPr lang="es-AR" sz="2600" dirty="0"/>
              <a:t>Mayor afluencia de personas que acceden al testeo en la consejería vespertina.</a:t>
            </a:r>
          </a:p>
          <a:p>
            <a:r>
              <a:rPr lang="es-AR" sz="2600" dirty="0"/>
              <a:t>Escasa número de personas mayores de 50 años que asisten al dispositivo.</a:t>
            </a:r>
          </a:p>
          <a:p>
            <a:r>
              <a:rPr lang="es-AR" sz="2600" dirty="0"/>
              <a:t>Demoras en la admisión en laboratorio que obstaculiza la efectiva realización del análisis en el horario matutino.</a:t>
            </a:r>
          </a:p>
          <a:p>
            <a:r>
              <a:rPr lang="es-AR" sz="2600" dirty="0"/>
              <a:t>Falta de información sobre la importancia de la detección precoz y acceso al tratamiento oportuno</a:t>
            </a:r>
          </a:p>
        </p:txBody>
      </p:sp>
    </p:spTree>
    <p:extLst>
      <p:ext uri="{BB962C8B-B14F-4D97-AF65-F5344CB8AC3E}">
        <p14:creationId xmlns:p14="http://schemas.microsoft.com/office/powerpoint/2010/main" val="109384082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591294" y="121561"/>
            <a:ext cx="5795157" cy="461665"/>
          </a:xfrm>
          <a:prstGeom prst="rect">
            <a:avLst/>
          </a:prstGeom>
          <a:noFill/>
        </p:spPr>
        <p:txBody>
          <a:bodyPr wrap="square" rtlCol="0">
            <a:spAutoFit/>
          </a:bodyPr>
          <a:lstStyle/>
          <a:p>
            <a:pPr algn="ctr"/>
            <a:r>
              <a:rPr lang="es-AR" sz="2400" b="1" dirty="0">
                <a:solidFill>
                  <a:srgbClr val="FF0000"/>
                </a:solidFill>
              </a:rPr>
              <a:t>DATOS PARA PENSAR</a:t>
            </a:r>
            <a:endParaRPr lang="es-AR" sz="2400" dirty="0"/>
          </a:p>
        </p:txBody>
      </p:sp>
      <p:sp>
        <p:nvSpPr>
          <p:cNvPr id="6" name="CuadroTexto 5">
            <a:extLst>
              <a:ext uri="{FF2B5EF4-FFF2-40B4-BE49-F238E27FC236}">
                <a16:creationId xmlns:a16="http://schemas.microsoft.com/office/drawing/2014/main" xmlns="" id="{FE2C763F-12CD-67DB-06D5-85734210E10A}"/>
              </a:ext>
            </a:extLst>
          </p:cNvPr>
          <p:cNvSpPr txBox="1"/>
          <p:nvPr/>
        </p:nvSpPr>
        <p:spPr>
          <a:xfrm>
            <a:off x="903382" y="1155747"/>
            <a:ext cx="7458419" cy="3142142"/>
          </a:xfrm>
          <a:prstGeom prst="rect">
            <a:avLst/>
          </a:prstGeom>
          <a:noFill/>
        </p:spPr>
        <p:txBody>
          <a:bodyPr wrap="square">
            <a:spAutoFit/>
          </a:bodyPr>
          <a:lstStyle/>
          <a:p>
            <a:pPr algn="just">
              <a:lnSpc>
                <a:spcPct val="115000"/>
              </a:lnSpc>
              <a:spcAft>
                <a:spcPts val="1000"/>
              </a:spcAft>
            </a:pPr>
            <a:r>
              <a:rPr lang="es-AR" dirty="0">
                <a:effectLst/>
                <a:ea typeface="Arial" panose="020B0604020202020204" pitchFamily="34" charset="0"/>
              </a:rPr>
              <a:t>En Argentina según datos aportados por el Ministerio de Salud de la Nación del año 2020, son 140.000 personas que viven con VIH, siendo muy bajo el porcentaje que conoce su serología.</a:t>
            </a:r>
            <a:endParaRPr lang="es-AR" dirty="0">
              <a:effectLst/>
              <a:ea typeface="Calibri" panose="020F0502020204030204" pitchFamily="34" charset="0"/>
            </a:endParaRPr>
          </a:p>
          <a:p>
            <a:pPr algn="just">
              <a:lnSpc>
                <a:spcPct val="115000"/>
              </a:lnSpc>
              <a:spcAft>
                <a:spcPts val="1000"/>
              </a:spcAft>
            </a:pPr>
            <a:r>
              <a:rPr lang="es-AR" dirty="0">
                <a:effectLst/>
                <a:ea typeface="Arial" panose="020B0604020202020204" pitchFamily="34" charset="0"/>
              </a:rPr>
              <a:t>El 80% de las personas diagnosticadas se encuentra bajo tratamiento, y la mayoría son abordadas en el sistema público. Un dato alarmante es que el 29,9 % de los nuevos diagnósticos se producen tardíamente, siendo el 58,3% hombres y mujeres cis y 25% mujeres trans. La tasa de mortalidad por sida es de 2,81 por 100.000.</a:t>
            </a:r>
          </a:p>
          <a:p>
            <a:pPr algn="just">
              <a:lnSpc>
                <a:spcPct val="115000"/>
              </a:lnSpc>
              <a:spcAft>
                <a:spcPts val="1000"/>
              </a:spcAft>
            </a:pPr>
            <a:endParaRPr lang="es-AR" sz="1500" dirty="0">
              <a:effectLst/>
              <a:ea typeface="Arial" panose="020B0604020202020204" pitchFamily="34" charset="0"/>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716096" y="539827"/>
            <a:ext cx="8116204" cy="3745734"/>
          </a:xfrm>
        </p:spPr>
        <p:txBody>
          <a:bodyPr>
            <a:normAutofit/>
          </a:bodyPr>
          <a:lstStyle/>
          <a:p>
            <a:pPr marL="114300" indent="0" algn="ctr">
              <a:buNone/>
            </a:pPr>
            <a:endParaRPr lang="es-ES" sz="4000" dirty="0">
              <a:solidFill>
                <a:srgbClr val="FF0000"/>
              </a:solidFill>
              <a:latin typeface="Arial Black" pitchFamily="34" charset="0"/>
            </a:endParaRPr>
          </a:p>
          <a:p>
            <a:pPr marL="114300" indent="0" algn="ctr">
              <a:buNone/>
            </a:pPr>
            <a:r>
              <a:rPr lang="es-ES" sz="4000" dirty="0">
                <a:solidFill>
                  <a:srgbClr val="FF0000"/>
                </a:solidFill>
                <a:latin typeface="Arial Black" pitchFamily="34" charset="0"/>
              </a:rPr>
              <a:t>Muchas Gracias,</a:t>
            </a:r>
          </a:p>
          <a:p>
            <a:pPr marL="114300" indent="0" algn="ctr">
              <a:buNone/>
            </a:pPr>
            <a:endParaRPr lang="es-ES" sz="4000" dirty="0">
              <a:solidFill>
                <a:srgbClr val="FF0000"/>
              </a:solidFill>
              <a:latin typeface="Arial Black" pitchFamily="34" charset="0"/>
            </a:endParaRPr>
          </a:p>
          <a:p>
            <a:pPr marL="114300" indent="0" algn="ctr">
              <a:buNone/>
            </a:pPr>
            <a:r>
              <a:rPr lang="es-ES" sz="2400" dirty="0">
                <a:solidFill>
                  <a:srgbClr val="FF0000"/>
                </a:solidFill>
                <a:latin typeface="Arial Black" pitchFamily="34" charset="0"/>
              </a:rPr>
              <a:t>Equipo interdisciplinario de la Consejería Diurna y Vespertina del Hospital de Morón.</a:t>
            </a:r>
          </a:p>
          <a:p>
            <a:pPr marL="114300" indent="0">
              <a:buNone/>
            </a:pPr>
            <a:endParaRPr lang="es-AR" dirty="0">
              <a:latin typeface="Arial Black" pitchFamily="34" charset="0"/>
            </a:endParaRPr>
          </a:p>
        </p:txBody>
      </p:sp>
      <p:pic>
        <p:nvPicPr>
          <p:cNvPr id="4" name="3 Imagen" descr="D:\usuarios\252390\Desktop\LOGOS MORON\logo moro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0350" y="4385976"/>
            <a:ext cx="1850966" cy="614304"/>
          </a:xfrm>
          <a:prstGeom prst="rect">
            <a:avLst/>
          </a:prstGeom>
          <a:noFill/>
          <a:ln>
            <a:noFill/>
          </a:ln>
        </p:spPr>
      </p:pic>
    </p:spTree>
    <p:extLst>
      <p:ext uri="{BB962C8B-B14F-4D97-AF65-F5344CB8AC3E}">
        <p14:creationId xmlns:p14="http://schemas.microsoft.com/office/powerpoint/2010/main" val="785646223"/>
      </p:ext>
    </p:extLst>
  </p:cSld>
  <p:clrMapOvr>
    <a:masterClrMapping/>
  </p:clrMapOvr>
  <mc:AlternateContent xmlns:mc="http://schemas.openxmlformats.org/markup-compatibility/2006" xmlns:p14="http://schemas.microsoft.com/office/powerpoint/2010/main">
    <mc:Choice Requires="p14">
      <p:transition spd="slow" p14:dur="225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C4CDF6D6-795B-A9EB-F056-250DEB2BC22F}"/>
              </a:ext>
            </a:extLst>
          </p:cNvPr>
          <p:cNvSpPr txBox="1"/>
          <p:nvPr/>
        </p:nvSpPr>
        <p:spPr>
          <a:xfrm>
            <a:off x="980501" y="734328"/>
            <a:ext cx="7381302" cy="3509743"/>
          </a:xfrm>
          <a:prstGeom prst="rect">
            <a:avLst/>
          </a:prstGeom>
          <a:noFill/>
        </p:spPr>
        <p:txBody>
          <a:bodyPr wrap="square">
            <a:spAutoFit/>
          </a:bodyPr>
          <a:lstStyle/>
          <a:p>
            <a:pPr algn="just">
              <a:lnSpc>
                <a:spcPct val="115000"/>
              </a:lnSpc>
              <a:spcAft>
                <a:spcPts val="1000"/>
              </a:spcAft>
            </a:pPr>
            <a:r>
              <a:rPr lang="es-AR" sz="1800" dirty="0">
                <a:effectLst/>
                <a:ea typeface="Arial" panose="020B0604020202020204" pitchFamily="34" charset="0"/>
              </a:rPr>
              <a:t>Dentro de las recomendaciones de la OMS la consejería/asesoramiento sería el método más apropiado para un diagnóstico temprano, donde se brinda información, orientación y contención, garantizando la confidencialidad y voluntariedad del testeo. </a:t>
            </a:r>
            <a:endParaRPr lang="es-AR" sz="1800" dirty="0">
              <a:effectLst/>
              <a:ea typeface="Calibri" panose="020F0502020204030204" pitchFamily="34" charset="0"/>
            </a:endParaRPr>
          </a:p>
          <a:p>
            <a:pPr algn="just">
              <a:lnSpc>
                <a:spcPct val="115000"/>
              </a:lnSpc>
              <a:spcAft>
                <a:spcPts val="1000"/>
              </a:spcAft>
            </a:pPr>
            <a:r>
              <a:rPr lang="es-AR" sz="1800" dirty="0">
                <a:effectLst/>
                <a:ea typeface="Arial" panose="020B0604020202020204" pitchFamily="34" charset="0"/>
              </a:rPr>
              <a:t>Desde una perspectiva de derechos garantizados por el Estado y en la búsqueda de facilitar el acceso a información clara y precisa que permita decisiones libres y autónomas, así como alcanzar un diagnóstico temprano con tratamiento inmediato,  es que en el año 2006 se instala en el Hospital de Morón la Consejería de VIH y ETS. </a:t>
            </a:r>
          </a:p>
          <a:p>
            <a:pPr algn="just">
              <a:lnSpc>
                <a:spcPct val="115000"/>
              </a:lnSpc>
              <a:spcAft>
                <a:spcPts val="1000"/>
              </a:spcAft>
            </a:pPr>
            <a:endParaRPr lang="es-AR" sz="1800" dirty="0">
              <a:effectLst/>
              <a:ea typeface="Calibri" panose="020F0502020204030204" pitchFamily="34" charset="0"/>
            </a:endParaRPr>
          </a:p>
        </p:txBody>
      </p:sp>
    </p:spTree>
    <p:extLst>
      <p:ext uri="{BB962C8B-B14F-4D97-AF65-F5344CB8AC3E}">
        <p14:creationId xmlns:p14="http://schemas.microsoft.com/office/powerpoint/2010/main" val="148799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838200" y="148142"/>
            <a:ext cx="7805057" cy="800401"/>
          </a:xfrm>
          <a:prstGeom prst="rect">
            <a:avLst/>
          </a:prstGeom>
        </p:spPr>
        <p:txBody>
          <a:bodyPr spcFirstLastPara="1" wrap="square" lIns="91425" tIns="91425" rIns="91425" bIns="91425" anchor="t" anchorCtr="0">
            <a:noAutofit/>
          </a:bodyPr>
          <a:lstStyle/>
          <a:p>
            <a:pPr algn="ctr">
              <a:buSzPts val="990"/>
            </a:pPr>
            <a:r>
              <a:rPr lang="es-ES" sz="2400" b="1" dirty="0">
                <a:solidFill>
                  <a:srgbClr val="FF0000"/>
                </a:solidFill>
                <a:latin typeface="+mn-lt"/>
              </a:rPr>
              <a:t>Espacio de Orientación </a:t>
            </a:r>
            <a:br>
              <a:rPr lang="es-ES" sz="2400" b="1" dirty="0">
                <a:solidFill>
                  <a:srgbClr val="FF0000"/>
                </a:solidFill>
                <a:latin typeface="+mn-lt"/>
              </a:rPr>
            </a:br>
            <a:r>
              <a:rPr lang="es-ES" sz="2400" b="1" dirty="0">
                <a:solidFill>
                  <a:srgbClr val="FF0000"/>
                </a:solidFill>
                <a:latin typeface="+mn-lt"/>
              </a:rPr>
              <a:t>Y Asesoramiento:</a:t>
            </a:r>
            <a:endParaRPr sz="2400" b="1" dirty="0">
              <a:solidFill>
                <a:srgbClr val="FF0000"/>
              </a:solidFill>
            </a:endParaRPr>
          </a:p>
        </p:txBody>
      </p:sp>
      <p:sp>
        <p:nvSpPr>
          <p:cNvPr id="79" name="Google Shape;79;p17"/>
          <p:cNvSpPr txBox="1">
            <a:spLocks noGrp="1"/>
          </p:cNvSpPr>
          <p:nvPr>
            <p:ph type="body" idx="1"/>
          </p:nvPr>
        </p:nvSpPr>
        <p:spPr>
          <a:xfrm>
            <a:off x="696685" y="1222872"/>
            <a:ext cx="8088086" cy="3602516"/>
          </a:xfrm>
          <a:prstGeom prst="rect">
            <a:avLst/>
          </a:prstGeom>
        </p:spPr>
        <p:txBody>
          <a:bodyPr spcFirstLastPara="1" wrap="square" lIns="91425" tIns="91425" rIns="91425" bIns="91425" anchor="t" anchorCtr="0">
            <a:normAutofit/>
          </a:bodyPr>
          <a:lstStyle/>
          <a:p>
            <a:pPr marL="285750" lvl="0" indent="-285750" algn="l" rtl="0">
              <a:lnSpc>
                <a:spcPct val="120000"/>
              </a:lnSpc>
              <a:spcAft>
                <a:spcPts val="0"/>
              </a:spcAft>
              <a:buFont typeface="Wingdings" pitchFamily="2" charset="2"/>
              <a:buChar char="ü"/>
            </a:pPr>
            <a:r>
              <a:rPr lang="es" sz="1700" dirty="0">
                <a:solidFill>
                  <a:schemeClr val="dk1"/>
                </a:solidFill>
                <a:latin typeface="+mn-lt"/>
              </a:rPr>
              <a:t>Se </a:t>
            </a:r>
            <a:r>
              <a:rPr lang="es" sz="1700" dirty="0">
                <a:solidFill>
                  <a:schemeClr val="dk1"/>
                </a:solidFill>
                <a:latin typeface="+mn-lt"/>
                <a:ea typeface="Verdana"/>
                <a:cs typeface="Verdana"/>
                <a:sym typeface="Verdana"/>
              </a:rPr>
              <a:t>garantiza la confidencialidad.</a:t>
            </a:r>
          </a:p>
          <a:p>
            <a:pPr marL="285750" lvl="0" indent="-285750" algn="l" rtl="0">
              <a:lnSpc>
                <a:spcPct val="120000"/>
              </a:lnSpc>
              <a:spcAft>
                <a:spcPts val="0"/>
              </a:spcAft>
              <a:buFont typeface="Wingdings" pitchFamily="2" charset="2"/>
              <a:buChar char="ü"/>
            </a:pPr>
            <a:r>
              <a:rPr lang="es" sz="1700" dirty="0">
                <a:solidFill>
                  <a:schemeClr val="dk1"/>
                </a:solidFill>
                <a:latin typeface="+mn-lt"/>
                <a:ea typeface="Verdana"/>
                <a:cs typeface="Verdana"/>
                <a:sym typeface="Verdana"/>
              </a:rPr>
              <a:t>Acceso universal</a:t>
            </a:r>
          </a:p>
          <a:p>
            <a:pPr marL="285750" lvl="0" indent="-285750" algn="l" rtl="0">
              <a:lnSpc>
                <a:spcPct val="120000"/>
              </a:lnSpc>
              <a:spcAft>
                <a:spcPts val="0"/>
              </a:spcAft>
              <a:buFont typeface="Wingdings" pitchFamily="2" charset="2"/>
              <a:buChar char="ü"/>
            </a:pPr>
            <a:r>
              <a:rPr lang="es" sz="1700" dirty="0">
                <a:solidFill>
                  <a:schemeClr val="dk1"/>
                </a:solidFill>
                <a:latin typeface="+mn-lt"/>
                <a:ea typeface="Verdana"/>
                <a:cs typeface="Verdana"/>
                <a:sym typeface="Verdana"/>
              </a:rPr>
              <a:t>Contención y reflexión durante todo el proceso.</a:t>
            </a:r>
          </a:p>
          <a:p>
            <a:pPr marL="0" lvl="0" indent="0" algn="l" rtl="0">
              <a:lnSpc>
                <a:spcPct val="100000"/>
              </a:lnSpc>
              <a:spcBef>
                <a:spcPts val="1200"/>
              </a:spcBef>
              <a:spcAft>
                <a:spcPts val="0"/>
              </a:spcAft>
              <a:buClr>
                <a:schemeClr val="dk1"/>
              </a:buClr>
              <a:buSzPct val="45833"/>
              <a:buNone/>
            </a:pPr>
            <a:endParaRPr lang="es" sz="1700" b="1" dirty="0">
              <a:solidFill>
                <a:schemeClr val="dk1"/>
              </a:solidFill>
              <a:latin typeface="+mn-lt"/>
              <a:ea typeface="Verdana"/>
              <a:cs typeface="Verdana"/>
              <a:sym typeface="Verdana"/>
            </a:endParaRPr>
          </a:p>
          <a:p>
            <a:pPr marL="0" lvl="0" indent="0">
              <a:buNone/>
            </a:pPr>
            <a:r>
              <a:rPr lang="es-ES" sz="1600" b="1" dirty="0">
                <a:solidFill>
                  <a:schemeClr val="tx2"/>
                </a:solidFill>
              </a:rPr>
              <a:t>ESPACIO DE ARTICULACIÓN CON DISTINTOS SERVICIO DEL HOSPITAL:</a:t>
            </a:r>
          </a:p>
          <a:p>
            <a:pPr marL="0" lvl="0" indent="0">
              <a:buNone/>
            </a:pPr>
            <a:endParaRPr lang="es-ES" sz="1600" b="1" dirty="0">
              <a:solidFill>
                <a:schemeClr val="dk1"/>
              </a:solidFill>
            </a:endParaRPr>
          </a:p>
          <a:p>
            <a:pPr marL="0" lvl="0" indent="0">
              <a:lnSpc>
                <a:spcPct val="120000"/>
              </a:lnSpc>
              <a:buFont typeface="Wingdings" pitchFamily="2" charset="2"/>
              <a:buChar char="ü"/>
            </a:pPr>
            <a:r>
              <a:rPr lang="es-ES" sz="1600" dirty="0">
                <a:solidFill>
                  <a:schemeClr val="dk1"/>
                </a:solidFill>
              </a:rPr>
              <a:t>Clínica Medica, </a:t>
            </a:r>
          </a:p>
          <a:p>
            <a:pPr marL="0" lvl="0" indent="0">
              <a:lnSpc>
                <a:spcPct val="120000"/>
              </a:lnSpc>
              <a:buFont typeface="Wingdings" pitchFamily="2" charset="2"/>
              <a:buChar char="ü"/>
            </a:pPr>
            <a:r>
              <a:rPr lang="es-ES" sz="1600" dirty="0">
                <a:solidFill>
                  <a:schemeClr val="dk1"/>
                </a:solidFill>
              </a:rPr>
              <a:t>Consultorio de infectología,</a:t>
            </a:r>
          </a:p>
          <a:p>
            <a:pPr marL="0" indent="0">
              <a:lnSpc>
                <a:spcPct val="120000"/>
              </a:lnSpc>
              <a:buFont typeface="Wingdings" pitchFamily="2" charset="2"/>
              <a:buChar char="ü"/>
            </a:pPr>
            <a:r>
              <a:rPr lang="es-ES" sz="1600" dirty="0">
                <a:solidFill>
                  <a:schemeClr val="dk1"/>
                </a:solidFill>
              </a:rPr>
              <a:t>Laboratorio,</a:t>
            </a:r>
          </a:p>
          <a:p>
            <a:pPr marL="0" lvl="0" indent="0">
              <a:lnSpc>
                <a:spcPct val="120000"/>
              </a:lnSpc>
              <a:buFont typeface="Wingdings" pitchFamily="2" charset="2"/>
              <a:buChar char="ü"/>
            </a:pPr>
            <a:r>
              <a:rPr lang="es-ES" sz="1600" dirty="0">
                <a:solidFill>
                  <a:schemeClr val="dk1"/>
                </a:solidFill>
              </a:rPr>
              <a:t>Servicio de salud mental.</a:t>
            </a:r>
          </a:p>
          <a:p>
            <a:pPr marL="0" lvl="0" indent="0" algn="l" rtl="0">
              <a:lnSpc>
                <a:spcPct val="100000"/>
              </a:lnSpc>
              <a:spcBef>
                <a:spcPts val="1200"/>
              </a:spcBef>
              <a:spcAft>
                <a:spcPts val="0"/>
              </a:spcAft>
              <a:buClr>
                <a:schemeClr val="dk1"/>
              </a:buClr>
              <a:buSzPct val="45833"/>
              <a:buNone/>
            </a:pPr>
            <a:endParaRPr lang="es" sz="1700" b="1" dirty="0">
              <a:solidFill>
                <a:schemeClr val="dk1"/>
              </a:solidFill>
              <a:latin typeface="+mn-lt"/>
              <a:ea typeface="Verdana"/>
              <a:cs typeface="Verdana"/>
              <a:sym typeface="Verdana"/>
            </a:endParaRPr>
          </a:p>
          <a:p>
            <a:pPr marL="285750" lvl="0" indent="-285750" algn="l" rtl="0">
              <a:lnSpc>
                <a:spcPct val="100000"/>
              </a:lnSpc>
              <a:spcBef>
                <a:spcPts val="1200"/>
              </a:spcBef>
              <a:spcAft>
                <a:spcPts val="0"/>
              </a:spcAft>
              <a:buClr>
                <a:schemeClr val="dk1"/>
              </a:buClr>
              <a:buSzPct val="45833"/>
              <a:buFontTx/>
              <a:buChar char="-"/>
            </a:pPr>
            <a:endParaRPr sz="1700" b="1" dirty="0">
              <a:solidFill>
                <a:schemeClr val="dk1"/>
              </a:solidFill>
              <a:latin typeface="+mn-lt"/>
              <a:ea typeface="Verdana"/>
              <a:cs typeface="Verdana"/>
              <a:sym typeface="Verdana"/>
            </a:endParaRPr>
          </a:p>
          <a:p>
            <a:pPr marL="0" lvl="0" indent="0" algn="l" rtl="0">
              <a:spcBef>
                <a:spcPts val="1200"/>
              </a:spcBef>
              <a:spcAft>
                <a:spcPts val="1200"/>
              </a:spcAft>
              <a:buNone/>
            </a:pPr>
            <a:endParaRPr sz="2400" dirty="0">
              <a:solidFill>
                <a:schemeClr val="dk1"/>
              </a:solidFill>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14:dur="1750">
        <p:randomBar dir="vert"/>
      </p:transition>
    </mc:Choice>
    <mc:Fallback xmlns="">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1700" y="219394"/>
            <a:ext cx="8520600" cy="572700"/>
          </a:xfrm>
        </p:spPr>
        <p:txBody>
          <a:bodyPr>
            <a:normAutofit/>
          </a:bodyPr>
          <a:lstStyle/>
          <a:p>
            <a:pPr algn="ctr"/>
            <a:r>
              <a:rPr lang="es" sz="2400" b="1" dirty="0">
                <a:solidFill>
                  <a:srgbClr val="FF0000"/>
                </a:solidFill>
                <a:latin typeface="+mn-lt"/>
              </a:rPr>
              <a:t>CIRCUITO DE ATENCIÓN </a:t>
            </a:r>
            <a:endParaRPr lang="es-AR" sz="2400" b="1" dirty="0">
              <a:solidFill>
                <a:srgbClr val="FF0000"/>
              </a:solidFill>
              <a:latin typeface="+mn-lt"/>
            </a:endParaRPr>
          </a:p>
        </p:txBody>
      </p:sp>
      <p:sp>
        <p:nvSpPr>
          <p:cNvPr id="3" name="2 Marcador de texto"/>
          <p:cNvSpPr>
            <a:spLocks noGrp="1"/>
          </p:cNvSpPr>
          <p:nvPr>
            <p:ph type="body" idx="1"/>
          </p:nvPr>
        </p:nvSpPr>
        <p:spPr>
          <a:xfrm>
            <a:off x="707570" y="792094"/>
            <a:ext cx="8124729" cy="3776781"/>
          </a:xfrm>
        </p:spPr>
        <p:txBody>
          <a:bodyPr>
            <a:normAutofit lnSpcReduction="10000"/>
          </a:bodyPr>
          <a:lstStyle/>
          <a:p>
            <a:pPr marL="114300" indent="0" algn="just">
              <a:lnSpc>
                <a:spcPct val="115000"/>
              </a:lnSpc>
              <a:spcAft>
                <a:spcPts val="1000"/>
              </a:spcAft>
              <a:buNone/>
            </a:pPr>
            <a:r>
              <a:rPr lang="es-AR" sz="1600" dirty="0">
                <a:solidFill>
                  <a:schemeClr val="tx2"/>
                </a:solidFill>
                <a:effectLst/>
                <a:ea typeface="Arial" panose="020B0604020202020204" pitchFamily="34" charset="0"/>
              </a:rPr>
              <a:t>El funcionamiento de dicho dispositivo se basa en la atención de demanda espontanea facilitando el acceso universal al test rápido, y frente a la posibilidad de resultados positivos se establece un circuito de atención post testeo que facilita el acceso al tratamiento requerido.  </a:t>
            </a:r>
            <a:endParaRPr lang="es-AR" sz="1600" dirty="0">
              <a:solidFill>
                <a:schemeClr val="tx2"/>
              </a:solidFill>
              <a:effectLst/>
              <a:ea typeface="Calibri" panose="020F0502020204030204" pitchFamily="34" charset="0"/>
            </a:endParaRPr>
          </a:p>
          <a:p>
            <a:pPr marL="114300" indent="0" algn="just">
              <a:lnSpc>
                <a:spcPct val="115000"/>
              </a:lnSpc>
              <a:spcAft>
                <a:spcPts val="1000"/>
              </a:spcAft>
              <a:buNone/>
            </a:pPr>
            <a:endParaRPr lang="es-AR" sz="1600" b="1" u="sng" dirty="0">
              <a:solidFill>
                <a:schemeClr val="tx2"/>
              </a:solidFill>
              <a:effectLst/>
              <a:ea typeface="Calibri" panose="020F0502020204030204" pitchFamily="34" charset="0"/>
            </a:endParaRPr>
          </a:p>
          <a:p>
            <a:pPr marL="114300" indent="0" algn="just">
              <a:lnSpc>
                <a:spcPct val="115000"/>
              </a:lnSpc>
              <a:spcAft>
                <a:spcPts val="1000"/>
              </a:spcAft>
              <a:buNone/>
            </a:pPr>
            <a:r>
              <a:rPr lang="es-AR" sz="1600" b="1" u="sng" dirty="0">
                <a:solidFill>
                  <a:schemeClr val="tx2"/>
                </a:solidFill>
                <a:effectLst/>
                <a:ea typeface="Calibri" panose="020F0502020204030204" pitchFamily="34" charset="0"/>
              </a:rPr>
              <a:t>Dispositivo de Consejería Matutina: </a:t>
            </a:r>
          </a:p>
          <a:p>
            <a:pPr marL="114300" indent="0" algn="just">
              <a:lnSpc>
                <a:spcPct val="115000"/>
              </a:lnSpc>
              <a:spcAft>
                <a:spcPts val="1000"/>
              </a:spcAft>
              <a:buNone/>
            </a:pPr>
            <a:r>
              <a:rPr lang="es-AR" sz="1600" b="1" dirty="0">
                <a:solidFill>
                  <a:schemeClr val="tx2"/>
                </a:solidFill>
                <a:ea typeface="Calibri" panose="020F0502020204030204" pitchFamily="34" charset="0"/>
              </a:rPr>
              <a:t>Todos los viernes de 8 a 10hs, con turno previo en el servicio social del Hospital.</a:t>
            </a:r>
            <a:endParaRPr lang="es-AR" sz="1600" dirty="0">
              <a:solidFill>
                <a:schemeClr val="tx2"/>
              </a:solidFill>
              <a:effectLst/>
              <a:ea typeface="Calibri" panose="020F0502020204030204" pitchFamily="34" charset="0"/>
            </a:endParaRPr>
          </a:p>
          <a:p>
            <a:pPr marL="114300" indent="0">
              <a:lnSpc>
                <a:spcPct val="115000"/>
              </a:lnSpc>
              <a:spcAft>
                <a:spcPts val="1000"/>
              </a:spcAft>
              <a:buNone/>
            </a:pPr>
            <a:endParaRPr lang="es-AR" sz="1600" b="1" u="sng" dirty="0">
              <a:solidFill>
                <a:schemeClr val="tx2"/>
              </a:solidFill>
              <a:effectLst/>
              <a:ea typeface="Calibri" panose="020F0502020204030204" pitchFamily="34" charset="0"/>
            </a:endParaRPr>
          </a:p>
          <a:p>
            <a:pPr marL="114300" indent="0">
              <a:lnSpc>
                <a:spcPct val="115000"/>
              </a:lnSpc>
              <a:spcAft>
                <a:spcPts val="1000"/>
              </a:spcAft>
              <a:buNone/>
            </a:pPr>
            <a:r>
              <a:rPr lang="es-AR" sz="1600" b="1" u="sng" dirty="0">
                <a:solidFill>
                  <a:schemeClr val="tx2"/>
                </a:solidFill>
                <a:effectLst/>
                <a:ea typeface="Calibri" panose="020F0502020204030204" pitchFamily="34" charset="0"/>
              </a:rPr>
              <a:t>Dispositivo de Consejería vespertina:</a:t>
            </a:r>
          </a:p>
          <a:p>
            <a:pPr marL="114300" indent="0">
              <a:lnSpc>
                <a:spcPct val="115000"/>
              </a:lnSpc>
              <a:spcAft>
                <a:spcPts val="1000"/>
              </a:spcAft>
              <a:buNone/>
            </a:pPr>
            <a:r>
              <a:rPr lang="es-AR" sz="1600" b="1" dirty="0">
                <a:solidFill>
                  <a:schemeClr val="tx2"/>
                </a:solidFill>
                <a:ea typeface="Calibri" panose="020F0502020204030204" pitchFamily="34" charset="0"/>
              </a:rPr>
              <a:t>Ú</a:t>
            </a:r>
            <a:r>
              <a:rPr lang="es-AR" sz="1600" b="1" dirty="0">
                <a:solidFill>
                  <a:schemeClr val="tx2"/>
                </a:solidFill>
                <a:effectLst/>
                <a:ea typeface="Calibri" panose="020F0502020204030204" pitchFamily="34" charset="0"/>
              </a:rPr>
              <a:t>ltimo viernes de cada de mes de 18 a 21hs, demanda espontanea y algunos turnos programados.</a:t>
            </a:r>
          </a:p>
          <a:p>
            <a:pPr marL="114300" indent="0">
              <a:lnSpc>
                <a:spcPct val="115000"/>
              </a:lnSpc>
              <a:spcAft>
                <a:spcPts val="1000"/>
              </a:spcAft>
              <a:buNone/>
            </a:pPr>
            <a:endParaRPr lang="es-AR" sz="1600" dirty="0">
              <a:solidFill>
                <a:schemeClr val="tx2"/>
              </a:solidFill>
              <a:effectLst/>
              <a:ea typeface="Calibri" panose="020F0502020204030204" pitchFamily="34" charset="0"/>
            </a:endParaRPr>
          </a:p>
          <a:p>
            <a:pPr marL="114300" indent="0">
              <a:buNone/>
            </a:pPr>
            <a:endParaRPr lang="es-AR" dirty="0"/>
          </a:p>
          <a:p>
            <a:endParaRPr lang="es-AR" dirty="0"/>
          </a:p>
          <a:p>
            <a:endParaRPr lang="es-AR"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39BAA7BA-958F-FBC1-8215-FAAA7B2E68DE}"/>
              </a:ext>
            </a:extLst>
          </p:cNvPr>
          <p:cNvSpPr txBox="1"/>
          <p:nvPr/>
        </p:nvSpPr>
        <p:spPr>
          <a:xfrm>
            <a:off x="881742" y="1257691"/>
            <a:ext cx="7576457" cy="3170099"/>
          </a:xfrm>
          <a:prstGeom prst="rect">
            <a:avLst/>
          </a:prstGeom>
          <a:noFill/>
        </p:spPr>
        <p:txBody>
          <a:bodyPr wrap="square">
            <a:spAutoFit/>
          </a:bodyPr>
          <a:lstStyle/>
          <a:p>
            <a:pPr algn="ctr"/>
            <a:r>
              <a:rPr lang="es" sz="4000" b="1" dirty="0">
                <a:solidFill>
                  <a:srgbClr val="FF0000"/>
                </a:solidFill>
                <a:latin typeface="+mn-lt"/>
              </a:rPr>
              <a:t>ESTADISTICAS DE LAS CONSEJERÍAS:</a:t>
            </a:r>
          </a:p>
          <a:p>
            <a:pPr algn="ctr"/>
            <a:r>
              <a:rPr lang="es" sz="4000" b="1" dirty="0">
                <a:solidFill>
                  <a:srgbClr val="FF0000"/>
                </a:solidFill>
                <a:latin typeface="+mn-lt"/>
              </a:rPr>
              <a:t> VESPERTINA Y DIURNA</a:t>
            </a:r>
          </a:p>
          <a:p>
            <a:pPr algn="ctr"/>
            <a:endParaRPr lang="es" sz="4000" b="1" dirty="0">
              <a:solidFill>
                <a:srgbClr val="FF0000"/>
              </a:solidFill>
              <a:latin typeface="+mn-lt"/>
            </a:endParaRPr>
          </a:p>
          <a:p>
            <a:pPr algn="ctr"/>
            <a:r>
              <a:rPr lang="es" sz="4000" dirty="0"/>
              <a:t>Marzo a Septiembre 2022</a:t>
            </a:r>
            <a:endParaRPr lang="es-AR" sz="4000" dirty="0"/>
          </a:p>
        </p:txBody>
      </p:sp>
    </p:spTree>
    <p:extLst>
      <p:ext uri="{BB962C8B-B14F-4D97-AF65-F5344CB8AC3E}">
        <p14:creationId xmlns:p14="http://schemas.microsoft.com/office/powerpoint/2010/main" val="282634336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881742" y="124390"/>
            <a:ext cx="7986183" cy="615837"/>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700" b="1" dirty="0">
                <a:solidFill>
                  <a:srgbClr val="FF0000"/>
                </a:solidFill>
                <a:latin typeface="+mn-lt"/>
              </a:rPr>
              <a:t>consejerÍa vespertina</a:t>
            </a:r>
            <a:endParaRPr b="1" dirty="0">
              <a:solidFill>
                <a:srgbClr val="FF0000"/>
              </a:solidFill>
              <a:latin typeface="+mn-lt"/>
            </a:endParaRPr>
          </a:p>
        </p:txBody>
      </p:sp>
      <p:graphicFrame>
        <p:nvGraphicFramePr>
          <p:cNvPr id="2" name="Gráfico 1">
            <a:extLst>
              <a:ext uri="{FF2B5EF4-FFF2-40B4-BE49-F238E27FC236}">
                <a16:creationId xmlns:a16="http://schemas.microsoft.com/office/drawing/2014/main" xmlns="" id="{686D73A5-B0ED-4612-D0EB-1F04C60B8592}"/>
              </a:ext>
            </a:extLst>
          </p:cNvPr>
          <p:cNvGraphicFramePr>
            <a:graphicFrameLocks/>
          </p:cNvGraphicFramePr>
          <p:nvPr>
            <p:extLst>
              <p:ext uri="{D42A27DB-BD31-4B8C-83A1-F6EECF244321}">
                <p14:modId xmlns:p14="http://schemas.microsoft.com/office/powerpoint/2010/main" val="1179088845"/>
              </p:ext>
            </p:extLst>
          </p:nvPr>
        </p:nvGraphicFramePr>
        <p:xfrm>
          <a:off x="1088571" y="601248"/>
          <a:ext cx="7064829" cy="441786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2000">
        <p:wipe dir="d"/>
      </p:transition>
    </mc:Choice>
    <mc:Fallback xmlns="">
      <p:transition spd="slow">
        <p:wipe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a:extLst>
              <a:ext uri="{FF2B5EF4-FFF2-40B4-BE49-F238E27FC236}">
                <a16:creationId xmlns:a16="http://schemas.microsoft.com/office/drawing/2014/main" xmlns="" id="{4FD5FF6A-C1EA-FA23-79E0-3740940E552D}"/>
              </a:ext>
            </a:extLst>
          </p:cNvPr>
          <p:cNvGraphicFramePr>
            <a:graphicFrameLocks/>
          </p:cNvGraphicFramePr>
          <p:nvPr>
            <p:extLst>
              <p:ext uri="{D42A27DB-BD31-4B8C-83A1-F6EECF244321}">
                <p14:modId xmlns:p14="http://schemas.microsoft.com/office/powerpoint/2010/main" val="3291633631"/>
              </p:ext>
            </p:extLst>
          </p:nvPr>
        </p:nvGraphicFramePr>
        <p:xfrm>
          <a:off x="1158949" y="288100"/>
          <a:ext cx="6932864" cy="46471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428345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a:extLst>
              <a:ext uri="{FF2B5EF4-FFF2-40B4-BE49-F238E27FC236}">
                <a16:creationId xmlns:a16="http://schemas.microsoft.com/office/drawing/2014/main" xmlns="" id="{B5951478-1A02-283D-786B-19BFA1989EDE}"/>
              </a:ext>
            </a:extLst>
          </p:cNvPr>
          <p:cNvGraphicFramePr>
            <a:graphicFrameLocks/>
          </p:cNvGraphicFramePr>
          <p:nvPr>
            <p:extLst>
              <p:ext uri="{D42A27DB-BD31-4B8C-83A1-F6EECF244321}">
                <p14:modId xmlns:p14="http://schemas.microsoft.com/office/powerpoint/2010/main" val="1400699608"/>
              </p:ext>
            </p:extLst>
          </p:nvPr>
        </p:nvGraphicFramePr>
        <p:xfrm>
          <a:off x="1265130" y="288099"/>
          <a:ext cx="6789106" cy="46346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7015616"/>
      </p:ext>
    </p:extLst>
  </p:cSld>
  <p:clrMapOvr>
    <a:masterClrMapping/>
  </p:clrMapOvr>
  <mc:AlternateContent xmlns:mc="http://schemas.openxmlformats.org/markup-compatibility/2006" xmlns:p14="http://schemas.microsoft.com/office/powerpoint/2010/main">
    <mc:Choice Requires="p14">
      <p:transition spd="slow" p14:dur="2000">
        <p:wipe dir="u"/>
      </p:transition>
    </mc:Choice>
    <mc:Fallback xmlns="">
      <p:transition spd="slow">
        <p:wipe dir="u"/>
      </p:transition>
    </mc:Fallback>
  </mc:AlternateContent>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A1A3E1F0-B5EF-49C5-810A-B1B32AEDDC8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{61716680-4A27-D640-8DF1-086DCA589903}tf10001071</Template>
  <TotalTime>1507</TotalTime>
  <Words>630</Words>
  <Application>Microsoft Office PowerPoint</Application>
  <PresentationFormat>Presentación en pantalla (16:9)</PresentationFormat>
  <Paragraphs>120</Paragraphs>
  <Slides>20</Slides>
  <Notes>3</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Distintivo</vt:lpstr>
      <vt:lpstr>Relatos de experiencias  “Test rápido de VIH y sífilis en la Consejería Vespertina”   </vt:lpstr>
      <vt:lpstr>Presentación de PowerPoint</vt:lpstr>
      <vt:lpstr>Presentación de PowerPoint</vt:lpstr>
      <vt:lpstr>Espacio de Orientación  Y Asesoramiento:</vt:lpstr>
      <vt:lpstr>CIRCUITO DE ATENCIÓN </vt:lpstr>
      <vt:lpstr>Presentación de PowerPoint</vt:lpstr>
      <vt:lpstr>consejerÍa vespertina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CONSEJERÍA VIH E ITS</dc:title>
  <dc:creator>Usuario</dc:creator>
  <cp:lastModifiedBy>Navarro, Melina</cp:lastModifiedBy>
  <cp:revision>39</cp:revision>
  <cp:lastPrinted>2021-12-14T14:07:35Z</cp:lastPrinted>
  <dcterms:modified xsi:type="dcterms:W3CDTF">2022-10-24T12:32:35Z</dcterms:modified>
</cp:coreProperties>
</file>