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59" r:id="rId1"/>
  </p:sldMasterIdLst>
  <p:notesMasterIdLst>
    <p:notesMasterId r:id="rId10"/>
  </p:notesMasterIdLst>
  <p:sldIdLst>
    <p:sldId id="256" r:id="rId2"/>
    <p:sldId id="271" r:id="rId3"/>
    <p:sldId id="269" r:id="rId4"/>
    <p:sldId id="262" r:id="rId5"/>
    <p:sldId id="270" r:id="rId6"/>
    <p:sldId id="266" r:id="rId7"/>
    <p:sldId id="272" r:id="rId8"/>
    <p:sldId id="258" r:id="rId9"/>
  </p:sldIdLst>
  <p:sldSz cx="10080625" cy="7559675"/>
  <p:notesSz cx="7559675" cy="10691813"/>
  <p:embeddedFontLst>
    <p:embeddedFont>
      <p:font typeface="Wingdings 3" panose="05040102010807070707" pitchFamily="18" charset="2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 snapToGrid="0">
      <p:cViewPr>
        <p:scale>
          <a:sx n="66" d="100"/>
          <a:sy n="66" d="100"/>
        </p:scale>
        <p:origin x="12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1379" y="2771882"/>
            <a:ext cx="7276539" cy="2494297"/>
          </a:xfrm>
        </p:spPr>
        <p:txBody>
          <a:bodyPr anchor="b">
            <a:normAutofit/>
          </a:bodyPr>
          <a:lstStyle>
            <a:lvl1pPr>
              <a:defRPr sz="595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1379" y="5266178"/>
            <a:ext cx="7276539" cy="124151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4967" y="4763277"/>
            <a:ext cx="1538412" cy="86176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696" y="4992981"/>
            <a:ext cx="644898" cy="40248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5245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378" y="671971"/>
            <a:ext cx="7267206" cy="3435959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78" y="4799529"/>
            <a:ext cx="7267206" cy="171505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349051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593" y="3576064"/>
            <a:ext cx="644898" cy="40248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09758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254" y="671971"/>
            <a:ext cx="6735395" cy="3191863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63441" y="3863834"/>
            <a:ext cx="623301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78" y="4799529"/>
            <a:ext cx="7267206" cy="171505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4" y="349051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593" y="3576064"/>
            <a:ext cx="644898" cy="40248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3544" y="71430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6344" y="3202562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2994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378" y="2687886"/>
            <a:ext cx="7267206" cy="3003637"/>
          </a:xfrm>
        </p:spPr>
        <p:txBody>
          <a:bodyPr anchor="b">
            <a:normAutofit/>
          </a:bodyPr>
          <a:lstStyle>
            <a:lvl1pPr algn="l">
              <a:defRPr sz="5291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378" y="5711755"/>
            <a:ext cx="7267206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5413094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593" y="5492932"/>
            <a:ext cx="644898" cy="40248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28776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12254" y="671971"/>
            <a:ext cx="6735395" cy="3191863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1378" y="4787794"/>
            <a:ext cx="7373377" cy="923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378" y="5711755"/>
            <a:ext cx="7373377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4" y="5413094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593" y="5492932"/>
            <a:ext cx="644898" cy="40248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3544" y="71430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06344" y="3202562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520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379" y="691600"/>
            <a:ext cx="7267205" cy="3174689"/>
          </a:xfrm>
        </p:spPr>
        <p:txBody>
          <a:bodyPr anchor="ctr">
            <a:normAutofit/>
          </a:bodyPr>
          <a:lstStyle>
            <a:lvl1pPr algn="l">
              <a:defRPr sz="5291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1378" y="4787794"/>
            <a:ext cx="7267206" cy="923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378" y="5711755"/>
            <a:ext cx="7267206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413094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593" y="5492932"/>
            <a:ext cx="644898" cy="40248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81541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78396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5599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83107" y="691599"/>
            <a:ext cx="1825771" cy="5824430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79" y="691599"/>
            <a:ext cx="5199446" cy="582443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78396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36475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body" idx="1"/>
          </p:nvPr>
        </p:nvSpPr>
        <p:spPr>
          <a:xfrm>
            <a:off x="504000" y="176868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body" idx="2"/>
          </p:nvPr>
        </p:nvSpPr>
        <p:spPr>
          <a:xfrm>
            <a:off x="504000" y="4059000"/>
            <a:ext cx="9072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240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450" y="687966"/>
            <a:ext cx="7264134" cy="141194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378" y="2351899"/>
            <a:ext cx="7267206" cy="416412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78396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86114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378" y="2286820"/>
            <a:ext cx="7267206" cy="1619080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78" y="3947830"/>
            <a:ext cx="7267206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349051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593" y="3576064"/>
            <a:ext cx="644898" cy="40248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29146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1379" y="2355323"/>
            <a:ext cx="3525056" cy="415285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4011" y="2355323"/>
            <a:ext cx="3524573" cy="415285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4" y="78396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593" y="868385"/>
            <a:ext cx="644898" cy="40248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4163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7393" y="2454443"/>
            <a:ext cx="3169042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378" y="3089666"/>
            <a:ext cx="3525057" cy="342346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5518" y="2450885"/>
            <a:ext cx="316754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0051" y="3086107"/>
            <a:ext cx="3523015" cy="342346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78396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593" y="868385"/>
            <a:ext cx="644898" cy="40248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1119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448" y="687966"/>
            <a:ext cx="7264135" cy="141194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4" y="78396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9587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4" y="78396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2612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378" y="491730"/>
            <a:ext cx="2898934" cy="1076203"/>
          </a:xfrm>
        </p:spPr>
        <p:txBody>
          <a:bodyPr anchor="b"/>
          <a:lstStyle>
            <a:lvl1pPr algn="l">
              <a:defRPr sz="2205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9373" y="491731"/>
            <a:ext cx="4179211" cy="5968994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378" y="1762175"/>
            <a:ext cx="2898934" cy="4698546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783960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3154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378" y="5291772"/>
            <a:ext cx="726720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1378" y="699931"/>
            <a:ext cx="7267206" cy="4249391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378" y="5916496"/>
            <a:ext cx="7267206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413094"/>
            <a:ext cx="1497493" cy="559981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3593" y="5492932"/>
            <a:ext cx="644898" cy="40248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03831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1989"/>
            <a:ext cx="2184135" cy="731785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513" y="-350"/>
            <a:ext cx="2152244" cy="7554793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01613" cy="7559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4448" y="687966"/>
            <a:ext cx="7264135" cy="1411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78" y="2351899"/>
            <a:ext cx="7267206" cy="4283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8531" y="6762800"/>
            <a:ext cx="844881" cy="408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1378" y="6763594"/>
            <a:ext cx="630203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63593" y="868385"/>
            <a:ext cx="6448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436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  <p:sldLayoutId id="2147484176" r:id="rId17"/>
  </p:sldLayoutIdLst>
  <p:hf sldNum="0" hdr="0" ftr="0" dt="0"/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662506" y="1128786"/>
            <a:ext cx="9086040" cy="18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24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Acompañamiento </a:t>
            </a:r>
            <a:r>
              <a:rPr lang="es-AR" sz="424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s-AR" sz="424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atención a </a:t>
            </a:r>
            <a:r>
              <a:rPr lang="es-AR" sz="424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 mujer y persona gestante en situación de aborto</a:t>
            </a:r>
            <a:endParaRPr sz="424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056886" y="3388844"/>
            <a:ext cx="8297280" cy="188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2814"/>
              </a:spcBef>
              <a:spcAft>
                <a:spcPts val="0"/>
              </a:spcAft>
              <a:buNone/>
            </a:pPr>
            <a:r>
              <a:rPr lang="es-AR" sz="2970" b="1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Reflexiones </a:t>
            </a:r>
            <a:r>
              <a:rPr lang="es-AR" sz="297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sobre la </a:t>
            </a:r>
            <a:r>
              <a:rPr lang="es-AR" sz="2970" b="1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experiencia</a:t>
            </a:r>
            <a:endParaRPr sz="297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2814"/>
              </a:spcBef>
              <a:spcAft>
                <a:spcPts val="0"/>
              </a:spcAft>
              <a:buNone/>
            </a:pPr>
            <a:r>
              <a:rPr lang="es-AR" sz="2200" b="1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Equipo </a:t>
            </a:r>
            <a:r>
              <a:rPr lang="es-AR" sz="2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IVE/ILE Hospital de </a:t>
            </a:r>
            <a:r>
              <a:rPr lang="es-AR" sz="2200" b="1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Morón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24126" y="5708662"/>
            <a:ext cx="7162800" cy="156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s-MX" sz="2400" dirty="0">
                <a:solidFill>
                  <a:srgbClr val="7030A0"/>
                </a:solidFill>
              </a:rPr>
              <a:t>Servicio de Salud </a:t>
            </a:r>
            <a:r>
              <a:rPr lang="es-MX" sz="2400" dirty="0" smtClean="0">
                <a:solidFill>
                  <a:srgbClr val="7030A0"/>
                </a:solidFill>
              </a:rPr>
              <a:t>Mental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s-MX" sz="2400" dirty="0" smtClean="0">
                <a:solidFill>
                  <a:srgbClr val="7030A0"/>
                </a:solidFill>
              </a:rPr>
              <a:t>Servicio </a:t>
            </a:r>
            <a:r>
              <a:rPr lang="es-MX" sz="2400" dirty="0">
                <a:solidFill>
                  <a:srgbClr val="7030A0"/>
                </a:solidFill>
              </a:rPr>
              <a:t>de Trabajo Social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s-MX" sz="2400" dirty="0">
                <a:solidFill>
                  <a:srgbClr val="7030A0"/>
                </a:solidFill>
              </a:rPr>
              <a:t>Servicio de </a:t>
            </a:r>
            <a:r>
              <a:rPr lang="es-MX" sz="2400" dirty="0" err="1">
                <a:solidFill>
                  <a:srgbClr val="7030A0"/>
                </a:solidFill>
              </a:rPr>
              <a:t>Tocoginecología</a:t>
            </a:r>
            <a:r>
              <a:rPr lang="es-MX" sz="2400" dirty="0">
                <a:solidFill>
                  <a:srgbClr val="7030A0"/>
                </a:solidFill>
              </a:rPr>
              <a:t> </a:t>
            </a:r>
            <a:endParaRPr lang="es-MX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3;p23"/>
          <p:cNvSpPr txBox="1"/>
          <p:nvPr/>
        </p:nvSpPr>
        <p:spPr>
          <a:xfrm>
            <a:off x="1689600" y="627367"/>
            <a:ext cx="6984000" cy="761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chemeClr val="accent1"/>
                </a:solidFill>
              </a:rPr>
              <a:t>H</a:t>
            </a:r>
            <a:r>
              <a:rPr lang="es-AR" sz="4000" b="1" dirty="0" err="1">
                <a:solidFill>
                  <a:schemeClr val="accent1"/>
                </a:solidFill>
              </a:rPr>
              <a:t>istorización</a:t>
            </a:r>
            <a:r>
              <a:rPr lang="es-AR" sz="4000" b="1" dirty="0">
                <a:solidFill>
                  <a:schemeClr val="accent1"/>
                </a:solidFill>
              </a:rPr>
              <a:t> del equipo</a:t>
            </a:r>
            <a:endParaRPr sz="4000" b="0" i="0" u="none" strike="noStrike" cap="none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Google Shape;184;p23"/>
          <p:cNvSpPr txBox="1"/>
          <p:nvPr/>
        </p:nvSpPr>
        <p:spPr>
          <a:xfrm>
            <a:off x="882316" y="1443787"/>
            <a:ext cx="8598568" cy="6324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95325" marR="0" lvl="0" indent="-3429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Desde el 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año 2003 en el Municipio de Morón se 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fueron conformando equipos 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interdisciplinarios para el alojamiento de la 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problemática</a:t>
            </a:r>
          </a:p>
          <a:p>
            <a:pPr marL="695325" marR="0" lvl="0" indent="-3429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En 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el Primer Nivel de Atención, profesionales de las áreas psicosociales, 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fueron 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generando espacios de formación, intercambio y acompañamiento que permitieron enmarcar una práctica a través de la construcción de criterios de intervención, diseño de protocolo y articulación con diferentes 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efectores. Dando 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comienzo a un proceso de mayor visibilidad </a:t>
            </a:r>
            <a:endParaRPr lang="es-ES" sz="2200" b="0" i="0" u="none" strike="noStrike" cap="none" dirty="0" smtClean="0">
              <a:solidFill>
                <a:srgbClr val="7030A0"/>
              </a:solidFill>
              <a:sym typeface="Arial"/>
            </a:endParaRPr>
          </a:p>
          <a:p>
            <a:pPr marL="695325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En 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2017 se comienza a replicar ese </a:t>
            </a:r>
            <a:r>
              <a:rPr lang="es-ES" sz="2200" dirty="0">
                <a:solidFill>
                  <a:srgbClr val="7030A0"/>
                </a:solidFill>
              </a:rPr>
              <a:t>f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ormato en 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el 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Hospital de 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Morón</a:t>
            </a:r>
            <a:r>
              <a:rPr lang="es-ES" sz="2200" dirty="0">
                <a:solidFill>
                  <a:srgbClr val="7030A0"/>
                </a:solidFill>
              </a:rPr>
              <a:t>, conformándose desde el Servicio de Salud </a:t>
            </a:r>
            <a:r>
              <a:rPr lang="es-ES" sz="2200" dirty="0" smtClean="0">
                <a:solidFill>
                  <a:srgbClr val="7030A0"/>
                </a:solidFill>
              </a:rPr>
              <a:t>Mental 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una Consejería de Reducción de riesgo y daños en 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ILE</a:t>
            </a:r>
          </a:p>
          <a:p>
            <a:pPr marL="695325" marR="0" lvl="0" indent="-3429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En 2019 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se incluyó 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el </a:t>
            </a:r>
            <a:r>
              <a:rPr lang="es-ES" sz="2200" dirty="0" smtClean="0">
                <a:solidFill>
                  <a:srgbClr val="7030A0"/>
                </a:solidFill>
              </a:rPr>
              <a:t>Servicio de C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línica </a:t>
            </a:r>
            <a:r>
              <a:rPr lang="es-ES" sz="2200" dirty="0">
                <a:solidFill>
                  <a:srgbClr val="7030A0"/>
                </a:solidFill>
              </a:rPr>
              <a:t>M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édica</a:t>
            </a:r>
            <a:r>
              <a:rPr lang="es-ES" sz="2200" b="0" i="0" u="none" strike="noStrike" cap="none" dirty="0">
                <a:solidFill>
                  <a:srgbClr val="7030A0"/>
                </a:solidFill>
                <a:sym typeface="Arial"/>
              </a:rPr>
              <a:t>, constituyéndose en equipo 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ILE</a:t>
            </a:r>
          </a:p>
          <a:p>
            <a:pPr marL="695325" marR="0" lvl="0" indent="-3429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rgbClr val="7030A0"/>
                </a:solidFill>
              </a:rPr>
              <a:t>En 2020 s</a:t>
            </a:r>
            <a:r>
              <a:rPr lang="es-ES" sz="2200" b="0" i="0" u="none" strike="noStrike" cap="none" dirty="0" smtClean="0">
                <a:solidFill>
                  <a:srgbClr val="7030A0"/>
                </a:solidFill>
                <a:sym typeface="Arial"/>
              </a:rPr>
              <a:t>e incorpora el Servicio de </a:t>
            </a:r>
            <a:r>
              <a:rPr lang="es-ES" sz="2200" b="0" i="0" u="none" strike="noStrike" cap="none" dirty="0" err="1" smtClean="0">
                <a:solidFill>
                  <a:srgbClr val="7030A0"/>
                </a:solidFill>
                <a:sym typeface="Arial"/>
              </a:rPr>
              <a:t>Tocoginecología</a:t>
            </a:r>
            <a:endParaRPr sz="2200" b="0" i="0" u="none" strike="noStrike" cap="none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47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8"/>
          <p:cNvSpPr txBox="1"/>
          <p:nvPr/>
        </p:nvSpPr>
        <p:spPr>
          <a:xfrm>
            <a:off x="128338" y="689053"/>
            <a:ext cx="9952288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Equipo IVE/ILE Hospital</a:t>
            </a:r>
            <a:endParaRPr sz="26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 dirty="0">
                <a:solidFill>
                  <a:srgbClr val="004586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93558" y="1867693"/>
            <a:ext cx="32725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sz="2600" b="1" dirty="0">
                <a:solidFill>
                  <a:srgbClr val="7030A0"/>
                </a:solidFill>
              </a:rPr>
              <a:t>Ejes de </a:t>
            </a:r>
            <a:r>
              <a:rPr lang="es-AR" sz="2600" b="1" dirty="0" smtClean="0">
                <a:solidFill>
                  <a:srgbClr val="7030A0"/>
                </a:solidFill>
              </a:rPr>
              <a:t>abordaje</a:t>
            </a:r>
            <a:endParaRPr lang="es-AR" sz="2600" dirty="0"/>
          </a:p>
        </p:txBody>
      </p:sp>
      <p:sp>
        <p:nvSpPr>
          <p:cNvPr id="6" name="Google Shape;145;p18"/>
          <p:cNvSpPr/>
          <p:nvPr/>
        </p:nvSpPr>
        <p:spPr>
          <a:xfrm>
            <a:off x="4538160" y="1697305"/>
            <a:ext cx="5040000" cy="8946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DDF6"/>
          </a:solidFill>
          <a:ln w="9525" cap="flat" cmpd="sng">
            <a:solidFill>
              <a:srgbClr val="33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Atención en consultas ambulatorias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6;p18"/>
          <p:cNvSpPr/>
          <p:nvPr/>
        </p:nvSpPr>
        <p:spPr>
          <a:xfrm rot="20744022">
            <a:off x="3529259" y="2027692"/>
            <a:ext cx="962840" cy="233917"/>
          </a:xfrm>
          <a:custGeom>
            <a:avLst/>
            <a:gdLst/>
            <a:ahLst/>
            <a:cxnLst/>
            <a:rect l="l" t="t" r="r" b="b"/>
            <a:pathLst>
              <a:path w="82749" h="21600" extrusionOk="0">
                <a:moveTo>
                  <a:pt x="0" y="0"/>
                </a:moveTo>
                <a:lnTo>
                  <a:pt x="82749" y="21600"/>
                </a:lnTo>
              </a:path>
            </a:pathLst>
          </a:custGeom>
          <a:noFill/>
          <a:ln w="9525" cap="flat" cmpd="sng">
            <a:solidFill>
              <a:srgbClr val="330099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9" name="Google Shape;148;p18"/>
          <p:cNvSpPr txBox="1"/>
          <p:nvPr/>
        </p:nvSpPr>
        <p:spPr>
          <a:xfrm>
            <a:off x="4538160" y="2807610"/>
            <a:ext cx="5039999" cy="576055"/>
          </a:xfrm>
          <a:prstGeom prst="rect">
            <a:avLst/>
          </a:prstGeom>
          <a:solidFill>
            <a:srgbClr val="EBDDF6"/>
          </a:solidFill>
          <a:ln w="9525" cap="flat" cmpd="sng">
            <a:solidFill>
              <a:srgbClr val="3300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Acompañamiento en </a:t>
            </a:r>
            <a:r>
              <a:rPr lang="es-AR" sz="2200" b="1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internación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46;p18"/>
          <p:cNvSpPr/>
          <p:nvPr/>
        </p:nvSpPr>
        <p:spPr>
          <a:xfrm rot="1814227">
            <a:off x="3416811" y="2413817"/>
            <a:ext cx="962840" cy="233917"/>
          </a:xfrm>
          <a:custGeom>
            <a:avLst/>
            <a:gdLst/>
            <a:ahLst/>
            <a:cxnLst/>
            <a:rect l="l" t="t" r="r" b="b"/>
            <a:pathLst>
              <a:path w="82749" h="21600" extrusionOk="0">
                <a:moveTo>
                  <a:pt x="0" y="0"/>
                </a:moveTo>
                <a:lnTo>
                  <a:pt x="82749" y="21600"/>
                </a:lnTo>
              </a:path>
            </a:pathLst>
          </a:custGeom>
          <a:noFill/>
          <a:ln w="9525" cap="flat" cmpd="sng">
            <a:solidFill>
              <a:srgbClr val="330099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11" name="Google Shape;155;p19"/>
          <p:cNvSpPr txBox="1"/>
          <p:nvPr/>
        </p:nvSpPr>
        <p:spPr>
          <a:xfrm>
            <a:off x="1395663" y="3599275"/>
            <a:ext cx="8182496" cy="5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92278F"/>
              </a:buClr>
              <a:buSzPts val="2200"/>
            </a:pPr>
            <a:r>
              <a:rPr lang="es-AR" sz="2600" b="1" i="0" u="sng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endParaRPr sz="2600" b="0" i="0" u="sng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84000"/>
              </a:lnSpc>
              <a:spcBef>
                <a:spcPts val="1100"/>
              </a:spcBef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2200" dirty="0">
                <a:solidFill>
                  <a:srgbClr val="7030A0"/>
                </a:solidFill>
              </a:rPr>
              <a:t>Facilitar el acceso a la IVE/ILE</a:t>
            </a:r>
            <a:endParaRPr lang="es-AR" sz="2200" dirty="0"/>
          </a:p>
          <a:p>
            <a:pPr marL="342900" marR="0" lvl="0" indent="-342900" rtl="0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Prevenir 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s-AR" sz="2200" b="0" i="0" u="none" strike="noStrike" cap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morbi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-mortalidad de </a:t>
            </a:r>
            <a:r>
              <a:rPr lang="es-AR" sz="2200" dirty="0">
                <a:solidFill>
                  <a:srgbClr val="7030A0"/>
                </a:solidFill>
              </a:rPr>
              <a:t>personas gestantes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a causa de un aborto </a:t>
            </a: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inseguro</a:t>
            </a:r>
            <a:endParaRPr lang="es-AR" sz="2200" dirty="0"/>
          </a:p>
          <a:p>
            <a:pPr marL="342900" marR="0" lvl="0" indent="-342900" rtl="0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Acompañar 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la construcción del deseo singular de cada </a:t>
            </a:r>
            <a:r>
              <a:rPr lang="es-AR" sz="2200" dirty="0">
                <a:solidFill>
                  <a:srgbClr val="7030A0"/>
                </a:solidFill>
              </a:rPr>
              <a:t>persona gestante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en relación a </a:t>
            </a: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la maternidad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rtl="0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Fortalecer 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la autonomía y la apropiación de derechos por parte de las personas </a:t>
            </a: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gestantes</a:t>
            </a:r>
            <a:endParaRPr lang="es-AR" sz="2200" dirty="0"/>
          </a:p>
          <a:p>
            <a:pPr marL="342900" marR="0" lvl="0" indent="-342900" rtl="0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Ofrecer 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un espacio interdisciplinario de consulta para la toma de </a:t>
            </a: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decisiones informadas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613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3577" y="504720"/>
            <a:ext cx="9192126" cy="64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Google Shape;161;p20"/>
          <p:cNvSpPr txBox="1"/>
          <p:nvPr/>
        </p:nvSpPr>
        <p:spPr>
          <a:xfrm>
            <a:off x="443577" y="633056"/>
            <a:ext cx="9192126" cy="57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dirty="0" smtClean="0">
                <a:solidFill>
                  <a:schemeClr val="bg1"/>
                </a:solidFill>
              </a:rPr>
              <a:t>Entrevistas</a:t>
            </a:r>
            <a:r>
              <a:rPr lang="es-AR" sz="4000" b="1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4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pre aborto</a:t>
            </a:r>
            <a:endParaRPr sz="4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978568" y="1785257"/>
            <a:ext cx="8261685" cy="577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92278F"/>
              </a:buClr>
              <a:buSzPts val="2600"/>
            </a:pPr>
            <a:r>
              <a:rPr lang="es-AR" sz="26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Frente a toda </a:t>
            </a:r>
            <a:r>
              <a:rPr lang="es-AR" sz="2600" b="1" dirty="0">
                <a:solidFill>
                  <a:srgbClr val="7030A0"/>
                </a:solidFill>
              </a:rPr>
              <a:t>persona gestante </a:t>
            </a:r>
            <a:r>
              <a:rPr lang="es-AR" sz="26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que plantee la posibilidad de interrumpir </a:t>
            </a:r>
            <a:r>
              <a:rPr lang="es-AR" sz="2600" b="1" dirty="0">
                <a:solidFill>
                  <a:srgbClr val="7030A0"/>
                </a:solidFill>
              </a:rPr>
              <a:t>el embarazo</a:t>
            </a:r>
            <a:r>
              <a:rPr lang="es-AR" sz="26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rtl="0">
              <a:spcBef>
                <a:spcPts val="1100"/>
              </a:spcBef>
              <a:spcAft>
                <a:spcPts val="0"/>
              </a:spcAft>
              <a:buClr>
                <a:srgbClr val="92278F"/>
              </a:buClr>
              <a:buSzPts val="990"/>
              <a:buFont typeface="Arial" panose="020B0604020202020204" pitchFamily="34" charset="0"/>
              <a:buChar char="•"/>
            </a:pP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recibe y escucha, </a:t>
            </a: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explicando 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el encuadre de trabajo del </a:t>
            </a: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equipo y marco legal. </a:t>
            </a:r>
          </a:p>
          <a:p>
            <a:pPr marL="342900" lvl="0" indent="-342900">
              <a:spcBef>
                <a:spcPts val="1100"/>
              </a:spcBef>
              <a:buClr>
                <a:srgbClr val="92278F"/>
              </a:buClr>
              <a:buSzPts val="990"/>
              <a:buFont typeface="Arial" panose="020B0604020202020204" pitchFamily="34" charset="0"/>
              <a:buChar char="•"/>
            </a:pP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 acuerdo al desarrollo del encuentro y las características de la situación, se 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trabajan coordenadas subjetivas, sociales, </a:t>
            </a: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vínculos 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y red de </a:t>
            </a: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contención. </a:t>
            </a:r>
            <a:r>
              <a:rPr lang="es-MX" sz="2200" dirty="0">
                <a:solidFill>
                  <a:srgbClr val="7030A0"/>
                </a:solidFill>
              </a:rPr>
              <a:t>Si se considera o es solicitado por la persona, se </a:t>
            </a:r>
            <a:r>
              <a:rPr lang="es-MX" sz="2200" dirty="0" smtClean="0">
                <a:solidFill>
                  <a:srgbClr val="7030A0"/>
                </a:solidFill>
              </a:rPr>
              <a:t>ofrece una entrevista </a:t>
            </a:r>
            <a:r>
              <a:rPr lang="es-MX" sz="2200" dirty="0">
                <a:solidFill>
                  <a:srgbClr val="7030A0"/>
                </a:solidFill>
              </a:rPr>
              <a:t>con el equipo psicosocial para </a:t>
            </a:r>
            <a:r>
              <a:rPr lang="es-MX" sz="2200" dirty="0" smtClean="0">
                <a:solidFill>
                  <a:srgbClr val="7030A0"/>
                </a:solidFill>
              </a:rPr>
              <a:t>continuar abordando </a:t>
            </a:r>
            <a:r>
              <a:rPr lang="es-MX" sz="2200" dirty="0">
                <a:solidFill>
                  <a:srgbClr val="7030A0"/>
                </a:solidFill>
              </a:rPr>
              <a:t>problemáticas surgidas en las entrevistas.</a:t>
            </a:r>
            <a:endParaRPr lang="es-MX" sz="2200" dirty="0"/>
          </a:p>
          <a:p>
            <a:pPr marL="342900" indent="-342900">
              <a:spcBef>
                <a:spcPts val="1100"/>
              </a:spcBef>
              <a:buClr>
                <a:srgbClr val="92278F"/>
              </a:buClr>
              <a:buSzPts val="990"/>
              <a:buFont typeface="Arial" panose="020B0604020202020204" pitchFamily="34" charset="0"/>
              <a:buChar char="•"/>
            </a:pP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AR" sz="2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ser necesario, se ofrece un intervalo de reflexión</a:t>
            </a:r>
            <a:r>
              <a:rPr lang="es-AR" sz="2200" b="0" i="0" u="none" strike="noStrike" cap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5FFDE40-0A70-08E0-41F3-E42311CADF9F}"/>
              </a:ext>
            </a:extLst>
          </p:cNvPr>
          <p:cNvSpPr txBox="1"/>
          <p:nvPr/>
        </p:nvSpPr>
        <p:spPr>
          <a:xfrm>
            <a:off x="1084881" y="1622158"/>
            <a:ext cx="8214102" cy="443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3080" lvl="0" indent="-343080">
              <a:spcBef>
                <a:spcPts val="1100"/>
              </a:spcBef>
              <a:buClr>
                <a:srgbClr val="92278F"/>
              </a:buClr>
              <a:buSzPts val="2200"/>
              <a:buFont typeface="Arial"/>
              <a:buChar char="•"/>
            </a:pPr>
            <a:r>
              <a:rPr lang="es-MX" sz="2400" dirty="0" smtClean="0">
                <a:solidFill>
                  <a:srgbClr val="7030A0"/>
                </a:solidFill>
              </a:rPr>
              <a:t>En ocasiones el </a:t>
            </a:r>
            <a:r>
              <a:rPr lang="es-MX" sz="2400" dirty="0">
                <a:solidFill>
                  <a:srgbClr val="7030A0"/>
                </a:solidFill>
              </a:rPr>
              <a:t>dispositivo de IVE/ILE </a:t>
            </a:r>
            <a:r>
              <a:rPr lang="es-MX" sz="2400" dirty="0" smtClean="0">
                <a:solidFill>
                  <a:srgbClr val="7030A0"/>
                </a:solidFill>
              </a:rPr>
              <a:t>es el </a:t>
            </a:r>
            <a:r>
              <a:rPr lang="es-MX" sz="2400" dirty="0">
                <a:solidFill>
                  <a:srgbClr val="7030A0"/>
                </a:solidFill>
              </a:rPr>
              <a:t>ingreso de las mujeres o personas gestantes al sistema de salud, por lo tanto es un desafío poder construir lazo y redes con quienes consultan, apuntando al empoderamiento del cuidado de su cuerpo </a:t>
            </a:r>
            <a:r>
              <a:rPr lang="es-MX" sz="2400" dirty="0" smtClean="0">
                <a:solidFill>
                  <a:srgbClr val="7030A0"/>
                </a:solidFill>
              </a:rPr>
              <a:t>y </a:t>
            </a:r>
            <a:r>
              <a:rPr lang="es-MX" sz="2400" dirty="0">
                <a:solidFill>
                  <a:srgbClr val="7030A0"/>
                </a:solidFill>
              </a:rPr>
              <a:t>al análisis </a:t>
            </a:r>
            <a:r>
              <a:rPr lang="es-MX" sz="2400" dirty="0" smtClean="0">
                <a:solidFill>
                  <a:srgbClr val="7030A0"/>
                </a:solidFill>
              </a:rPr>
              <a:t>y desnaturalización </a:t>
            </a:r>
            <a:r>
              <a:rPr lang="es-MX" sz="2400" dirty="0">
                <a:solidFill>
                  <a:srgbClr val="7030A0"/>
                </a:solidFill>
              </a:rPr>
              <a:t>de ciertas prácticas que no respetan los derechos y autonomía de las personas gestantes</a:t>
            </a:r>
          </a:p>
          <a:p>
            <a:pPr marL="343080" lvl="0" indent="-343080">
              <a:spcBef>
                <a:spcPts val="1100"/>
              </a:spcBef>
              <a:buClr>
                <a:srgbClr val="92278F"/>
              </a:buClr>
              <a:buSzPts val="2200"/>
              <a:buFont typeface="Arial"/>
              <a:buChar char="•"/>
            </a:pPr>
            <a:r>
              <a:rPr lang="es-MX" sz="2400" dirty="0" smtClean="0">
                <a:solidFill>
                  <a:srgbClr val="7030A0"/>
                </a:solidFill>
              </a:rPr>
              <a:t>Se </a:t>
            </a:r>
            <a:r>
              <a:rPr lang="es-MX" sz="2400" dirty="0">
                <a:solidFill>
                  <a:srgbClr val="7030A0"/>
                </a:solidFill>
              </a:rPr>
              <a:t>posibilita el despliegue de situaciones de violencia de </a:t>
            </a:r>
            <a:r>
              <a:rPr lang="es-MX" sz="2400" dirty="0" smtClean="0">
                <a:solidFill>
                  <a:srgbClr val="7030A0"/>
                </a:solidFill>
              </a:rPr>
              <a:t>género padecidas</a:t>
            </a:r>
          </a:p>
          <a:p>
            <a:pPr marL="343080" lvl="0" indent="-343080">
              <a:spcBef>
                <a:spcPts val="1100"/>
              </a:spcBef>
              <a:buClr>
                <a:srgbClr val="92278F"/>
              </a:buClr>
              <a:buSzPts val="2200"/>
              <a:buFont typeface="Arial"/>
              <a:buChar char="•"/>
            </a:pPr>
            <a:r>
              <a:rPr lang="es-MX" sz="2400" dirty="0" smtClean="0">
                <a:solidFill>
                  <a:srgbClr val="7030A0"/>
                </a:solidFill>
              </a:rPr>
              <a:t>En </a:t>
            </a:r>
            <a:r>
              <a:rPr lang="es-MX" sz="2400" dirty="0">
                <a:solidFill>
                  <a:srgbClr val="7030A0"/>
                </a:solidFill>
              </a:rPr>
              <a:t>los espacios grupales, se </a:t>
            </a:r>
            <a:r>
              <a:rPr lang="es-MX" sz="2400" dirty="0" smtClean="0">
                <a:solidFill>
                  <a:srgbClr val="7030A0"/>
                </a:solidFill>
              </a:rPr>
              <a:t>habilita el </a:t>
            </a:r>
            <a:r>
              <a:rPr lang="es-MX" sz="2400" dirty="0">
                <a:solidFill>
                  <a:srgbClr val="7030A0"/>
                </a:solidFill>
              </a:rPr>
              <a:t>juego </a:t>
            </a:r>
            <a:r>
              <a:rPr lang="es-MX" sz="2400" dirty="0" err="1">
                <a:solidFill>
                  <a:srgbClr val="7030A0"/>
                </a:solidFill>
              </a:rPr>
              <a:t>indentificatorio</a:t>
            </a:r>
            <a:r>
              <a:rPr lang="es-MX" sz="2400" dirty="0">
                <a:solidFill>
                  <a:srgbClr val="7030A0"/>
                </a:solidFill>
              </a:rPr>
              <a:t> entre las participantes. </a:t>
            </a:r>
          </a:p>
        </p:txBody>
      </p:sp>
      <p:sp>
        <p:nvSpPr>
          <p:cNvPr id="4" name="Google Shape;190;p24"/>
          <p:cNvSpPr txBox="1"/>
          <p:nvPr/>
        </p:nvSpPr>
        <p:spPr>
          <a:xfrm>
            <a:off x="1615320" y="740233"/>
            <a:ext cx="7457040" cy="92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Algunos emergentes</a:t>
            </a:r>
            <a:endParaRPr sz="4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11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1161143" y="290286"/>
            <a:ext cx="8054856" cy="637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3080">
              <a:spcBef>
                <a:spcPts val="1100"/>
              </a:spcBef>
              <a:buClr>
                <a:srgbClr val="92278F"/>
              </a:buClr>
              <a:buSzPts val="2200"/>
              <a:buFont typeface="Arial"/>
              <a:buChar char="•"/>
            </a:pPr>
            <a:r>
              <a:rPr lang="es-MX" sz="2200" dirty="0" smtClean="0">
                <a:solidFill>
                  <a:srgbClr val="7030A0"/>
                </a:solidFill>
              </a:rPr>
              <a:t>Durante </a:t>
            </a:r>
            <a:r>
              <a:rPr lang="es-MX" sz="2200" dirty="0">
                <a:solidFill>
                  <a:srgbClr val="7030A0"/>
                </a:solidFill>
              </a:rPr>
              <a:t>las entrevistas las mujeres y personas gestantes, refieren que este dispositivo funciona como un espacio que las aloja en un momento que pudiera presentarse como de extrema </a:t>
            </a:r>
            <a:r>
              <a:rPr lang="es-MX" sz="2200" dirty="0" smtClean="0">
                <a:solidFill>
                  <a:srgbClr val="7030A0"/>
                </a:solidFill>
              </a:rPr>
              <a:t>vulnerabilidad</a:t>
            </a:r>
          </a:p>
          <a:p>
            <a:pPr marL="343080" lvl="0" indent="-343080">
              <a:spcBef>
                <a:spcPts val="1100"/>
              </a:spcBef>
              <a:buClr>
                <a:srgbClr val="92278F"/>
              </a:buClr>
              <a:buSzPts val="2200"/>
              <a:buFont typeface="Arial"/>
              <a:buChar char="•"/>
            </a:pPr>
            <a:r>
              <a:rPr lang="es-MX" sz="2200" dirty="0" smtClean="0">
                <a:solidFill>
                  <a:srgbClr val="7030A0"/>
                </a:solidFill>
              </a:rPr>
              <a:t>Este </a:t>
            </a:r>
            <a:r>
              <a:rPr lang="es-MX" sz="2200" dirty="0">
                <a:solidFill>
                  <a:srgbClr val="7030A0"/>
                </a:solidFill>
              </a:rPr>
              <a:t>espacio puede convertirse a su vez en una arena de conflicto, cuando la decisión de interrumpir o continuar un embarazo es expresada por una persona adolescente y </a:t>
            </a:r>
            <a:r>
              <a:rPr lang="es-MX" sz="2200" dirty="0" smtClean="0">
                <a:solidFill>
                  <a:srgbClr val="7030A0"/>
                </a:solidFill>
              </a:rPr>
              <a:t>el </a:t>
            </a:r>
            <a:r>
              <a:rPr lang="es-MX" sz="2200" dirty="0">
                <a:solidFill>
                  <a:srgbClr val="7030A0"/>
                </a:solidFill>
              </a:rPr>
              <a:t>contexto </a:t>
            </a:r>
            <a:r>
              <a:rPr lang="es-MX" sz="2200" dirty="0" smtClean="0">
                <a:solidFill>
                  <a:srgbClr val="7030A0"/>
                </a:solidFill>
              </a:rPr>
              <a:t>familiar no acompaña</a:t>
            </a:r>
          </a:p>
          <a:p>
            <a:pPr marL="343080" lvl="0" indent="-343080">
              <a:spcBef>
                <a:spcPts val="1100"/>
              </a:spcBef>
              <a:buClr>
                <a:srgbClr val="92278F"/>
              </a:buClr>
              <a:buSzPts val="2200"/>
              <a:buFont typeface="Arial"/>
              <a:buChar char="•"/>
            </a:pPr>
            <a:r>
              <a:rPr lang="es-MX" sz="2200" dirty="0" smtClean="0">
                <a:solidFill>
                  <a:srgbClr val="7030A0"/>
                </a:solidFill>
              </a:rPr>
              <a:t>En ocasiones representa un desafío para la propia persona, cuando expresa una postura opuesta </a:t>
            </a:r>
            <a:r>
              <a:rPr lang="es-MX" sz="2200" dirty="0">
                <a:solidFill>
                  <a:srgbClr val="7030A0"/>
                </a:solidFill>
              </a:rPr>
              <a:t>al </a:t>
            </a:r>
            <a:r>
              <a:rPr lang="es-MX" sz="2200" dirty="0" smtClean="0">
                <a:solidFill>
                  <a:srgbClr val="7030A0"/>
                </a:solidFill>
              </a:rPr>
              <a:t>aborto</a:t>
            </a:r>
          </a:p>
          <a:p>
            <a:pPr marL="343080" lvl="0" indent="-343080">
              <a:spcBef>
                <a:spcPts val="1100"/>
              </a:spcBef>
              <a:buClr>
                <a:srgbClr val="92278F"/>
              </a:buClr>
              <a:buSzPts val="2200"/>
              <a:buFont typeface="Arial"/>
              <a:buChar char="•"/>
            </a:pPr>
            <a:r>
              <a:rPr lang="es-MX" sz="2200" dirty="0" smtClean="0">
                <a:solidFill>
                  <a:srgbClr val="7030A0"/>
                </a:solidFill>
              </a:rPr>
              <a:t>En </a:t>
            </a:r>
            <a:r>
              <a:rPr lang="es-MX" sz="2200" dirty="0">
                <a:solidFill>
                  <a:srgbClr val="7030A0"/>
                </a:solidFill>
              </a:rPr>
              <a:t>un contexto social capitalista, patriarcal, </a:t>
            </a:r>
            <a:r>
              <a:rPr lang="es-MX" sz="2200" dirty="0" err="1">
                <a:solidFill>
                  <a:srgbClr val="7030A0"/>
                </a:solidFill>
              </a:rPr>
              <a:t>heterocisnormativo</a:t>
            </a:r>
            <a:r>
              <a:rPr lang="es-MX" sz="2200" dirty="0">
                <a:solidFill>
                  <a:srgbClr val="7030A0"/>
                </a:solidFill>
              </a:rPr>
              <a:t>, los mandatos acerca de la maternidad y los imaginarios estereotipados siguen jugando su </a:t>
            </a:r>
            <a:r>
              <a:rPr lang="es-MX" sz="2200" dirty="0" smtClean="0">
                <a:solidFill>
                  <a:srgbClr val="7030A0"/>
                </a:solidFill>
              </a:rPr>
              <a:t>rol</a:t>
            </a:r>
          </a:p>
          <a:p>
            <a:pPr marL="343080" lvl="0" indent="-343080">
              <a:spcBef>
                <a:spcPts val="1100"/>
              </a:spcBef>
              <a:buClr>
                <a:srgbClr val="92278F"/>
              </a:buClr>
              <a:buSzPts val="2200"/>
              <a:buFont typeface="Arial"/>
              <a:buChar char="•"/>
            </a:pPr>
            <a:r>
              <a:rPr lang="es-MX" sz="2200" dirty="0" smtClean="0">
                <a:solidFill>
                  <a:srgbClr val="7030A0"/>
                </a:solidFill>
              </a:rPr>
              <a:t>En </a:t>
            </a:r>
            <a:r>
              <a:rPr lang="es-MX" sz="2200" dirty="0">
                <a:solidFill>
                  <a:srgbClr val="7030A0"/>
                </a:solidFill>
              </a:rPr>
              <a:t>algunas situaciones, </a:t>
            </a:r>
            <a:r>
              <a:rPr lang="es-MX" sz="2200" dirty="0" smtClean="0">
                <a:solidFill>
                  <a:srgbClr val="7030A0"/>
                </a:solidFill>
              </a:rPr>
              <a:t>constituye </a:t>
            </a:r>
            <a:r>
              <a:rPr lang="es-MX" sz="2200" dirty="0">
                <a:solidFill>
                  <a:srgbClr val="7030A0"/>
                </a:solidFill>
              </a:rPr>
              <a:t>un momento de reflexión y revalorización de los proyectos de vida propios y los deseos a </a:t>
            </a:r>
            <a:r>
              <a:rPr lang="es-MX" sz="2200" dirty="0" smtClean="0">
                <a:solidFill>
                  <a:srgbClr val="7030A0"/>
                </a:solidFill>
              </a:rPr>
              <a:t>futuro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5FFDE40-0A70-08E0-41F3-E42311CADF9F}"/>
              </a:ext>
            </a:extLst>
          </p:cNvPr>
          <p:cNvSpPr txBox="1"/>
          <p:nvPr/>
        </p:nvSpPr>
        <p:spPr>
          <a:xfrm>
            <a:off x="1436915" y="1659427"/>
            <a:ext cx="7862068" cy="3557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3080" lvl="0" indent="-343080">
              <a:spcBef>
                <a:spcPts val="1100"/>
              </a:spcBef>
              <a:buClr>
                <a:srgbClr val="92278F"/>
              </a:buClr>
              <a:buSzPts val="2200"/>
              <a:buFont typeface="Arial"/>
              <a:buChar char="•"/>
            </a:pPr>
            <a:r>
              <a:rPr lang="es-MX" sz="2400" dirty="0">
                <a:solidFill>
                  <a:srgbClr val="5F29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el recorrido realizado ha </a:t>
            </a:r>
            <a:r>
              <a:rPr lang="es-MX" sz="2400" dirty="0" smtClean="0">
                <a:solidFill>
                  <a:srgbClr val="5F29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permitido visibilizar la interrupción voluntaria del </a:t>
            </a:r>
            <a:r>
              <a:rPr lang="es-MX" sz="2400" dirty="0">
                <a:solidFill>
                  <a:srgbClr val="5F29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embarazo como una cuestión de Salud Pública desde la perspectiva de </a:t>
            </a:r>
            <a:r>
              <a:rPr lang="es-MX" sz="2400" dirty="0" smtClean="0">
                <a:solidFill>
                  <a:srgbClr val="5F29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derechos</a:t>
            </a:r>
          </a:p>
          <a:p>
            <a:pPr marL="343080" lvl="0" indent="-343080">
              <a:spcBef>
                <a:spcPts val="1100"/>
              </a:spcBef>
              <a:buClr>
                <a:srgbClr val="92278F"/>
              </a:buClr>
              <a:buSzPts val="2200"/>
              <a:buFont typeface="Arial"/>
              <a:buChar char="•"/>
            </a:pPr>
            <a:r>
              <a:rPr lang="es-MX" sz="2400" dirty="0" smtClean="0">
                <a:solidFill>
                  <a:srgbClr val="5F29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Consideramos fundamental continuar fortaleciendo el trabajo en equipos interdisciplinarios y evaluando al interior de cada efector los mecanismos necesarios para mejorar la atención de la personas que solicitan un aborto</a:t>
            </a:r>
            <a:endParaRPr lang="es-MX" sz="2400" dirty="0">
              <a:solidFill>
                <a:srgbClr val="5F29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90;p24"/>
          <p:cNvSpPr txBox="1"/>
          <p:nvPr/>
        </p:nvSpPr>
        <p:spPr>
          <a:xfrm>
            <a:off x="1615319" y="726949"/>
            <a:ext cx="7457040" cy="83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sz="4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8" t="26011" r="1548" b="21556"/>
          <a:stretch/>
        </p:blipFill>
        <p:spPr>
          <a:xfrm>
            <a:off x="1886857" y="5381130"/>
            <a:ext cx="4644572" cy="19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-1146629" y="182761"/>
            <a:ext cx="9216572" cy="70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970" b="0" i="0" u="none" strike="noStrike" cap="none" dirty="0">
                <a:solidFill>
                  <a:srgbClr val="00458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s-AR" sz="4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Marco Normativo</a:t>
            </a:r>
            <a:endParaRPr sz="4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95945" y="885841"/>
            <a:ext cx="9257655" cy="649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Ley 27.610 </a:t>
            </a:r>
            <a:r>
              <a:rPr lang="es-AR" sz="1800" b="0" i="0" u="none" strike="noStrike" cap="none" dirty="0">
                <a:solidFill>
                  <a:srgbClr val="7030A0"/>
                </a:solidFill>
                <a:sym typeface="Arial"/>
              </a:rPr>
              <a:t>Acceso a la  interrupción voluntaria del </a:t>
            </a: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embarazo (2021)</a:t>
            </a:r>
          </a:p>
          <a:p>
            <a:pPr marL="285750" lvl="0" indent="-285750" algn="just">
              <a:spcBef>
                <a:spcPts val="1100"/>
              </a:spcBef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030A0"/>
                </a:solidFill>
              </a:rPr>
              <a:t>Protocolo para la atención integral de las personas con derecho a la interrupción voluntaria y legal del embarazo. </a:t>
            </a:r>
            <a:r>
              <a:rPr lang="es-MX" sz="1800" dirty="0" smtClean="0">
                <a:solidFill>
                  <a:srgbClr val="7030A0"/>
                </a:solidFill>
              </a:rPr>
              <a:t>MSAL </a:t>
            </a:r>
            <a:r>
              <a:rPr lang="es-MX" sz="1800" dirty="0">
                <a:solidFill>
                  <a:srgbClr val="7030A0"/>
                </a:solidFill>
              </a:rPr>
              <a:t>(2021)</a:t>
            </a:r>
            <a:endParaRPr lang="es-MX" sz="1800" dirty="0"/>
          </a:p>
          <a:p>
            <a:pPr marL="285750" lvl="0" indent="-285750" algn="just">
              <a:spcBef>
                <a:spcPts val="1100"/>
              </a:spcBef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7030A0"/>
                </a:solidFill>
              </a:rPr>
              <a:t>Guía de Implementación de la Interrupción Voluntaria del Embarazo en la Provincia de </a:t>
            </a:r>
            <a:r>
              <a:rPr lang="es-MX" sz="1800" dirty="0" smtClean="0">
                <a:solidFill>
                  <a:srgbClr val="7030A0"/>
                </a:solidFill>
              </a:rPr>
              <a:t>Bs. As. </a:t>
            </a:r>
            <a:r>
              <a:rPr lang="es-MX" sz="1800" dirty="0">
                <a:solidFill>
                  <a:srgbClr val="7030A0"/>
                </a:solidFill>
              </a:rPr>
              <a:t>en el marco de la Ley Nacional 27610. </a:t>
            </a:r>
            <a:r>
              <a:rPr lang="es-MX" sz="1800" dirty="0" smtClean="0">
                <a:solidFill>
                  <a:srgbClr val="7030A0"/>
                </a:solidFill>
              </a:rPr>
              <a:t>MSALPBA </a:t>
            </a:r>
            <a:r>
              <a:rPr lang="es-MX" sz="1800" dirty="0">
                <a:solidFill>
                  <a:srgbClr val="7030A0"/>
                </a:solidFill>
              </a:rPr>
              <a:t>(2021) </a:t>
            </a:r>
            <a:endParaRPr lang="es-MX" sz="1800" dirty="0" smtClean="0">
              <a:solidFill>
                <a:srgbClr val="7030A0"/>
              </a:solidFill>
            </a:endParaRPr>
          </a:p>
          <a:p>
            <a:pPr marL="285750" indent="-285750" algn="just">
              <a:spcBef>
                <a:spcPts val="1100"/>
              </a:spcBef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rgbClr val="7030A0"/>
                </a:solidFill>
              </a:rPr>
              <a:t>Código </a:t>
            </a:r>
            <a:r>
              <a:rPr lang="es-AR" sz="1800" dirty="0">
                <a:solidFill>
                  <a:srgbClr val="7030A0"/>
                </a:solidFill>
              </a:rPr>
              <a:t>Penal, art </a:t>
            </a:r>
            <a:r>
              <a:rPr lang="es-AR" sz="1800" dirty="0" smtClean="0">
                <a:solidFill>
                  <a:srgbClr val="7030A0"/>
                </a:solidFill>
              </a:rPr>
              <a:t>86. </a:t>
            </a:r>
            <a:r>
              <a:rPr lang="es-AR" sz="1800" dirty="0">
                <a:solidFill>
                  <a:srgbClr val="7030A0"/>
                </a:solidFill>
              </a:rPr>
              <a:t>Sustituido por art. 16 de la Ley N° 27.610 (</a:t>
            </a:r>
            <a:r>
              <a:rPr lang="es-AR" sz="1800" dirty="0" smtClean="0">
                <a:solidFill>
                  <a:srgbClr val="7030A0"/>
                </a:solidFill>
              </a:rPr>
              <a:t>2021)</a:t>
            </a:r>
          </a:p>
          <a:p>
            <a:pPr marL="285750" indent="-285750" algn="just">
              <a:spcBef>
                <a:spcPts val="1100"/>
              </a:spcBef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Ley </a:t>
            </a:r>
            <a:r>
              <a:rPr lang="es-AR" sz="1800" b="0" i="0" u="none" strike="noStrike" cap="none" dirty="0">
                <a:solidFill>
                  <a:srgbClr val="7030A0"/>
                </a:solidFill>
                <a:sym typeface="Arial"/>
              </a:rPr>
              <a:t>Nacional 25.673 de Salud Sexual y Procreación Responsable (2002)</a:t>
            </a:r>
            <a:endParaRPr sz="1800" b="0" i="0" u="none" strike="noStrike" cap="none" dirty="0">
              <a:sym typeface="Arial"/>
            </a:endParaRPr>
          </a:p>
          <a:p>
            <a:pPr marL="285750" marR="0" lvl="0" indent="-285750" algn="just" rtl="0">
              <a:spcBef>
                <a:spcPts val="1100"/>
              </a:spcBef>
              <a:spcAft>
                <a:spcPts val="0"/>
              </a:spcAft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Ley </a:t>
            </a:r>
            <a:r>
              <a:rPr lang="es-AR" sz="1800" b="0" i="0" u="none" strike="noStrike" cap="none" dirty="0">
                <a:solidFill>
                  <a:srgbClr val="7030A0"/>
                </a:solidFill>
                <a:sym typeface="Arial"/>
              </a:rPr>
              <a:t>26.150 de Educación Sexual Integral (2006)</a:t>
            </a:r>
            <a:endParaRPr sz="1800" b="0" i="0" u="none" strike="noStrike" cap="none" dirty="0">
              <a:sym typeface="Arial"/>
            </a:endParaRPr>
          </a:p>
          <a:p>
            <a:pPr marL="285750" marR="0" lvl="0" indent="-285750" algn="just" rtl="0">
              <a:spcBef>
                <a:spcPts val="1100"/>
              </a:spcBef>
              <a:spcAft>
                <a:spcPts val="0"/>
              </a:spcAft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Ley </a:t>
            </a:r>
            <a:r>
              <a:rPr lang="es-AR" sz="1800" b="0" i="0" u="none" strike="noStrike" cap="none" dirty="0">
                <a:solidFill>
                  <a:srgbClr val="7030A0"/>
                </a:solidFill>
                <a:sym typeface="Arial"/>
              </a:rPr>
              <a:t>26.485 de Protección integral para prevenir, sancionar y erradicar la violencia contra las mujeres </a:t>
            </a: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(</a:t>
            </a:r>
            <a:r>
              <a:rPr lang="es-AR" sz="1800" b="0" i="0" u="none" strike="noStrike" cap="none" dirty="0">
                <a:solidFill>
                  <a:srgbClr val="7030A0"/>
                </a:solidFill>
                <a:sym typeface="Arial"/>
              </a:rPr>
              <a:t>2009</a:t>
            </a: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)</a:t>
            </a:r>
          </a:p>
          <a:p>
            <a:pPr lvl="0" algn="just">
              <a:spcBef>
                <a:spcPts val="1100"/>
              </a:spcBef>
              <a:buClr>
                <a:srgbClr val="92278F"/>
              </a:buClr>
              <a:buSzPts val="2200"/>
            </a:pPr>
            <a:r>
              <a:rPr lang="es-AR" sz="1800" b="1" dirty="0" smtClean="0">
                <a:solidFill>
                  <a:srgbClr val="7030A0"/>
                </a:solidFill>
              </a:rPr>
              <a:t>Marco legal previo a la sanción de la Ley 27.610</a:t>
            </a:r>
          </a:p>
          <a:p>
            <a:pPr marL="285750" lvl="0" indent="-285750" algn="just">
              <a:spcBef>
                <a:spcPts val="1100"/>
              </a:spcBef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rgbClr val="7030A0"/>
                </a:solidFill>
              </a:rPr>
              <a:t>Aborto </a:t>
            </a:r>
            <a:r>
              <a:rPr lang="pt-BR" sz="1800" dirty="0">
                <a:solidFill>
                  <a:srgbClr val="7030A0"/>
                </a:solidFill>
              </a:rPr>
              <a:t>No </a:t>
            </a:r>
            <a:r>
              <a:rPr lang="pt-BR" sz="1800" dirty="0" err="1" smtClean="0">
                <a:solidFill>
                  <a:srgbClr val="7030A0"/>
                </a:solidFill>
              </a:rPr>
              <a:t>Punible</a:t>
            </a:r>
            <a:r>
              <a:rPr lang="pt-BR" sz="1800" dirty="0" smtClean="0">
                <a:solidFill>
                  <a:srgbClr val="7030A0"/>
                </a:solidFill>
              </a:rPr>
              <a:t>. Código Penal. </a:t>
            </a:r>
            <a:r>
              <a:rPr lang="pt-BR" sz="1800" dirty="0" err="1">
                <a:solidFill>
                  <a:srgbClr val="7030A0"/>
                </a:solidFill>
              </a:rPr>
              <a:t>art</a:t>
            </a:r>
            <a:r>
              <a:rPr lang="pt-BR" sz="1800" dirty="0">
                <a:solidFill>
                  <a:srgbClr val="7030A0"/>
                </a:solidFill>
              </a:rPr>
              <a:t> 86 (1921</a:t>
            </a:r>
            <a:r>
              <a:rPr lang="pt-BR" sz="1800" dirty="0" smtClean="0">
                <a:solidFill>
                  <a:srgbClr val="7030A0"/>
                </a:solidFill>
              </a:rPr>
              <a:t>)</a:t>
            </a:r>
            <a:endParaRPr sz="1800" b="0" i="0" u="none" strike="noStrike" cap="none" dirty="0">
              <a:sym typeface="Arial"/>
            </a:endParaRPr>
          </a:p>
          <a:p>
            <a:pPr marL="285750" marR="0" lvl="0" indent="-285750" algn="just" rtl="0">
              <a:spcBef>
                <a:spcPts val="1100"/>
              </a:spcBef>
              <a:spcAft>
                <a:spcPts val="0"/>
              </a:spcAft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Fallo </a:t>
            </a:r>
            <a:r>
              <a:rPr lang="es-AR" sz="1800" b="0" i="0" u="none" strike="noStrike" cap="none" dirty="0">
                <a:solidFill>
                  <a:srgbClr val="7030A0"/>
                </a:solidFill>
                <a:sym typeface="Arial"/>
              </a:rPr>
              <a:t>de la Corte Suprema de Justicia, F.A.L. </a:t>
            </a: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(2012)</a:t>
            </a:r>
          </a:p>
          <a:p>
            <a:pPr marL="285750" lvl="0" indent="-285750" algn="just">
              <a:spcBef>
                <a:spcPts val="1100"/>
              </a:spcBef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rgbClr val="7030A0"/>
                </a:solidFill>
              </a:rPr>
              <a:t>Guía </a:t>
            </a:r>
            <a:r>
              <a:rPr lang="es-MX" sz="1800" dirty="0">
                <a:solidFill>
                  <a:srgbClr val="7030A0"/>
                </a:solidFill>
              </a:rPr>
              <a:t>Técnica para la Atención Integral de Abortos No Punibles. </a:t>
            </a:r>
            <a:r>
              <a:rPr lang="es-MX" sz="1800" dirty="0" smtClean="0">
                <a:solidFill>
                  <a:srgbClr val="7030A0"/>
                </a:solidFill>
              </a:rPr>
              <a:t>MSAL </a:t>
            </a:r>
            <a:r>
              <a:rPr lang="es-MX" sz="1800" dirty="0">
                <a:solidFill>
                  <a:srgbClr val="7030A0"/>
                </a:solidFill>
              </a:rPr>
              <a:t>(2010)</a:t>
            </a: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 </a:t>
            </a:r>
          </a:p>
          <a:p>
            <a:pPr marL="285750" marR="0" lvl="0" indent="-285750" algn="just" rtl="0">
              <a:spcBef>
                <a:spcPts val="1100"/>
              </a:spcBef>
              <a:spcAft>
                <a:spcPts val="0"/>
              </a:spcAft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Protocolo </a:t>
            </a:r>
            <a:r>
              <a:rPr lang="es-AR" sz="1800" b="0" i="0" u="none" strike="noStrike" cap="none" dirty="0">
                <a:solidFill>
                  <a:srgbClr val="7030A0"/>
                </a:solidFill>
                <a:sym typeface="Arial"/>
              </a:rPr>
              <a:t>de Atención Integral de los Abortos No Punibles. </a:t>
            </a: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MSALPBA (2012)</a:t>
            </a:r>
            <a:r>
              <a:rPr lang="es-AR" sz="1800" b="0" i="0" u="none" strike="noStrike" cap="none" dirty="0">
                <a:solidFill>
                  <a:srgbClr val="7030A0"/>
                </a:solidFill>
                <a:sym typeface="Arial"/>
              </a:rPr>
              <a:t> </a:t>
            </a:r>
            <a:endParaRPr sz="1800" b="0" i="0" u="none" strike="noStrike" cap="none" dirty="0">
              <a:sym typeface="Arial"/>
            </a:endParaRPr>
          </a:p>
          <a:p>
            <a:pPr marL="285750" marR="0" lvl="0" indent="-285750" algn="just" rtl="0">
              <a:spcBef>
                <a:spcPts val="1100"/>
              </a:spcBef>
              <a:spcAft>
                <a:spcPts val="0"/>
              </a:spcAft>
              <a:buClr>
                <a:srgbClr val="92278F"/>
              </a:buClr>
              <a:buSzPts val="2200"/>
              <a:buFont typeface="Arial" panose="020B0604020202020204" pitchFamily="34" charset="0"/>
              <a:buChar char="•"/>
            </a:pP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Ordenanza </a:t>
            </a:r>
            <a:r>
              <a:rPr lang="es-AR" sz="1800" dirty="0">
                <a:solidFill>
                  <a:srgbClr val="7030A0"/>
                </a:solidFill>
              </a:rPr>
              <a:t>M</a:t>
            </a: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unicipal </a:t>
            </a:r>
            <a:r>
              <a:rPr lang="es-AR" sz="1800" dirty="0">
                <a:solidFill>
                  <a:srgbClr val="7030A0"/>
                </a:solidFill>
              </a:rPr>
              <a:t>N</a:t>
            </a: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° </a:t>
            </a:r>
            <a:r>
              <a:rPr lang="es-AR" sz="1800" b="0" i="0" u="none" strike="noStrike" cap="none" dirty="0">
                <a:solidFill>
                  <a:srgbClr val="7030A0"/>
                </a:solidFill>
                <a:sym typeface="Arial"/>
              </a:rPr>
              <a:t>16574/14, Creación de Consejerías en reducción de riesgos y daños en situaciones de embarazos no planificados. </a:t>
            </a:r>
            <a:r>
              <a:rPr lang="es-AR" sz="1800" b="0" i="0" u="none" strike="noStrike" cap="none" dirty="0" smtClean="0">
                <a:solidFill>
                  <a:srgbClr val="7030A0"/>
                </a:solidFill>
                <a:sym typeface="Arial"/>
              </a:rPr>
              <a:t>Morón </a:t>
            </a:r>
            <a:r>
              <a:rPr lang="es-AR" sz="1800" b="0" i="0" u="none" strike="noStrike" cap="none" dirty="0">
                <a:solidFill>
                  <a:srgbClr val="7030A0"/>
                </a:solidFill>
                <a:sym typeface="Arial"/>
              </a:rPr>
              <a:t>(2014)</a:t>
            </a:r>
            <a:endParaRPr sz="1800" b="0" i="0" u="none" strike="noStrike" cap="none" dirty="0"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2003</TotalTime>
  <Words>803</Words>
  <Application>Microsoft Office PowerPoint</Application>
  <PresentationFormat>Personalizado</PresentationFormat>
  <Paragraphs>62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Wingdings 3</vt:lpstr>
      <vt:lpstr>Arial</vt:lpstr>
      <vt:lpstr>Times New Roman</vt:lpstr>
      <vt:lpstr>Century Gothic</vt:lpstr>
      <vt:lpstr>Calibri Light</vt:lpstr>
      <vt:lpstr>Calibri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Hernán Soltz</dc:creator>
  <cp:lastModifiedBy>Usuario</cp:lastModifiedBy>
  <cp:revision>51</cp:revision>
  <dcterms:modified xsi:type="dcterms:W3CDTF">2022-10-21T17:03:50Z</dcterms:modified>
</cp:coreProperties>
</file>