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80" r:id="rId2"/>
    <p:sldMasterId id="2147483798" r:id="rId3"/>
  </p:sldMasterIdLst>
  <p:notesMasterIdLst>
    <p:notesMasterId r:id="rId15"/>
  </p:notesMasterIdLst>
  <p:sldIdLst>
    <p:sldId id="256" r:id="rId4"/>
    <p:sldId id="260" r:id="rId5"/>
    <p:sldId id="258" r:id="rId6"/>
    <p:sldId id="265" r:id="rId7"/>
    <p:sldId id="257" r:id="rId8"/>
    <p:sldId id="266" r:id="rId9"/>
    <p:sldId id="261" r:id="rId10"/>
    <p:sldId id="267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2548" autoAdjust="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646665328634521"/>
          <c:y val="0.25682190901511981"/>
          <c:w val="0.42046679007957555"/>
          <c:h val="0.5870943626635563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86FF-415C-B46E-AD3997769B10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86FF-415C-B46E-AD3997769B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ILE</c:v>
                </c:pt>
                <c:pt idx="1">
                  <c:v>IVE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0.42</c:v>
                </c:pt>
                <c:pt idx="1">
                  <c:v>0.57999999999999996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6FF-415C-B46E-AD3997769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legend>
      <c:legendPos val="b"/>
      <c:overlay val="0"/>
      <c:txPr>
        <a:bodyPr rot="0" vert="horz"/>
        <a:lstStyle/>
        <a:p>
          <a:pPr>
            <a:defRPr/>
          </a:pPr>
          <a:endParaRPr lang="es-E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s-419"/>
              <a:t>Grupos etarios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&lt; 19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250-4937-8D4C-B45E6003844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20 - 29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0.56000000000000005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250-4937-8D4C-B45E6003844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30 - 39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250-4937-8D4C-B45E60038440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&gt; 40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250-4937-8D4C-B45E60038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9167912"/>
        <c:axId val="399168304"/>
      </c:barChart>
      <c:catAx>
        <c:axId val="399167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9168304"/>
        <c:crosses val="autoZero"/>
        <c:auto val="1"/>
        <c:lblAlgn val="ctr"/>
        <c:lblOffset val="100"/>
        <c:noMultiLvlLbl val="0"/>
      </c:catAx>
      <c:valAx>
        <c:axId val="39916830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s-ES"/>
          </a:p>
        </c:txPr>
        <c:crossAx val="399167912"/>
        <c:crosses val="autoZero"/>
        <c:crossBetween val="between"/>
      </c:valAx>
    </c:plotArea>
    <c:legend>
      <c:legendPos val="b"/>
      <c:legendEntry>
        <c:idx val="2"/>
        <c:txPr>
          <a:bodyPr rot="0" vert="horz"/>
          <a:lstStyle/>
          <a:p>
            <a:pPr>
              <a:defRPr b="1"/>
            </a:pPr>
            <a:endParaRPr lang="es-ES"/>
          </a:p>
        </c:txPr>
      </c:legendEntry>
      <c:overlay val="0"/>
      <c:txPr>
        <a:bodyPr rot="0" vert="horz"/>
        <a:lstStyle/>
        <a:p>
          <a:pPr>
            <a:defRPr/>
          </a:pPr>
          <a:endParaRPr lang="es-E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Resolución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0 - 24 hs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0.00%</c:formatCode>
                <c:ptCount val="1"/>
                <c:pt idx="0">
                  <c:v>0.57199999999999995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2D-4750-BC47-861F4D11CC9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&gt; 48 hs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0.00%</c:formatCode>
                <c:ptCount val="1"/>
                <c:pt idx="0">
                  <c:v>0.42799999999999999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C2D-4750-BC47-861F4D11C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166344"/>
        <c:axId val="399165560"/>
      </c:barChart>
      <c:catAx>
        <c:axId val="399166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9165560"/>
        <c:crosses val="autoZero"/>
        <c:auto val="1"/>
        <c:lblAlgn val="ctr"/>
        <c:lblOffset val="100"/>
        <c:noMultiLvlLbl val="0"/>
      </c:catAx>
      <c:valAx>
        <c:axId val="39916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99166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LUE</c:v>
                </c:pt>
              </c:strCache>
            </c:strRef>
          </c:tx>
          <c:invertIfNegative val="0"/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DA4-45BF-B0B7-F024C36B4C9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AMEU</c:v>
                </c:pt>
              </c:strCache>
            </c:strRef>
          </c:tx>
          <c:invertIfNegative val="0"/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DA4-45BF-B0B7-F024C36B4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164776"/>
        <c:axId val="399166736"/>
      </c:barChart>
      <c:catAx>
        <c:axId val="39916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s-ES"/>
          </a:p>
        </c:txPr>
        <c:crossAx val="399166736"/>
        <c:crosses val="autoZero"/>
        <c:auto val="1"/>
        <c:lblAlgn val="ctr"/>
        <c:lblOffset val="100"/>
        <c:noMultiLvlLbl val="0"/>
      </c:catAx>
      <c:valAx>
        <c:axId val="39916673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s-ES"/>
          </a:p>
        </c:txPr>
        <c:crossAx val="399164776"/>
        <c:crosses val="autoZero"/>
        <c:crossBetween val="between"/>
      </c:valAx>
    </c:plotArea>
    <c:legend>
      <c:legendPos val="b"/>
      <c:overlay val="0"/>
      <c:txPr>
        <a:bodyPr rot="0" vert="horz"/>
        <a:lstStyle/>
        <a:p>
          <a:pPr>
            <a:defRPr/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6034290892421"/>
          <c:y val="0.13082412755869921"/>
          <c:w val="0.80762782344415029"/>
          <c:h val="0.78604004737851629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MAC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75E-458F-8EAF-59614CFB14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75E-458F-8EAF-59614CFB14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75E-458F-8EAF-59614CFB14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75E-458F-8EAF-59614CFB14B1}"/>
              </c:ext>
            </c:extLst>
          </c:dPt>
          <c:dLbls>
            <c:dLbl>
              <c:idx val="0"/>
              <c:layout>
                <c:manualLayout>
                  <c:x val="-1.8374254630999506E-2"/>
                  <c:y val="-0.208636323419626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41899CA-42DE-49F4-AD5F-4A4359CBE704}" type="VALUE">
                      <a:rPr lang="en-US" sz="2400" baseline="0" smtClean="0"/>
                      <a:pPr>
                        <a:defRPr sz="2400"/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1.224950308733304E-2"/>
                  <c:y val="2.53345280442187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97204CD-396F-4577-8507-4982416712BA}" type="PERCENTAGE">
                      <a:rPr lang="en-US" baseline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pPr>
                        <a:defRPr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defRPr>
                      </a:pPr>
                      <a:t>[PORCENTAJE]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202310671029224"/>
                      <c:h val="0.1476103161626499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B75C6F2-B932-46FA-A70E-6E7B13CDC0E3}" type="PERCENTAGE">
                      <a:rPr lang="en-US" baseline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pPr>
                        <a:defRPr>
                          <a:solidFill>
                            <a:schemeClr val="accent3">
                              <a:lumMod val="75000"/>
                            </a:schemeClr>
                          </a:solidFill>
                        </a:defRPr>
                      </a:pPr>
                      <a:t>[PORCENTAJE]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83322277433401"/>
                      <c:h val="0.154733756347977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D96721A-3F29-43AF-BB59-36D15D235887}" type="PERCENTAGE">
                      <a:rPr lang="en-US" baseline="0" smtClean="0">
                        <a:solidFill>
                          <a:srgbClr val="FFC000"/>
                        </a:solidFill>
                      </a:rPr>
                      <a:pPr>
                        <a:defRPr>
                          <a:solidFill>
                            <a:srgbClr val="FFC000"/>
                          </a:solidFill>
                        </a:defRPr>
                      </a:pPr>
                      <a:t>[PORCENTAJE]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DIU</c:v>
                </c:pt>
                <c:pt idx="1">
                  <c:v>PRESERVATUIVO/INYECTABLE</c:v>
                </c:pt>
                <c:pt idx="2">
                  <c:v>IMPLANTE</c:v>
                </c:pt>
                <c:pt idx="3">
                  <c:v>ACO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0.38</c:v>
                </c:pt>
                <c:pt idx="1">
                  <c:v>7.0000000000000007E-2</c:v>
                </c:pt>
                <c:pt idx="2">
                  <c:v>0.24</c:v>
                </c:pt>
                <c:pt idx="3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75E-458F-8EAF-59614CFB14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57DF8-0665-44ED-A3EB-4C4ED9060352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3CB18-6DD7-4FB8-A0BB-4C01BCA4BC4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4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CB18-6DD7-4FB8-A0BB-4C01BCA4BC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4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Edad</a:t>
            </a:r>
            <a:r>
              <a:rPr lang="es-ES" baseline="0" dirty="0" smtClean="0"/>
              <a:t> promedio 27 años.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CB18-6DD7-4FB8-A0BB-4C01BCA4BC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2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porcentaje de efectividad del Misoprostol a las 24 horas es del 72% - 91% con un promedio de 10 - 15 horas.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Miso HASTA LA EXPULSION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CB18-6DD7-4FB8-A0BB-4C01BCA4BC4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0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smtClean="0"/>
              <a:t>OTROS: PRESERVATIVO, INYECTABLE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CB18-6DD7-4FB8-A0BB-4C01BCA4BC4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CB18-6DD7-4FB8-A0BB-4C01BCA4BC4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3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5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58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3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3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2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36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1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3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28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71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0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01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70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8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2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8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0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30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45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44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17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864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366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36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458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25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914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3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325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613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10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72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2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196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83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862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6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786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89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85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5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7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4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7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DFDAB1-9189-4AC6-BB27-7F44AD35AB9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90C8F9-9505-4B60-A617-0F0731ED6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2530250"/>
            <a:ext cx="12192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</a:rPr>
              <a:t>DISPOSITIVO IVE – ILE</a:t>
            </a:r>
            <a:br>
              <a:rPr lang="es-ES" sz="3200" b="1" dirty="0" smtClean="0">
                <a:solidFill>
                  <a:schemeClr val="tx1"/>
                </a:solidFill>
              </a:rPr>
            </a:br>
            <a:r>
              <a:rPr lang="es-ES" sz="3200" b="1" dirty="0" smtClean="0">
                <a:solidFill>
                  <a:schemeClr val="tx1"/>
                </a:solidFill>
              </a:rPr>
              <a:t>NUESTRA EXPERIENCIA HOSPITALARIA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2797628" y="6044301"/>
            <a:ext cx="6596743" cy="818253"/>
          </a:xfrm>
        </p:spPr>
        <p:txBody>
          <a:bodyPr numCol="2">
            <a:noAutofit/>
          </a:bodyPr>
          <a:lstStyle/>
          <a:p>
            <a:pPr marL="0" indent="0" algn="ctr">
              <a:lnSpc>
                <a:spcPct val="50000"/>
              </a:lnSpc>
              <a:buNone/>
            </a:pPr>
            <a:r>
              <a:rPr lang="es-A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A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Vecchio</a:t>
            </a:r>
            <a:r>
              <a:rPr lang="es-A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Ana.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s-A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Muzio</a:t>
            </a:r>
            <a:r>
              <a:rPr lang="es-A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Christian.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s-A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Roa, Mariela.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s-A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Nogueras, Belén.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s-A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Santiago, Daritza.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s-A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Repetto</a:t>
            </a:r>
            <a:r>
              <a:rPr lang="es-A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Lara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66057" y="555171"/>
            <a:ext cx="9557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>
                <a:solidFill>
                  <a:schemeClr val="bg1"/>
                </a:solidFill>
              </a:rPr>
              <a:t>Hospital </a:t>
            </a:r>
            <a:r>
              <a:rPr lang="es-AR" sz="2400" b="1" dirty="0">
                <a:solidFill>
                  <a:schemeClr val="bg1"/>
                </a:solidFill>
              </a:rPr>
              <a:t>Municipal “Ostaciana B. de Lavignolle”. Morón</a:t>
            </a:r>
            <a:r>
              <a:rPr lang="es-AR" sz="2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AR" sz="2400" b="1" dirty="0" smtClean="0">
                <a:solidFill>
                  <a:schemeClr val="bg1"/>
                </a:solidFill>
              </a:rPr>
              <a:t>Tocoginecología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47612" y="5599587"/>
            <a:ext cx="1096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Autores:</a:t>
            </a:r>
          </a:p>
        </p:txBody>
      </p:sp>
    </p:spTree>
    <p:extLst>
      <p:ext uri="{BB962C8B-B14F-4D97-AF65-F5344CB8AC3E}">
        <p14:creationId xmlns:p14="http://schemas.microsoft.com/office/powerpoint/2010/main" val="13710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63099"/>
            <a:ext cx="12192000" cy="1325563"/>
          </a:xfrm>
        </p:spPr>
        <p:txBody>
          <a:bodyPr/>
          <a:lstStyle/>
          <a:p>
            <a:pPr algn="ctr"/>
            <a:r>
              <a:rPr lang="es-ES" dirty="0" smtClean="0"/>
              <a:t>Complicaciones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936195"/>
          </a:xfrm>
        </p:spPr>
        <p:txBody>
          <a:bodyPr>
            <a:normAutofit/>
          </a:bodyPr>
          <a:lstStyle/>
          <a:p>
            <a:pPr marL="285750" indent="-285750" algn="ctr"/>
            <a:r>
              <a:rPr lang="es-ES" sz="2000" dirty="0" smtClean="0"/>
              <a:t>2</a:t>
            </a:r>
            <a:r>
              <a:rPr lang="es-ES" sz="2000" dirty="0"/>
              <a:t>% (n3) sufrió complicaciones: </a:t>
            </a:r>
            <a:r>
              <a:rPr lang="es-AR" sz="2000" dirty="0"/>
              <a:t>dos atonías uterinas con requerimiento de Balón de </a:t>
            </a:r>
            <a:r>
              <a:rPr lang="es-AR" sz="2000" dirty="0" err="1"/>
              <a:t>Bakri</a:t>
            </a:r>
            <a:r>
              <a:rPr lang="es-AR" sz="2000" dirty="0"/>
              <a:t> y una histerectomía subtotal </a:t>
            </a:r>
            <a:r>
              <a:rPr lang="es-AR" sz="2000" dirty="0" smtClean="0"/>
              <a:t>por rotura uterina con posterior </a:t>
            </a:r>
            <a:r>
              <a:rPr lang="es-AR" sz="2000" dirty="0"/>
              <a:t>infección de sitio </a:t>
            </a:r>
            <a:r>
              <a:rPr lang="es-AR" sz="2000" dirty="0" smtClean="0"/>
              <a:t>quirúrgico.</a:t>
            </a:r>
          </a:p>
          <a:p>
            <a:pPr marL="285750" indent="-285750" algn="ctr"/>
            <a:endParaRPr lang="es-AR" sz="2000" dirty="0"/>
          </a:p>
          <a:p>
            <a:pPr marL="285750" indent="-285750" algn="ctr"/>
            <a:r>
              <a:rPr lang="es-ES" sz="2000" dirty="0"/>
              <a:t>1 paciente requirió derivación por falta de anestesista infantil.</a:t>
            </a:r>
          </a:p>
          <a:p>
            <a:pPr marL="0" indent="0" algn="ctr">
              <a:buNone/>
            </a:pPr>
            <a:endParaRPr lang="es-ES" sz="2000" dirty="0"/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23168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63098"/>
            <a:ext cx="12192000" cy="1325563"/>
          </a:xfrm>
        </p:spPr>
        <p:txBody>
          <a:bodyPr/>
          <a:lstStyle/>
          <a:p>
            <a:pPr algn="ctr"/>
            <a:r>
              <a:rPr lang="es-ES" dirty="0" smtClean="0"/>
              <a:t>Conclusión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654494"/>
            <a:ext cx="10515600" cy="328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000" dirty="0"/>
              <a:t>La interrupción del </a:t>
            </a:r>
            <a:r>
              <a:rPr lang="es-AR" sz="2000" dirty="0" smtClean="0"/>
              <a:t>embarazo practicado </a:t>
            </a:r>
            <a:r>
              <a:rPr lang="es-AR" sz="2000" dirty="0"/>
              <a:t>bajo las condiciones adecuadas disminuye la tasa de mortalidad por estas prácticas. </a:t>
            </a:r>
            <a:endParaRPr lang="es-AR" sz="2000" dirty="0" smtClean="0"/>
          </a:p>
          <a:p>
            <a:pPr marL="0" indent="0" algn="just">
              <a:buNone/>
            </a:pPr>
            <a:r>
              <a:rPr lang="es-AR" sz="2000" dirty="0" smtClean="0"/>
              <a:t>En </a:t>
            </a:r>
            <a:r>
              <a:rPr lang="es-AR" sz="2000" dirty="0"/>
              <a:t>la Argentina, la muerte por embarazo terminado en aborto está entre las primeras cau­sas de muerte </a:t>
            </a:r>
            <a:r>
              <a:rPr lang="es-AR" sz="2000" dirty="0" smtClean="0"/>
              <a:t>materna.</a:t>
            </a:r>
          </a:p>
          <a:p>
            <a:pPr marL="0" indent="0" algn="just">
              <a:buNone/>
            </a:pPr>
            <a:r>
              <a:rPr lang="es-AR" sz="2000" dirty="0" smtClean="0"/>
              <a:t>La </a:t>
            </a:r>
            <a:r>
              <a:rPr lang="es-AR" sz="2000" dirty="0"/>
              <a:t>ampliación del acceso al aborto seguro que el nuevo marco normati­vo establece es una ventana de oportunidad para mejorar los indicadores de morbimorta­lidad materna, así como para reducir las inequidades en el acceso a prestaciones de salud sexual y reproductiva.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763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65698"/>
            <a:ext cx="12192000" cy="1325563"/>
          </a:xfrm>
        </p:spPr>
        <p:txBody>
          <a:bodyPr/>
          <a:lstStyle/>
          <a:p>
            <a:pPr algn="ctr"/>
            <a:r>
              <a:rPr lang="es-AR" dirty="0" smtClean="0"/>
              <a:t>Dispositivo IVE/ILE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6725" y="2636157"/>
            <a:ext cx="9654561" cy="3416300"/>
          </a:xfrm>
        </p:spPr>
        <p:txBody>
          <a:bodyPr>
            <a:normAutofit/>
          </a:bodyPr>
          <a:lstStyle/>
          <a:p>
            <a:r>
              <a:rPr lang="es-AR" sz="2000" dirty="0" smtClean="0"/>
              <a:t>Desde </a:t>
            </a:r>
            <a:r>
              <a:rPr lang="es-AR" sz="2000" dirty="0"/>
              <a:t>enero del año </a:t>
            </a:r>
            <a:r>
              <a:rPr lang="es-AR" sz="2000" dirty="0" smtClean="0"/>
              <a:t>2020.</a:t>
            </a:r>
          </a:p>
          <a:p>
            <a:r>
              <a:rPr lang="es-AR" sz="2000" dirty="0" smtClean="0"/>
              <a:t>Equipo multidisciplinario: </a:t>
            </a:r>
            <a:r>
              <a:rPr lang="es-AR" sz="2000" dirty="0"/>
              <a:t>Salud Mental, Servicio Social y </a:t>
            </a:r>
            <a:r>
              <a:rPr lang="es-AR" sz="2000" dirty="0" smtClean="0"/>
              <a:t>Tocoginecología.</a:t>
            </a:r>
          </a:p>
          <a:p>
            <a:r>
              <a:rPr lang="es-AR" sz="2000" dirty="0"/>
              <a:t>A</a:t>
            </a:r>
            <a:r>
              <a:rPr lang="es-AR" sz="2000" dirty="0" smtClean="0"/>
              <a:t>tención </a:t>
            </a:r>
            <a:r>
              <a:rPr lang="es-AR" sz="2000" dirty="0"/>
              <a:t>de pacientes </a:t>
            </a:r>
            <a:r>
              <a:rPr lang="es-AR" sz="2000" dirty="0" smtClean="0"/>
              <a:t>con </a:t>
            </a:r>
            <a:r>
              <a:rPr lang="es-AR" sz="2000" dirty="0"/>
              <a:t>tratamiento </a:t>
            </a:r>
            <a:r>
              <a:rPr lang="es-AR" sz="2000" dirty="0" smtClean="0"/>
              <a:t>ambulatorio e internación.</a:t>
            </a:r>
          </a:p>
          <a:p>
            <a:r>
              <a:rPr lang="es-AR" sz="2000" dirty="0" smtClean="0"/>
              <a:t>Centro </a:t>
            </a:r>
            <a:r>
              <a:rPr lang="es-AR" sz="2000" dirty="0"/>
              <a:t>de derivación </a:t>
            </a:r>
            <a:r>
              <a:rPr lang="es-AR" sz="2000" dirty="0" smtClean="0"/>
              <a:t>para pacientes </a:t>
            </a:r>
            <a:r>
              <a:rPr lang="es-AR" sz="2000" dirty="0"/>
              <a:t>dentro del marco de </a:t>
            </a:r>
            <a:r>
              <a:rPr lang="es-AR" sz="2000" dirty="0" smtClean="0"/>
              <a:t>ILE e IVE </a:t>
            </a:r>
            <a:r>
              <a:rPr lang="es-AR" sz="2000" dirty="0"/>
              <a:t>que requieren internación</a:t>
            </a:r>
            <a:r>
              <a:rPr lang="es-AR" sz="2000" dirty="0" smtClean="0"/>
              <a:t>.</a:t>
            </a:r>
          </a:p>
          <a:p>
            <a:r>
              <a:rPr lang="es-AR" sz="2000" dirty="0" smtClean="0"/>
              <a:t>Interrupciones </a:t>
            </a:r>
            <a:r>
              <a:rPr lang="es-AR" sz="2000" dirty="0"/>
              <a:t>legales del embarazo hasta las 20 semanas de gestación.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90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0006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Materiales y métodos</a:t>
            </a:r>
            <a:endParaRPr lang="en-US" sz="40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2829710"/>
            <a:ext cx="10515600" cy="2025319"/>
          </a:xfrm>
        </p:spPr>
        <p:txBody>
          <a:bodyPr>
            <a:normAutofit/>
          </a:bodyPr>
          <a:lstStyle/>
          <a:p>
            <a:r>
              <a:rPr lang="es-ES" sz="2000" dirty="0"/>
              <a:t>Estudio retrospectivo, </a:t>
            </a:r>
            <a:r>
              <a:rPr lang="es-ES" sz="2000" dirty="0" smtClean="0"/>
              <a:t>transversal, </a:t>
            </a:r>
            <a:r>
              <a:rPr lang="es-ES" sz="2000" dirty="0"/>
              <a:t>descriptivo y observacional. </a:t>
            </a:r>
            <a:endParaRPr lang="en-US" sz="2000" dirty="0"/>
          </a:p>
          <a:p>
            <a:r>
              <a:rPr lang="es-ES" sz="2000" dirty="0"/>
              <a:t>Pacientes </a:t>
            </a:r>
            <a:r>
              <a:rPr lang="es-ES" sz="2000" dirty="0" smtClean="0"/>
              <a:t>sin límite de edad que </a:t>
            </a:r>
            <a:r>
              <a:rPr lang="es-ES" sz="2000" dirty="0"/>
              <a:t>cursaron internación en el Servicio de Tocoginecología de nuestro hospital para realizar IVE o ILE en el período comprendido desde </a:t>
            </a:r>
            <a:r>
              <a:rPr lang="es-ES" sz="2000" dirty="0" smtClean="0"/>
              <a:t>Junio </a:t>
            </a:r>
            <a:r>
              <a:rPr lang="es-ES" sz="2000" dirty="0"/>
              <a:t>del año 2021 hasta </a:t>
            </a:r>
            <a:r>
              <a:rPr lang="es-ES" sz="2000" dirty="0" smtClean="0"/>
              <a:t>Agosto </a:t>
            </a:r>
            <a:r>
              <a:rPr lang="es-ES" sz="2000" dirty="0"/>
              <a:t>del año 2022</a:t>
            </a:r>
            <a:r>
              <a:rPr lang="es-E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s-E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25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>
            <a:spLocks noGrp="1"/>
          </p:cNvSpPr>
          <p:nvPr>
            <p:ph idx="1"/>
          </p:nvPr>
        </p:nvSpPr>
        <p:spPr>
          <a:xfrm>
            <a:off x="838200" y="2795281"/>
            <a:ext cx="10515600" cy="35184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 smtClean="0"/>
              <a:t>Dar a conocer la situación del dispositivo </a:t>
            </a:r>
            <a:r>
              <a:rPr lang="es-AR" sz="2000" dirty="0" smtClean="0"/>
              <a:t>sobre </a:t>
            </a:r>
            <a:r>
              <a:rPr lang="es-AR" sz="2000" dirty="0"/>
              <a:t>las pacientes que cursaron internación, en un período de 15 </a:t>
            </a:r>
            <a:r>
              <a:rPr lang="es-AR" sz="2000" dirty="0" smtClean="0"/>
              <a:t>meses, respecto a:</a:t>
            </a:r>
          </a:p>
          <a:p>
            <a:pPr algn="just"/>
            <a:r>
              <a:rPr lang="es-AR" sz="2000" dirty="0" smtClean="0"/>
              <a:t>Rango etario y edad gestacional.</a:t>
            </a:r>
          </a:p>
          <a:p>
            <a:pPr algn="just"/>
            <a:r>
              <a:rPr lang="es-AR" sz="2000" dirty="0"/>
              <a:t>Causas de internación.</a:t>
            </a:r>
          </a:p>
          <a:p>
            <a:pPr algn="just"/>
            <a:r>
              <a:rPr lang="es-AR" sz="2000" dirty="0" smtClean="0"/>
              <a:t>Respuesta al tratamiento medicamentoso.</a:t>
            </a:r>
          </a:p>
          <a:p>
            <a:pPr algn="just"/>
            <a:r>
              <a:rPr lang="es-AR" sz="2000" dirty="0" smtClean="0"/>
              <a:t>Complicaciones más frecuentes.</a:t>
            </a:r>
          </a:p>
          <a:p>
            <a:pPr algn="just"/>
            <a:r>
              <a:rPr lang="es-AR" sz="2000" dirty="0" smtClean="0"/>
              <a:t>Método anticonceptivo más requerido.</a:t>
            </a: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4662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Objetivos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9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212" y="5369199"/>
            <a:ext cx="4148918" cy="1325563"/>
          </a:xfrm>
        </p:spPr>
        <p:txBody>
          <a:bodyPr>
            <a:normAutofit/>
          </a:bodyPr>
          <a:lstStyle/>
          <a:p>
            <a:pPr algn="ctr"/>
            <a:r>
              <a:rPr lang="es-AR" sz="1800" dirty="0" smtClean="0">
                <a:solidFill>
                  <a:schemeClr val="tx1"/>
                </a:solidFill>
              </a:rPr>
              <a:t>Período: </a:t>
            </a:r>
            <a:br>
              <a:rPr lang="es-AR" sz="1800" dirty="0" smtClean="0">
                <a:solidFill>
                  <a:schemeClr val="tx1"/>
                </a:solidFill>
              </a:rPr>
            </a:br>
            <a:r>
              <a:rPr lang="es-AR" sz="1800" dirty="0" smtClean="0">
                <a:solidFill>
                  <a:schemeClr val="tx1"/>
                </a:solidFill>
              </a:rPr>
              <a:t>Junio </a:t>
            </a:r>
            <a:r>
              <a:rPr lang="es-AR" sz="1800" dirty="0">
                <a:solidFill>
                  <a:schemeClr val="tx1"/>
                </a:solidFill>
              </a:rPr>
              <a:t>de 2021 </a:t>
            </a:r>
            <a:r>
              <a:rPr lang="es-AR" sz="1800" dirty="0" smtClean="0">
                <a:solidFill>
                  <a:schemeClr val="tx1"/>
                </a:solidFill>
              </a:rPr>
              <a:t>- Agosto </a:t>
            </a:r>
            <a:r>
              <a:rPr lang="es-AR" sz="1800" dirty="0">
                <a:solidFill>
                  <a:schemeClr val="tx1"/>
                </a:solidFill>
              </a:rPr>
              <a:t>de </a:t>
            </a:r>
            <a:r>
              <a:rPr lang="es-AR" sz="1800" dirty="0" smtClean="0">
                <a:solidFill>
                  <a:schemeClr val="tx1"/>
                </a:solidFill>
              </a:rPr>
              <a:t>2022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7E7676B4-A13F-A45E-0335-F342C9280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578505"/>
              </p:ext>
            </p:extLst>
          </p:nvPr>
        </p:nvGraphicFramePr>
        <p:xfrm>
          <a:off x="1055092" y="2232787"/>
          <a:ext cx="4941157" cy="3384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663337" y="3321359"/>
            <a:ext cx="4581605" cy="229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Causales de 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Causal Salud: </a:t>
            </a:r>
            <a:r>
              <a:rPr lang="es-AR" sz="2000" dirty="0"/>
              <a:t>98.4% (</a:t>
            </a:r>
            <a:r>
              <a:rPr lang="es-AR" sz="2000" dirty="0" smtClean="0"/>
              <a:t>n:63).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Causal Violación: un caso.</a:t>
            </a:r>
          </a:p>
          <a:p>
            <a:endParaRPr lang="es-AR" sz="2000" dirty="0"/>
          </a:p>
          <a:p>
            <a:r>
              <a:rPr lang="es-AR" sz="2000" dirty="0" smtClean="0"/>
              <a:t>En </a:t>
            </a:r>
            <a:r>
              <a:rPr lang="es-AR" sz="2000" dirty="0"/>
              <a:t>todos los casos de IVE, la causa de internación fue tratamiento domiciliario fallido</a:t>
            </a:r>
            <a:r>
              <a:rPr lang="es-AR" sz="2000" dirty="0" smtClean="0"/>
              <a:t>.</a:t>
            </a:r>
            <a:endParaRPr lang="en-US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312124" y="2259065"/>
            <a:ext cx="442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Total:</a:t>
            </a:r>
          </a:p>
          <a:p>
            <a:pPr algn="ctr"/>
            <a:r>
              <a:rPr lang="es-AR" dirty="0" smtClean="0"/>
              <a:t>152 internaciones</a:t>
            </a:r>
            <a:endParaRPr lang="en-U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4662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Experiencia hospitalaria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7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4">
            <a:extLst>
              <a:ext uri="{FF2B5EF4-FFF2-40B4-BE49-F238E27FC236}">
                <a16:creationId xmlns="" xmlns:a16="http://schemas.microsoft.com/office/drawing/2014/main" id="{E4E0D3AB-A250-900D-92CC-E67A1CF6B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092369"/>
              </p:ext>
            </p:extLst>
          </p:nvPr>
        </p:nvGraphicFramePr>
        <p:xfrm>
          <a:off x="3191082" y="2489705"/>
          <a:ext cx="6268603" cy="3915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0" y="4662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Experiencia hospitalaria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5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63098"/>
            <a:ext cx="12192000" cy="1325563"/>
          </a:xfrm>
        </p:spPr>
        <p:txBody>
          <a:bodyPr/>
          <a:lstStyle/>
          <a:p>
            <a:pPr algn="ctr"/>
            <a:r>
              <a:rPr lang="es-ES" dirty="0" smtClean="0"/>
              <a:t>Tratamiento y efectividad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7326" y="2569716"/>
            <a:ext cx="6018246" cy="3871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Misoprostol </a:t>
            </a:r>
            <a:r>
              <a:rPr lang="es-ES" sz="2000" dirty="0"/>
              <a:t>(</a:t>
            </a:r>
            <a:r>
              <a:rPr lang="es-ES" sz="2000" dirty="0" smtClean="0"/>
              <a:t>comprimidos de 200mcg)</a:t>
            </a:r>
          </a:p>
          <a:p>
            <a:r>
              <a:rPr lang="es-AR" sz="2000" dirty="0" smtClean="0"/>
              <a:t>Embarazos </a:t>
            </a:r>
            <a:r>
              <a:rPr lang="es-AR" sz="2000" dirty="0"/>
              <a:t>menores de 12 </a:t>
            </a:r>
            <a:r>
              <a:rPr lang="es-AR" sz="2000" dirty="0" smtClean="0"/>
              <a:t>semanas: </a:t>
            </a:r>
          </a:p>
          <a:p>
            <a:pPr marL="0" indent="0">
              <a:buNone/>
            </a:pPr>
            <a:r>
              <a:rPr lang="es-AR" sz="2000" dirty="0" smtClean="0"/>
              <a:t>		800 </a:t>
            </a:r>
            <a:r>
              <a:rPr lang="es-AR" sz="2000" dirty="0"/>
              <a:t>mcg cada 3 </a:t>
            </a:r>
            <a:r>
              <a:rPr lang="es-AR" sz="2000" dirty="0" smtClean="0"/>
              <a:t>horas.</a:t>
            </a:r>
          </a:p>
          <a:p>
            <a:r>
              <a:rPr lang="es-AR" sz="2000" dirty="0" smtClean="0"/>
              <a:t>Embarazos </a:t>
            </a:r>
            <a:r>
              <a:rPr lang="es-AR" sz="2000" dirty="0"/>
              <a:t>de más de 12 </a:t>
            </a:r>
            <a:r>
              <a:rPr lang="es-AR" sz="2000" dirty="0" smtClean="0"/>
              <a:t>semanas:</a:t>
            </a:r>
          </a:p>
          <a:p>
            <a:pPr marL="0" indent="0">
              <a:buNone/>
            </a:pPr>
            <a:r>
              <a:rPr lang="es-AR" sz="2000" dirty="0" smtClean="0"/>
              <a:t>		400 </a:t>
            </a:r>
            <a:r>
              <a:rPr lang="es-AR" sz="2000" dirty="0"/>
              <a:t>mcg cada 3 </a:t>
            </a:r>
            <a:r>
              <a:rPr lang="es-AR" sz="2000" dirty="0" smtClean="0"/>
              <a:t>horas.</a:t>
            </a:r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r>
              <a:rPr lang="es-AR" sz="2000" dirty="0" smtClean="0"/>
              <a:t>El </a:t>
            </a:r>
            <a:r>
              <a:rPr lang="es-AR" sz="2000" dirty="0"/>
              <a:t>57.2% (n:87) </a:t>
            </a:r>
            <a:r>
              <a:rPr lang="es-AR" sz="2000" dirty="0" smtClean="0"/>
              <a:t>tuvo </a:t>
            </a:r>
            <a:r>
              <a:rPr lang="es-AR" sz="2000" dirty="0"/>
              <a:t>una resolución dentro de las 24 horas y el </a:t>
            </a:r>
            <a:r>
              <a:rPr lang="es-AR" sz="2000" dirty="0" smtClean="0"/>
              <a:t>resto </a:t>
            </a:r>
            <a:r>
              <a:rPr lang="es-AR" sz="2000" dirty="0"/>
              <a:t>resolvió luego de las 48 horas</a:t>
            </a:r>
            <a:r>
              <a:rPr lang="es-AR" sz="2000" dirty="0" smtClean="0"/>
              <a:t>.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58679316"/>
              </p:ext>
            </p:extLst>
          </p:nvPr>
        </p:nvGraphicFramePr>
        <p:xfrm>
          <a:off x="7340766" y="2569716"/>
          <a:ext cx="3925948" cy="3569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653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63099"/>
            <a:ext cx="12192000" cy="1325563"/>
          </a:xfrm>
        </p:spPr>
        <p:txBody>
          <a:bodyPr/>
          <a:lstStyle/>
          <a:p>
            <a:pPr algn="ctr"/>
            <a:r>
              <a:rPr lang="es-ES" dirty="0" smtClean="0"/>
              <a:t>Tratamiento y efectividad</a:t>
            </a:r>
            <a:endParaRPr lang="en-U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934013" y="2411407"/>
            <a:ext cx="5782473" cy="4144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s-AR" sz="2000" dirty="0"/>
              <a:t>El 95% (n:145) requirió combinar tratamiento medicamentoso e </a:t>
            </a:r>
            <a:r>
              <a:rPr lang="es-AR" sz="2000" dirty="0" smtClean="0"/>
              <a:t>instrumental.</a:t>
            </a:r>
          </a:p>
          <a:p>
            <a:pPr marL="0" indent="0">
              <a:buNone/>
            </a:pPr>
            <a:endParaRPr lang="es-AR" sz="2000" dirty="0" smtClean="0"/>
          </a:p>
          <a:p>
            <a:r>
              <a:rPr lang="es-AR" sz="2000" dirty="0" smtClean="0"/>
              <a:t>Legrado </a:t>
            </a:r>
            <a:r>
              <a:rPr lang="es-AR" sz="2000" dirty="0"/>
              <a:t>uterino </a:t>
            </a:r>
            <a:r>
              <a:rPr lang="es-AR" sz="2000" dirty="0" smtClean="0"/>
              <a:t>evacuador: </a:t>
            </a:r>
            <a:r>
              <a:rPr lang="es-AR" sz="2000" dirty="0"/>
              <a:t>59% (</a:t>
            </a:r>
            <a:r>
              <a:rPr lang="es-AR" sz="2000" dirty="0" smtClean="0"/>
              <a:t>n:86).</a:t>
            </a:r>
          </a:p>
          <a:p>
            <a:r>
              <a:rPr lang="es-AR" sz="2000" dirty="0" smtClean="0"/>
              <a:t>Aspirado </a:t>
            </a:r>
            <a:r>
              <a:rPr lang="es-AR" sz="2000" dirty="0"/>
              <a:t>manual </a:t>
            </a:r>
            <a:r>
              <a:rPr lang="es-AR" sz="2000" dirty="0" err="1" smtClean="0"/>
              <a:t>endouterino</a:t>
            </a:r>
            <a:r>
              <a:rPr lang="es-AR" sz="2000" dirty="0" smtClean="0"/>
              <a:t>: 41</a:t>
            </a:r>
            <a:r>
              <a:rPr lang="es-AR" sz="2000" dirty="0"/>
              <a:t>% (n:59).</a:t>
            </a:r>
            <a:endParaRPr lang="en-US" sz="20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19422696"/>
              </p:ext>
            </p:extLst>
          </p:nvPr>
        </p:nvGraphicFramePr>
        <p:xfrm>
          <a:off x="7024919" y="3045699"/>
          <a:ext cx="4154710" cy="287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084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81938"/>
            <a:ext cx="12192000" cy="1325563"/>
          </a:xfrm>
        </p:spPr>
        <p:txBody>
          <a:bodyPr/>
          <a:lstStyle/>
          <a:p>
            <a:pPr algn="ctr"/>
            <a:r>
              <a:rPr lang="es-ES" dirty="0" smtClean="0"/>
              <a:t>Anticoncepción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3601" y="2539047"/>
            <a:ext cx="6636009" cy="15987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000" dirty="0"/>
              <a:t>47% eligió MAC en su </a:t>
            </a:r>
            <a:r>
              <a:rPr lang="es-AR" sz="2000" dirty="0" smtClean="0"/>
              <a:t>internación.</a:t>
            </a:r>
            <a:endParaRPr lang="es-AR" sz="2000" dirty="0"/>
          </a:p>
          <a:p>
            <a:pPr marL="0" indent="0" algn="just">
              <a:buNone/>
            </a:pPr>
            <a:r>
              <a:rPr lang="es-AR" sz="2000" dirty="0"/>
              <a:t>36% previo a la </a:t>
            </a:r>
            <a:r>
              <a:rPr lang="es-AR" sz="2000" dirty="0" smtClean="0"/>
              <a:t>internación.</a:t>
            </a:r>
            <a:endParaRPr lang="es-AR" sz="2000" dirty="0"/>
          </a:p>
          <a:p>
            <a:pPr marL="0" indent="0" algn="just">
              <a:buNone/>
            </a:pPr>
            <a:r>
              <a:rPr lang="es-AR" sz="2000" dirty="0"/>
              <a:t>16% se cito a </a:t>
            </a:r>
            <a:r>
              <a:rPr lang="es-AR" sz="2000" dirty="0" smtClean="0"/>
              <a:t>Consultorio </a:t>
            </a:r>
            <a:r>
              <a:rPr lang="es-AR" sz="2000" dirty="0"/>
              <a:t>de </a:t>
            </a:r>
            <a:r>
              <a:rPr lang="es-AR" sz="2000" dirty="0" smtClean="0"/>
              <a:t>Anticoncepción.</a:t>
            </a:r>
            <a:endParaRPr lang="en-US" sz="2000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4169087753"/>
              </p:ext>
            </p:extLst>
          </p:nvPr>
        </p:nvGraphicFramePr>
        <p:xfrm>
          <a:off x="6695064" y="2251563"/>
          <a:ext cx="4430135" cy="443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34" y="4221192"/>
            <a:ext cx="2036465" cy="187457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692306" y="4467695"/>
            <a:ext cx="2517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fld id="{6D9A0347-402D-496D-A298-9EE86C3F15D2}" type="CATEGORYNAME">
              <a:rPr lang="en-US" sz="2800" b="1" smtClean="0">
                <a:solidFill>
                  <a:schemeClr val="accent1">
                    <a:lumMod val="75000"/>
                  </a:schemeClr>
                </a:solidFill>
              </a:rPr>
              <a:pPr marL="342900" indent="-342900">
                <a:buAutoNum type="arabicPeriod"/>
              </a:pPr>
              <a:t>DIU</a:t>
            </a:fld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ACO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Implante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Otros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87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2_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501</TotalTime>
  <Words>455</Words>
  <Application>Microsoft Office PowerPoint</Application>
  <PresentationFormat>Panorámica</PresentationFormat>
  <Paragraphs>84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1_Sala de reuniones Ion</vt:lpstr>
      <vt:lpstr>2_Sala de reuniones Ion</vt:lpstr>
      <vt:lpstr>Sala de reuniones Ion</vt:lpstr>
      <vt:lpstr>DISPOSITIVO IVE – ILE NUESTRA EXPERIENCIA HOSPITALARIA</vt:lpstr>
      <vt:lpstr>Dispositivo IVE/ILE </vt:lpstr>
      <vt:lpstr>Materiales y métodos</vt:lpstr>
      <vt:lpstr>Presentación de PowerPoint</vt:lpstr>
      <vt:lpstr>Período:  Junio de 2021 - Agosto de 2022</vt:lpstr>
      <vt:lpstr>Presentación de PowerPoint</vt:lpstr>
      <vt:lpstr>Tratamiento y efectividad</vt:lpstr>
      <vt:lpstr>Tratamiento y efectividad</vt:lpstr>
      <vt:lpstr>Anticoncepción</vt:lpstr>
      <vt:lpstr>Complicaciones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 IVE – ILE  Nuestra experiencia hospitalaria</dc:title>
  <dc:creator>MARCELO</dc:creator>
  <cp:lastModifiedBy>Dari</cp:lastModifiedBy>
  <cp:revision>28</cp:revision>
  <dcterms:created xsi:type="dcterms:W3CDTF">2022-10-16T23:48:01Z</dcterms:created>
  <dcterms:modified xsi:type="dcterms:W3CDTF">2022-10-23T23:00:28Z</dcterms:modified>
</cp:coreProperties>
</file>