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5143500" cy="91440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DFDFD"/>
    <a:srgbClr val="656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2712" y="-108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796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673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097584" y="488951"/>
            <a:ext cx="650974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44661" y="488951"/>
            <a:ext cx="1867198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214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984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630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4661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489472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961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969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081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 userDrawn="1"/>
        </p:nvSpPr>
        <p:spPr>
          <a:xfrm>
            <a:off x="-1" y="1066800"/>
            <a:ext cx="5143501" cy="74656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1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4" y="8521700"/>
            <a:ext cx="5157788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4" y="251520"/>
            <a:ext cx="5157788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93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375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668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497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"/>
          <p:cNvSpPr/>
          <p:nvPr/>
        </p:nvSpPr>
        <p:spPr>
          <a:xfrm>
            <a:off x="318909" y="1547664"/>
            <a:ext cx="45056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1200" b="1" dirty="0" smtClean="0">
                <a:solidFill>
                  <a:prstClr val="black"/>
                </a:solidFill>
              </a:rPr>
              <a:t>Autores</a:t>
            </a:r>
            <a:r>
              <a:rPr lang="es-AR" sz="1200" dirty="0" smtClean="0"/>
              <a:t> : </a:t>
            </a:r>
            <a:r>
              <a:rPr lang="es-ES" sz="1000" dirty="0" err="1" smtClean="0">
                <a:ea typeface="+mn-lt"/>
                <a:cs typeface="+mn-lt"/>
              </a:rPr>
              <a:t>Iorio</a:t>
            </a:r>
            <a:r>
              <a:rPr lang="es-ES" sz="1000" dirty="0">
                <a:ea typeface="+mn-lt"/>
                <a:cs typeface="+mn-lt"/>
              </a:rPr>
              <a:t>, Y.F.; </a:t>
            </a:r>
            <a:r>
              <a:rPr lang="es-ES" sz="1000" dirty="0" err="1">
                <a:ea typeface="+mn-lt"/>
                <a:cs typeface="+mn-lt"/>
              </a:rPr>
              <a:t>Farinati</a:t>
            </a:r>
            <a:r>
              <a:rPr lang="es-ES" sz="1000" dirty="0">
                <a:ea typeface="+mn-lt"/>
                <a:cs typeface="+mn-lt"/>
              </a:rPr>
              <a:t> M.V.; </a:t>
            </a:r>
            <a:r>
              <a:rPr lang="es-ES" sz="1000" dirty="0" err="1">
                <a:ea typeface="+mn-lt"/>
                <a:cs typeface="+mn-lt"/>
              </a:rPr>
              <a:t>Savorani</a:t>
            </a:r>
            <a:r>
              <a:rPr lang="es-ES" sz="1000" dirty="0">
                <a:ea typeface="+mn-lt"/>
                <a:cs typeface="+mn-lt"/>
              </a:rPr>
              <a:t>, M; </a:t>
            </a:r>
            <a:r>
              <a:rPr lang="es-ES" sz="1000" dirty="0" err="1">
                <a:ea typeface="+mn-lt"/>
                <a:cs typeface="+mn-lt"/>
              </a:rPr>
              <a:t>Aguirre,S</a:t>
            </a:r>
            <a:r>
              <a:rPr lang="es-ES" sz="1000" dirty="0">
                <a:ea typeface="+mn-lt"/>
                <a:cs typeface="+mn-lt"/>
              </a:rPr>
              <a:t>.; </a:t>
            </a:r>
            <a:r>
              <a:rPr lang="es-ES" sz="1000" dirty="0" err="1">
                <a:ea typeface="+mn-lt"/>
                <a:cs typeface="+mn-lt"/>
              </a:rPr>
              <a:t>Fernandez</a:t>
            </a:r>
            <a:r>
              <a:rPr lang="es-ES" sz="1000" dirty="0">
                <a:ea typeface="+mn-lt"/>
                <a:cs typeface="+mn-lt"/>
              </a:rPr>
              <a:t>, S.</a:t>
            </a:r>
            <a:r>
              <a:rPr lang="es-ES" sz="10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endParaRPr lang="es-ES" sz="1000" dirty="0">
              <a:solidFill>
                <a:schemeClr val="tx1">
                  <a:lumMod val="50000"/>
                  <a:lumOff val="50000"/>
                </a:schemeClr>
              </a:solidFill>
              <a:cs typeface="Calibri" panose="020F0502020204030204"/>
            </a:endParaRPr>
          </a:p>
        </p:txBody>
      </p:sp>
      <p:sp>
        <p:nvSpPr>
          <p:cNvPr id="19" name="2 Subtítulo"/>
          <p:cNvSpPr txBox="1">
            <a:spLocks/>
          </p:cNvSpPr>
          <p:nvPr/>
        </p:nvSpPr>
        <p:spPr>
          <a:xfrm>
            <a:off x="123478" y="1971219"/>
            <a:ext cx="2194712" cy="26007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spcBef>
                <a:spcPts val="0"/>
              </a:spcBef>
              <a:buNone/>
            </a:pPr>
            <a:r>
              <a:rPr lang="es-ES" sz="1200" b="1" dirty="0" smtClean="0">
                <a:ea typeface="Arial"/>
                <a:cs typeface="Arial"/>
              </a:rPr>
              <a:t>CASO CLINICO: </a:t>
            </a:r>
            <a:r>
              <a:rPr lang="es-ES" sz="900" spc="-30" dirty="0" smtClean="0">
                <a:ea typeface="Arial"/>
                <a:cs typeface="Arial"/>
              </a:rPr>
              <a:t>Madre de 26 </a:t>
            </a:r>
            <a:r>
              <a:rPr lang="es-ES" sz="900" spc="-30" dirty="0">
                <a:ea typeface="Arial"/>
                <a:cs typeface="Arial"/>
              </a:rPr>
              <a:t>años, </a:t>
            </a:r>
            <a:r>
              <a:rPr lang="es-ES" sz="900" spc="-30" dirty="0" err="1">
                <a:ea typeface="Arial"/>
                <a:cs typeface="Arial"/>
              </a:rPr>
              <a:t>primigesta</a:t>
            </a:r>
            <a:r>
              <a:rPr lang="es-ES" sz="900" spc="-30" dirty="0">
                <a:ea typeface="Arial"/>
                <a:cs typeface="Arial"/>
              </a:rPr>
              <a:t>, embarazo controlado de 36 </a:t>
            </a:r>
            <a:r>
              <a:rPr lang="es-ES" sz="900" spc="-30" dirty="0" err="1">
                <a:ea typeface="Arial"/>
                <a:cs typeface="Arial"/>
              </a:rPr>
              <a:t>sem</a:t>
            </a:r>
            <a:r>
              <a:rPr lang="es-ES" sz="900" spc="-30" dirty="0">
                <a:ea typeface="Arial"/>
                <a:cs typeface="Arial"/>
              </a:rPr>
              <a:t>., con serologías negativas. Nace por cesárea por podálica y </a:t>
            </a:r>
            <a:r>
              <a:rPr lang="es-ES" sz="900" spc="-30" dirty="0" err="1">
                <a:ea typeface="Arial"/>
                <a:cs typeface="Arial"/>
              </a:rPr>
              <a:t>polihidramnio</a:t>
            </a:r>
            <a:r>
              <a:rPr lang="es-ES" sz="900" spc="-30" dirty="0">
                <a:ea typeface="Arial"/>
                <a:cs typeface="Arial"/>
              </a:rPr>
              <a:t> severo. </a:t>
            </a:r>
            <a:r>
              <a:rPr lang="es-ES" sz="900" spc="-30" dirty="0" err="1">
                <a:ea typeface="Arial"/>
                <a:cs typeface="Arial"/>
              </a:rPr>
              <a:t>Apgar</a:t>
            </a:r>
            <a:r>
              <a:rPr lang="es-ES" sz="900" spc="-30" dirty="0">
                <a:ea typeface="Arial"/>
                <a:cs typeface="Arial"/>
              </a:rPr>
              <a:t> 8/9. Inicia a los minutos de vida con dificultad ventilatoria secundaria a compresión por masa abdominal de consistencia pétrea que abarca al abdomen en su totalidad. A</a:t>
            </a:r>
            <a:r>
              <a:rPr lang="es-ES" sz="900" spc="-30" dirty="0" smtClean="0">
                <a:ea typeface="Arial"/>
                <a:cs typeface="Arial"/>
              </a:rPr>
              <a:t>umento </a:t>
            </a:r>
            <a:r>
              <a:rPr lang="es-ES" sz="900" spc="-30" dirty="0">
                <a:ea typeface="Arial"/>
                <a:cs typeface="Arial"/>
              </a:rPr>
              <a:t>del perímetro abdominal y presencia de petequias, circulación colateral y hematoma </a:t>
            </a:r>
            <a:r>
              <a:rPr lang="es-ES" sz="900" spc="-30" dirty="0" err="1">
                <a:ea typeface="Arial"/>
                <a:cs typeface="Arial"/>
              </a:rPr>
              <a:t>periumbilical</a:t>
            </a:r>
            <a:r>
              <a:rPr lang="es-ES" sz="900" spc="-30" dirty="0">
                <a:ea typeface="Arial"/>
                <a:cs typeface="Arial"/>
              </a:rPr>
              <a:t>. Presentó </a:t>
            </a:r>
            <a:r>
              <a:rPr lang="es-ES" sz="900" spc="-30" dirty="0" err="1">
                <a:ea typeface="Arial"/>
                <a:cs typeface="Arial"/>
              </a:rPr>
              <a:t>plaquetopenia</a:t>
            </a:r>
            <a:r>
              <a:rPr lang="es-ES" sz="900" spc="-30" dirty="0">
                <a:ea typeface="Arial"/>
                <a:cs typeface="Arial"/>
              </a:rPr>
              <a:t> y anemia, con requerimiento </a:t>
            </a:r>
            <a:r>
              <a:rPr lang="es-ES" sz="900" spc="-30" dirty="0" smtClean="0">
                <a:ea typeface="Arial"/>
                <a:cs typeface="Arial"/>
              </a:rPr>
              <a:t>de TGR y PLT. ECO imagen </a:t>
            </a:r>
            <a:r>
              <a:rPr lang="es-ES" sz="900" spc="-30" dirty="0">
                <a:ea typeface="Arial"/>
                <a:cs typeface="Arial"/>
              </a:rPr>
              <a:t>sugestiva de </a:t>
            </a:r>
            <a:r>
              <a:rPr lang="es-ES" sz="900" spc="-30" dirty="0" err="1">
                <a:ea typeface="Arial"/>
                <a:cs typeface="Arial"/>
              </a:rPr>
              <a:t>hemangioendotelioma</a:t>
            </a:r>
            <a:r>
              <a:rPr lang="es-ES" sz="900" spc="-30" dirty="0">
                <a:ea typeface="Arial"/>
                <a:cs typeface="Arial"/>
              </a:rPr>
              <a:t>, </a:t>
            </a:r>
            <a:r>
              <a:rPr lang="es-ES" sz="900" spc="-30" dirty="0" smtClean="0">
                <a:ea typeface="Arial"/>
                <a:cs typeface="Arial"/>
              </a:rPr>
              <a:t>se </a:t>
            </a:r>
            <a:r>
              <a:rPr lang="es-ES" sz="900" spc="-30" dirty="0">
                <a:ea typeface="Arial"/>
                <a:cs typeface="Arial"/>
              </a:rPr>
              <a:t>deriva </a:t>
            </a:r>
            <a:r>
              <a:rPr lang="es-ES" sz="900" spc="-30" dirty="0" smtClean="0">
                <a:ea typeface="Arial"/>
                <a:cs typeface="Arial"/>
              </a:rPr>
              <a:t>a centro </a:t>
            </a:r>
            <a:r>
              <a:rPr lang="es-ES" sz="900" spc="-30" dirty="0">
                <a:ea typeface="Arial"/>
                <a:cs typeface="Arial"/>
              </a:rPr>
              <a:t>de mayor complejidad, donde confirman el </a:t>
            </a:r>
            <a:r>
              <a:rPr lang="es-ES" sz="900" spc="-30" dirty="0" err="1" smtClean="0">
                <a:ea typeface="Arial"/>
                <a:cs typeface="Arial"/>
              </a:rPr>
              <a:t>Dx</a:t>
            </a:r>
            <a:r>
              <a:rPr lang="es-ES" sz="900" spc="-30" dirty="0" smtClean="0">
                <a:ea typeface="Arial"/>
                <a:cs typeface="Arial"/>
              </a:rPr>
              <a:t> por TC. </a:t>
            </a:r>
            <a:r>
              <a:rPr lang="es-ES" sz="900" spc="-30" dirty="0">
                <a:ea typeface="Arial"/>
                <a:cs typeface="Arial"/>
              </a:rPr>
              <a:t>Actualmente se encuentra en plan de reducción farmacológico, en </a:t>
            </a:r>
            <a:r>
              <a:rPr lang="es-ES" sz="900" spc="-30" dirty="0" err="1" smtClean="0">
                <a:ea typeface="Arial"/>
                <a:cs typeface="Arial"/>
              </a:rPr>
              <a:t>tto</a:t>
            </a:r>
            <a:r>
              <a:rPr lang="es-ES" sz="900" spc="-30" dirty="0" smtClean="0">
                <a:ea typeface="Arial"/>
                <a:cs typeface="Arial"/>
              </a:rPr>
              <a:t> con </a:t>
            </a:r>
            <a:r>
              <a:rPr lang="es-ES" sz="900" spc="-30" dirty="0">
                <a:ea typeface="Arial"/>
                <a:cs typeface="Arial"/>
              </a:rPr>
              <a:t>propanolol y </a:t>
            </a:r>
            <a:r>
              <a:rPr lang="es-ES" sz="900" spc="-30" dirty="0" smtClean="0">
                <a:ea typeface="Arial"/>
                <a:cs typeface="Arial"/>
              </a:rPr>
              <a:t>corticoides.</a:t>
            </a:r>
            <a:endParaRPr lang="es-AR" sz="900" spc="-30" dirty="0"/>
          </a:p>
        </p:txBody>
      </p:sp>
      <p:sp>
        <p:nvSpPr>
          <p:cNvPr id="21" name="20 Rectángulo"/>
          <p:cNvSpPr/>
          <p:nvPr/>
        </p:nvSpPr>
        <p:spPr>
          <a:xfrm>
            <a:off x="2038771" y="7316723"/>
            <a:ext cx="2981251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ES" sz="900" spc="-30" dirty="0" smtClean="0">
                <a:ea typeface="+mn-lt"/>
                <a:cs typeface="+mn-lt"/>
              </a:rPr>
              <a:t>El </a:t>
            </a:r>
            <a:r>
              <a:rPr lang="es-ES" sz="1000" b="1" spc="-30" dirty="0" smtClean="0">
                <a:ea typeface="+mn-lt"/>
                <a:cs typeface="+mn-lt"/>
              </a:rPr>
              <a:t>HEMANGIOENDOTELIOMA  HEPÁTICO INFANTIL </a:t>
            </a:r>
            <a:r>
              <a:rPr lang="es-ES" sz="900" spc="-30" dirty="0" smtClean="0">
                <a:ea typeface="+mn-lt"/>
                <a:cs typeface="+mn-lt"/>
              </a:rPr>
              <a:t>es </a:t>
            </a:r>
            <a:r>
              <a:rPr lang="es-ES" sz="900" spc="-30" dirty="0">
                <a:ea typeface="+mn-lt"/>
                <a:cs typeface="+mn-lt"/>
              </a:rPr>
              <a:t>el tumor primario del hígado más común en la infancia. </a:t>
            </a:r>
            <a:r>
              <a:rPr lang="es-ES" sz="900" spc="-30" dirty="0" smtClean="0">
                <a:ea typeface="+mn-lt"/>
                <a:cs typeface="+mn-lt"/>
              </a:rPr>
              <a:t>Es </a:t>
            </a:r>
            <a:r>
              <a:rPr lang="es-ES" sz="900" spc="-30" dirty="0">
                <a:ea typeface="+mn-lt"/>
                <a:cs typeface="+mn-lt"/>
              </a:rPr>
              <a:t>una lesión congénita, usualmente multifocal, frecuentemente sintomática en la infancia y puede complicarse con alteraciones hemodinámicas y trastornos en la coagulación. Se presenta en pacientes menores de 6 meses, puede ser diagnosticado prenatalmente. Suele tener un comportamiento benigno con tendencia a regresión </a:t>
            </a:r>
            <a:r>
              <a:rPr lang="es-ES" sz="900" spc="-30" dirty="0" smtClean="0">
                <a:ea typeface="+mn-lt"/>
                <a:cs typeface="+mn-lt"/>
              </a:rPr>
              <a:t>espontánea.</a:t>
            </a:r>
            <a:endParaRPr lang="es-AR" sz="900" spc="-30" dirty="0">
              <a:solidFill>
                <a:prstClr val="black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2417081" y="3923635"/>
            <a:ext cx="2602941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AR" sz="1200" b="1" dirty="0" smtClean="0">
                <a:solidFill>
                  <a:prstClr val="black"/>
                </a:solidFill>
              </a:rPr>
              <a:t>ECOGRAFIA ABDOMINAL</a:t>
            </a:r>
          </a:p>
          <a:p>
            <a:pPr algn="just"/>
            <a:r>
              <a:rPr lang="es-AR" sz="900" spc="-20" dirty="0"/>
              <a:t>HIGADO: lóbulo derecho de forma y </a:t>
            </a:r>
            <a:r>
              <a:rPr lang="es-AR" sz="900" spc="-20" dirty="0" err="1"/>
              <a:t>ecoestructura</a:t>
            </a:r>
            <a:r>
              <a:rPr lang="es-AR" sz="900" spc="-20" dirty="0"/>
              <a:t> conservada. Se visualiza en lóbulo izquierdo nacimiento de voluminosa masa heterogénea compleja con focos </a:t>
            </a:r>
            <a:r>
              <a:rPr lang="es-AR" sz="900" spc="-20" dirty="0" err="1"/>
              <a:t>ecogénicos</a:t>
            </a:r>
            <a:r>
              <a:rPr lang="es-AR" sz="900" spc="-20" dirty="0"/>
              <a:t> respecto del parénquima adyacente que se extiende hacia hipocondrio izquierdo y FII desplazando a la </a:t>
            </a:r>
            <a:r>
              <a:rPr lang="es-AR" sz="900" spc="-20" dirty="0" smtClean="0"/>
              <a:t>vejiga. </a:t>
            </a:r>
            <a:r>
              <a:rPr lang="es-AR" sz="900" spc="-20" dirty="0"/>
              <a:t>D</a:t>
            </a:r>
            <a:r>
              <a:rPr lang="es-AR" sz="900" spc="-20" dirty="0" smtClean="0"/>
              <a:t>isminución </a:t>
            </a:r>
            <a:r>
              <a:rPr lang="es-AR" sz="900" spc="-20" dirty="0"/>
              <a:t>del calibre de la aorta distal en el origen del tronco celiaco con dilatación de las venas supra-hepáticas. </a:t>
            </a:r>
            <a:r>
              <a:rPr lang="es-AR" sz="900" spc="-20" dirty="0" smtClean="0"/>
              <a:t>Doppler color: arteria </a:t>
            </a:r>
            <a:r>
              <a:rPr lang="es-AR" sz="900" spc="-20" dirty="0"/>
              <a:t>hepática aumentada de calibre con cambios de frecuencia sistólicos grandes y mínima variación diastólica del flujo. </a:t>
            </a:r>
            <a:endParaRPr lang="es-AR" sz="900" spc="-20" dirty="0">
              <a:solidFill>
                <a:prstClr val="black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81049" y="485145"/>
            <a:ext cx="633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dirty="0" smtClean="0"/>
              <a:t>028</a:t>
            </a:r>
            <a:endParaRPr lang="es-AR" dirty="0"/>
          </a:p>
        </p:txBody>
      </p:sp>
      <p:sp>
        <p:nvSpPr>
          <p:cNvPr id="13" name="2 Subtítulo"/>
          <p:cNvSpPr txBox="1">
            <a:spLocks/>
          </p:cNvSpPr>
          <p:nvPr/>
        </p:nvSpPr>
        <p:spPr>
          <a:xfrm>
            <a:off x="-64008" y="1032599"/>
            <a:ext cx="5271517" cy="62907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 smtClean="0">
                <a:ea typeface="+mn-lt"/>
                <a:cs typeface="+mn-lt"/>
              </a:rPr>
              <a:t>HEMANGIOENDOTELIOMA </a:t>
            </a:r>
            <a:r>
              <a:rPr lang="es-ES" sz="2000" dirty="0">
                <a:ea typeface="+mn-lt"/>
                <a:cs typeface="+mn-lt"/>
              </a:rPr>
              <a:t>EN RECIÉN </a:t>
            </a:r>
            <a:r>
              <a:rPr lang="es-ES" sz="2000" dirty="0" smtClean="0">
                <a:ea typeface="+mn-lt"/>
                <a:cs typeface="+mn-lt"/>
              </a:rPr>
              <a:t>NACIDO.</a:t>
            </a:r>
            <a:endParaRPr lang="es-ES" sz="2000" dirty="0" smtClean="0">
              <a:ea typeface="+mn-lt"/>
              <a:cs typeface="+mn-lt"/>
            </a:endParaRPr>
          </a:p>
          <a:p>
            <a:pPr marL="0" indent="0" algn="ctr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ea typeface="+mn-lt"/>
                <a:cs typeface="+mn-lt"/>
              </a:rPr>
              <a:t>A PROPÓSITO DE UN </a:t>
            </a:r>
            <a:r>
              <a:rPr lang="es-ES" sz="2000" dirty="0" smtClean="0">
                <a:ea typeface="+mn-lt"/>
                <a:cs typeface="+mn-lt"/>
              </a:rPr>
              <a:t>CASO</a:t>
            </a:r>
            <a:endParaRPr lang="es-ES" sz="2000" dirty="0">
              <a:cs typeface="Calibri" panose="020F0502020204030204"/>
            </a:endParaRPr>
          </a:p>
          <a:p>
            <a:pPr marL="0" lvl="0" indent="0" algn="ctr">
              <a:spcBef>
                <a:spcPts val="0"/>
              </a:spcBef>
              <a:buNone/>
            </a:pPr>
            <a:endParaRPr lang="es-AR" sz="2000" b="1" dirty="0"/>
          </a:p>
        </p:txBody>
      </p:sp>
      <p:sp>
        <p:nvSpPr>
          <p:cNvPr id="15" name="14 Rectángulo"/>
          <p:cNvSpPr/>
          <p:nvPr/>
        </p:nvSpPr>
        <p:spPr>
          <a:xfrm>
            <a:off x="100268" y="5640794"/>
            <a:ext cx="218345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sz="1200" b="1" dirty="0" smtClean="0">
                <a:solidFill>
                  <a:prstClr val="black"/>
                </a:solidFill>
              </a:rPr>
              <a:t>TC ABDOMINAL</a:t>
            </a:r>
          </a:p>
          <a:p>
            <a:pPr lvl="0" algn="just"/>
            <a:r>
              <a:rPr lang="es-AR" sz="900" spc="-20" dirty="0" smtClean="0">
                <a:solidFill>
                  <a:prstClr val="black"/>
                </a:solidFill>
              </a:rPr>
              <a:t>Masa </a:t>
            </a:r>
            <a:r>
              <a:rPr lang="es-AR" sz="900" spc="-20" dirty="0" err="1" smtClean="0">
                <a:solidFill>
                  <a:prstClr val="black"/>
                </a:solidFill>
              </a:rPr>
              <a:t>hepatica</a:t>
            </a:r>
            <a:r>
              <a:rPr lang="es-AR" sz="900" spc="-20" dirty="0" smtClean="0">
                <a:solidFill>
                  <a:prstClr val="black"/>
                </a:solidFill>
              </a:rPr>
              <a:t> solida del segmento </a:t>
            </a:r>
            <a:r>
              <a:rPr lang="es-AR" sz="900" spc="-20" dirty="0" err="1" smtClean="0">
                <a:solidFill>
                  <a:prstClr val="black"/>
                </a:solidFill>
              </a:rPr>
              <a:t>hepatico</a:t>
            </a:r>
            <a:r>
              <a:rPr lang="es-AR" sz="900" spc="-20" dirty="0" smtClean="0">
                <a:solidFill>
                  <a:prstClr val="black"/>
                </a:solidFill>
              </a:rPr>
              <a:t> III, con componente </a:t>
            </a:r>
            <a:r>
              <a:rPr lang="es-AR" sz="900" spc="-20" dirty="0" err="1" smtClean="0">
                <a:solidFill>
                  <a:prstClr val="black"/>
                </a:solidFill>
              </a:rPr>
              <a:t>hipodenso</a:t>
            </a:r>
            <a:r>
              <a:rPr lang="es-AR" sz="900" spc="-20" dirty="0" smtClean="0">
                <a:solidFill>
                  <a:prstClr val="black"/>
                </a:solidFill>
              </a:rPr>
              <a:t> por probable necrosis, mide 93 x 65 x 76 mm , con realce </a:t>
            </a:r>
            <a:r>
              <a:rPr lang="es-AR" sz="900" spc="-20" dirty="0" err="1" smtClean="0">
                <a:solidFill>
                  <a:prstClr val="black"/>
                </a:solidFill>
              </a:rPr>
              <a:t>centripeto</a:t>
            </a:r>
            <a:r>
              <a:rPr lang="es-AR" sz="900" spc="-20" dirty="0" smtClean="0">
                <a:solidFill>
                  <a:prstClr val="black"/>
                </a:solidFill>
              </a:rPr>
              <a:t> en las distintas fases de cte. Fase arterial con marcado incremento del calibre de la arteria </a:t>
            </a:r>
            <a:r>
              <a:rPr lang="es-AR" sz="900" spc="-20" dirty="0" err="1" smtClean="0">
                <a:solidFill>
                  <a:prstClr val="black"/>
                </a:solidFill>
              </a:rPr>
              <a:t>hepatica</a:t>
            </a:r>
            <a:r>
              <a:rPr lang="es-AR" sz="900" spc="-20" dirty="0" smtClean="0">
                <a:solidFill>
                  <a:prstClr val="black"/>
                </a:solidFill>
              </a:rPr>
              <a:t> con llenado precoz de la vena </a:t>
            </a:r>
            <a:r>
              <a:rPr lang="es-AR" sz="900" spc="-20" dirty="0" err="1" smtClean="0">
                <a:solidFill>
                  <a:prstClr val="black"/>
                </a:solidFill>
              </a:rPr>
              <a:t>suprahepatica</a:t>
            </a:r>
            <a:r>
              <a:rPr lang="es-AR" sz="900" spc="-20" dirty="0" smtClean="0">
                <a:solidFill>
                  <a:prstClr val="black"/>
                </a:solidFill>
              </a:rPr>
              <a:t> </a:t>
            </a:r>
            <a:r>
              <a:rPr lang="es-AR" sz="900" spc="-20" dirty="0" err="1" smtClean="0">
                <a:solidFill>
                  <a:prstClr val="black"/>
                </a:solidFill>
              </a:rPr>
              <a:t>izq</a:t>
            </a:r>
            <a:r>
              <a:rPr lang="es-AR" sz="900" spc="-20" dirty="0" smtClean="0">
                <a:solidFill>
                  <a:prstClr val="black"/>
                </a:solidFill>
              </a:rPr>
              <a:t>, la cual esta aumentada francamente de calibre (probable </a:t>
            </a:r>
            <a:r>
              <a:rPr lang="es-AR" sz="900" spc="-20" dirty="0" err="1" smtClean="0">
                <a:solidFill>
                  <a:prstClr val="black"/>
                </a:solidFill>
              </a:rPr>
              <a:t>shunt</a:t>
            </a:r>
            <a:r>
              <a:rPr lang="es-AR" sz="900" spc="-20" dirty="0" smtClean="0">
                <a:solidFill>
                  <a:prstClr val="black"/>
                </a:solidFill>
              </a:rPr>
              <a:t> </a:t>
            </a:r>
            <a:r>
              <a:rPr lang="es-AR" sz="900" spc="-20" dirty="0" err="1" smtClean="0">
                <a:solidFill>
                  <a:prstClr val="black"/>
                </a:solidFill>
              </a:rPr>
              <a:t>arteriovenoso</a:t>
            </a:r>
            <a:r>
              <a:rPr lang="es-AR" sz="900" spc="-20" dirty="0" smtClean="0">
                <a:solidFill>
                  <a:prstClr val="black"/>
                </a:solidFill>
              </a:rPr>
              <a:t>). </a:t>
            </a:r>
            <a:endParaRPr lang="es-AR" sz="900" spc="-20" dirty="0">
              <a:solidFill>
                <a:prstClr val="black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3" t="23914" r="32188" b="32440"/>
          <a:stretch/>
        </p:blipFill>
        <p:spPr>
          <a:xfrm>
            <a:off x="195486" y="7254182"/>
            <a:ext cx="1526725" cy="119487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5" t="35326" r="46948" b="29602"/>
          <a:stretch/>
        </p:blipFill>
        <p:spPr>
          <a:xfrm rot="5400000">
            <a:off x="2314985" y="5971774"/>
            <a:ext cx="1425965" cy="1143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0" t="36080" r="32387" b="18770"/>
          <a:stretch/>
        </p:blipFill>
        <p:spPr>
          <a:xfrm rot="5400000">
            <a:off x="3652327" y="5960890"/>
            <a:ext cx="1425968" cy="1165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9" t="31187" r="32387" b="23554"/>
          <a:stretch/>
        </p:blipFill>
        <p:spPr>
          <a:xfrm rot="5400000">
            <a:off x="3480265" y="2316872"/>
            <a:ext cx="1810293" cy="11189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15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4" t="27182" r="17883" b="23554"/>
          <a:stretch/>
        </p:blipFill>
        <p:spPr>
          <a:xfrm rot="5400000">
            <a:off x="2172584" y="2226369"/>
            <a:ext cx="1810291" cy="12999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16 Imagen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7" t="31254" r="21299" b="25244"/>
          <a:stretch/>
        </p:blipFill>
        <p:spPr>
          <a:xfrm>
            <a:off x="483518" y="4668614"/>
            <a:ext cx="1497094" cy="98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196</Words>
  <Application>Microsoft Office PowerPoint</Application>
  <PresentationFormat>Presentación en pantalla (16:9)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Agustin</dc:creator>
  <cp:lastModifiedBy>Agustin</cp:lastModifiedBy>
  <cp:revision>43</cp:revision>
  <dcterms:created xsi:type="dcterms:W3CDTF">2022-10-04T16:51:59Z</dcterms:created>
  <dcterms:modified xsi:type="dcterms:W3CDTF">2022-10-20T17:06:19Z</dcterms:modified>
</cp:coreProperties>
</file>