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Noto Sans" panose="020B0502040504020204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SM4/2x6V1+9BhmGSd2LBiDg7e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8DFEF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9FC"/>
            </a:gs>
            <a:gs pos="74000">
              <a:srgbClr val="B7D2EA"/>
            </a:gs>
            <a:gs pos="83000">
              <a:srgbClr val="B7D2EA"/>
            </a:gs>
            <a:gs pos="100000">
              <a:srgbClr val="CEE1F1"/>
            </a:gs>
          </a:gsLst>
          <a:lin ang="16200000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587725" y="1363251"/>
            <a:ext cx="8370300" cy="3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s-MX" sz="4400" b="1" dirty="0">
                <a:latin typeface="Calibri"/>
                <a:ea typeface="Calibri"/>
                <a:cs typeface="Calibri"/>
                <a:sym typeface="Calibri"/>
              </a:rPr>
              <a:t>La evaluación cognitiva </a:t>
            </a:r>
            <a:br>
              <a:rPr lang="es-MX" sz="44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s-MX" sz="4400" b="1" dirty="0">
                <a:latin typeface="Calibri"/>
                <a:ea typeface="Calibri"/>
                <a:cs typeface="Calibri"/>
                <a:sym typeface="Calibri"/>
              </a:rPr>
              <a:t>como instrumento de intervención</a:t>
            </a:r>
            <a:br>
              <a:rPr lang="es-MX" sz="3200" b="1" dirty="0">
                <a:latin typeface="Calibri"/>
                <a:ea typeface="Calibri"/>
                <a:cs typeface="Calibri"/>
                <a:sym typeface="Calibri"/>
              </a:rPr>
            </a:br>
            <a:endParaRPr sz="3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br>
              <a:rPr lang="es-MX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s-MX" sz="2800" dirty="0">
                <a:latin typeface="Calibri"/>
                <a:ea typeface="Calibri"/>
                <a:cs typeface="Calibri"/>
                <a:sym typeface="Calibri"/>
              </a:rPr>
              <a:t>Hospital Municipal de Morón</a:t>
            </a:r>
            <a:br>
              <a:rPr lang="es-MX" sz="900" dirty="0"/>
            </a:br>
            <a:r>
              <a:rPr lang="es-MX" sz="2800" dirty="0">
                <a:latin typeface="Calibri"/>
                <a:ea typeface="Calibri"/>
                <a:cs typeface="Calibri"/>
                <a:sym typeface="Calibri"/>
              </a:rPr>
              <a:t>Servicio de Salud Mental  </a:t>
            </a:r>
            <a:br>
              <a:rPr lang="es-MX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s-MX" sz="2800" dirty="0">
                <a:latin typeface="Calibri"/>
                <a:ea typeface="Calibri"/>
                <a:cs typeface="Calibri"/>
                <a:sym typeface="Calibri"/>
              </a:rPr>
              <a:t>Equipo de Psicopedagogía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738950" y="5293325"/>
            <a:ext cx="77655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MX" sz="2100" dirty="0">
                <a:latin typeface="Calibri"/>
                <a:ea typeface="Calibri"/>
                <a:cs typeface="Calibri"/>
                <a:sym typeface="Calibri"/>
              </a:rPr>
              <a:t> Mg. Karina Friera, Lic. Karina </a:t>
            </a:r>
            <a:r>
              <a:rPr lang="es-MX" sz="2100" dirty="0" err="1">
                <a:latin typeface="Calibri"/>
                <a:ea typeface="Calibri"/>
                <a:cs typeface="Calibri"/>
                <a:sym typeface="Calibri"/>
              </a:rPr>
              <a:t>Kerbs</a:t>
            </a:r>
            <a:r>
              <a:rPr lang="es-MX" sz="21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MX" sz="2000" dirty="0">
                <a:latin typeface="Calibri"/>
                <a:ea typeface="Calibri"/>
                <a:cs typeface="Calibri"/>
                <a:sym typeface="Calibri"/>
              </a:rPr>
              <a:t>Lic. Carolina Díaz</a:t>
            </a:r>
            <a:br>
              <a:rPr lang="es-MX" sz="2000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s-MX"/>
              <a:t>Conclusiones</a:t>
            </a:r>
            <a:endParaRPr/>
          </a:p>
        </p:txBody>
      </p:sp>
      <p:pic>
        <p:nvPicPr>
          <p:cNvPr id="165" name="Google Shape;165;p24" descr="Gráfico de respuestas de formularios. Título de la pregunta: Resolución. Número de respuestas: 80 respuesta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4050" y="874000"/>
            <a:ext cx="8391575" cy="39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 descr="Acceso universa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855" y="4722449"/>
            <a:ext cx="1642576" cy="164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9019475" y="5457150"/>
            <a:ext cx="2241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Muchas Gracias</a:t>
            </a:r>
            <a:endParaRPr sz="23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112295" y="1123837"/>
            <a:ext cx="3248526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MX"/>
              <a:t>Autoevaluación 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MX"/>
              <a:t>Desde el año 2018, a partir de una autoevaluación, hemos ido  afianzando nuestras acciones en relación al diagnóstico, orientación y seguimiento de las personas que presentan indicadores de riesgo vinculadas a patologías y/o dificultades cognitivas.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-MX"/>
              <a:t>Destacamos principalmente nuestra labor en relación al diagnóstico de la Discapacidad Intelectual, y de otros posibles trastornos cognitivos en adultos mayores.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3970421" y="172323"/>
            <a:ext cx="6265164" cy="95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orbel"/>
              <a:buNone/>
            </a:pPr>
            <a:r>
              <a:rPr lang="es-MX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Discapacidad  - Enfoque social</a:t>
            </a:r>
            <a:endParaRPr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3748339" y="1550066"/>
            <a:ext cx="7894720" cy="221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MX" sz="2200"/>
              <a:t>La Discapacidad es un término genérico que incluye déficits, limitaciones en la actividad y restricciones en la participación. </a:t>
            </a:r>
            <a:endParaRPr/>
          </a:p>
          <a:p>
            <a:pPr marL="182880" lvl="0" indent="-6413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22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MX" sz="2200"/>
              <a:t>Indica los aspectos negativos de la interacción entre un individuo (con una condición de salud) y sus factores contextuales (factores ambientales y personales). 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-MX"/>
              <a:t>                                                                                                                                                                                                                                                                CIF – OMS, 2001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80" y="3286554"/>
            <a:ext cx="1588168" cy="249143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4547937" y="3907821"/>
            <a:ext cx="6096000" cy="264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880" marR="0" lvl="0" indent="-18288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"/>
              <a:buChar char="●"/>
            </a:pPr>
            <a:r>
              <a:rPr lang="es-MX" sz="1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Base científica para la comprensión y el estudio de la salud y los estados relacionados.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"/>
              <a:buChar char="●"/>
            </a:pPr>
            <a:r>
              <a:rPr lang="es-MX" sz="1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Marco conceptual que permite una mejor comunicación entre profesionales para su aplicación en la clínica, salud pública, educación, investigación, servicios sociales, etc.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"/>
              <a:buChar char="●"/>
            </a:pPr>
            <a:r>
              <a:rPr lang="es-MX" sz="1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Instrumento que permite comparar datos entre países, disciplinas sanitarias, servicios, y en diferentes momentos a lo largo del tiempo.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"/>
              <a:buChar char="●"/>
            </a:pPr>
            <a:r>
              <a:rPr lang="es-MX" sz="1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Lenguaje común: Esquema de codificación sistematizado</a:t>
            </a:r>
            <a:r>
              <a:rPr lang="es-MX" sz="17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endParaRPr sz="1700" b="0" i="0" u="none" strike="noStrike" cap="none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2863516" y="4836695"/>
            <a:ext cx="1106905" cy="66574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07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t="3610" b="27379"/>
          <a:stretch/>
        </p:blipFill>
        <p:spPr>
          <a:xfrm>
            <a:off x="437147" y="963133"/>
            <a:ext cx="2078456" cy="203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0" y="1123825"/>
            <a:ext cx="34434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MX"/>
              <a:t>Fundamentación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3607450" y="137700"/>
            <a:ext cx="8171400" cy="6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" lvl="0" indent="-1828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MX"/>
              <a:t>La </a:t>
            </a:r>
            <a:r>
              <a:rPr lang="es-MX" b="1"/>
              <a:t>evaluación cognitiva</a:t>
            </a:r>
            <a:r>
              <a:rPr lang="es-MX"/>
              <a:t>: permite conocer, detectar y valorar las características y modalidades de los/as consultantes en cuanto al despliegue de su modalidad cognitiva en interrelación con otras dimensiones.</a:t>
            </a:r>
            <a:endParaRPr/>
          </a:p>
          <a:p>
            <a:pPr marL="182880" lvl="0" indent="-18288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-MX" b="1"/>
              <a:t>FOCO</a:t>
            </a:r>
            <a:r>
              <a:rPr lang="es-MX"/>
              <a:t>: en la</a:t>
            </a:r>
            <a:r>
              <a:rPr lang="es-MX" sz="2000">
                <a:solidFill>
                  <a:srgbClr val="595959"/>
                </a:solidFill>
              </a:rPr>
              <a:t> </a:t>
            </a:r>
            <a:r>
              <a:rPr lang="es-MX" sz="2000" b="1">
                <a:solidFill>
                  <a:srgbClr val="595959"/>
                </a:solidFill>
              </a:rPr>
              <a:t>singular modalidad de aprendizaje</a:t>
            </a:r>
            <a:r>
              <a:rPr lang="es-MX" sz="2000">
                <a:solidFill>
                  <a:srgbClr val="595959"/>
                </a:solidFill>
              </a:rPr>
              <a:t>, las </a:t>
            </a:r>
            <a:r>
              <a:rPr lang="es-MX" b="1"/>
              <a:t>p</a:t>
            </a:r>
            <a:r>
              <a:rPr lang="es-MX" sz="2000" b="1">
                <a:solidFill>
                  <a:srgbClr val="595959"/>
                </a:solidFill>
              </a:rPr>
              <a:t>otencialidades y obstáculos</a:t>
            </a:r>
            <a:r>
              <a:rPr lang="es-MX" sz="2000">
                <a:solidFill>
                  <a:srgbClr val="595959"/>
                </a:solidFill>
              </a:rPr>
              <a:t> en relación a su funcionamiento cognitivo</a:t>
            </a:r>
            <a:r>
              <a:rPr lang="es-MX"/>
              <a:t>, </a:t>
            </a:r>
            <a:r>
              <a:rPr lang="es-MX" sz="2000">
                <a:solidFill>
                  <a:srgbClr val="595959"/>
                </a:solidFill>
              </a:rPr>
              <a:t>las </a:t>
            </a:r>
            <a:r>
              <a:rPr lang="es-MX" sz="2000" b="1">
                <a:solidFill>
                  <a:srgbClr val="595959"/>
                </a:solidFill>
              </a:rPr>
              <a:t>estrategias</a:t>
            </a:r>
            <a:r>
              <a:rPr lang="es-MX" sz="2000">
                <a:solidFill>
                  <a:srgbClr val="595959"/>
                </a:solidFill>
              </a:rPr>
              <a:t>, </a:t>
            </a:r>
            <a:r>
              <a:rPr lang="es-MX" sz="2000" b="1">
                <a:solidFill>
                  <a:srgbClr val="595959"/>
                </a:solidFill>
              </a:rPr>
              <a:t>modos de resolución</a:t>
            </a:r>
            <a:r>
              <a:rPr lang="es-MX" sz="2000">
                <a:solidFill>
                  <a:srgbClr val="595959"/>
                </a:solidFill>
              </a:rPr>
              <a:t>, y </a:t>
            </a:r>
            <a:r>
              <a:rPr lang="es-MX" sz="2000" b="1">
                <a:solidFill>
                  <a:srgbClr val="595959"/>
                </a:solidFill>
              </a:rPr>
              <a:t>las teorías e hipótesis </a:t>
            </a:r>
            <a:r>
              <a:rPr lang="es-MX" sz="2000">
                <a:solidFill>
                  <a:srgbClr val="595959"/>
                </a:solidFill>
              </a:rPr>
              <a:t>que despliega acerca de los </a:t>
            </a:r>
            <a:r>
              <a:rPr lang="es-MX" sz="2000" b="1">
                <a:solidFill>
                  <a:srgbClr val="595959"/>
                </a:solidFill>
              </a:rPr>
              <a:t>objetos de conocimiento</a:t>
            </a:r>
            <a:r>
              <a:rPr lang="es-MX" sz="2000">
                <a:solidFill>
                  <a:srgbClr val="595959"/>
                </a:solidFill>
              </a:rPr>
              <a:t>. </a:t>
            </a:r>
            <a:endParaRPr/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3642550" y="5824736"/>
            <a:ext cx="8136300" cy="8925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1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MX" sz="2000" b="1" i="1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Búsqueda de acciones que promocionen un funcionamiento adaptado y lo más funcional posible en relación a las posibilidades del sujeto. </a:t>
            </a:r>
            <a:endParaRPr sz="14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3696600" y="3393200"/>
            <a:ext cx="7967400" cy="2439300"/>
          </a:xfrm>
          <a:prstGeom prst="downArrowCallout">
            <a:avLst>
              <a:gd name="adj1" fmla="val 16372"/>
              <a:gd name="adj2" fmla="val 25000"/>
              <a:gd name="adj3" fmla="val 25000"/>
              <a:gd name="adj4" fmla="val 6254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PERMITEN</a:t>
            </a:r>
            <a:endParaRPr sz="2000" b="0" i="0" u="none" strike="noStrike" cap="none">
              <a:solidFill>
                <a:schemeClr val="accent2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"/>
              <a:buChar char="●"/>
            </a:pPr>
            <a:r>
              <a:rPr lang="es-MX" sz="2000" b="0" i="0" u="none" strike="noStrike" cap="none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Plantear los motivos y/o circunstancias que han afectado el desarrollo de las personas</a:t>
            </a:r>
            <a:endParaRPr sz="2000" b="0" i="0" u="none" strike="noStrike" cap="none">
              <a:solidFill>
                <a:schemeClr val="accent2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"/>
              <a:buChar char="●"/>
            </a:pPr>
            <a:r>
              <a:rPr lang="es-MX" sz="2000" b="0" i="0" u="none" strike="noStrike" cap="none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 Diseñar posibles intervenciones </a:t>
            </a:r>
            <a:endParaRPr sz="2000" b="0" i="0" u="none" strike="noStrike" cap="none">
              <a:solidFill>
                <a:schemeClr val="accent2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MX"/>
              <a:t>Ejes de Análisis</a:t>
            </a: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3685825" y="536475"/>
            <a:ext cx="7769700" cy="3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10000"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837"/>
              <a:buNone/>
            </a:pPr>
            <a:r>
              <a:rPr lang="es-MX" sz="2550"/>
              <a:t>En toda evaluación intentamos analizar cinco dimensiones centrales:</a:t>
            </a:r>
            <a:endParaRPr sz="255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43"/>
              <a:buNone/>
            </a:pPr>
            <a:endParaRPr sz="475"/>
          </a:p>
          <a:p>
            <a:pPr marL="1371600" marR="0" lvl="0" indent="-341788" algn="l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es-MX" sz="2300"/>
              <a:t>El perfil cognitivo</a:t>
            </a:r>
            <a:endParaRPr sz="2300"/>
          </a:p>
          <a:p>
            <a:pPr marL="1371600" lvl="0" indent="-341788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MX" sz="2300"/>
              <a:t>Conducta Adaptativa </a:t>
            </a:r>
            <a:endParaRPr sz="2300"/>
          </a:p>
          <a:p>
            <a:pPr marL="1371600" lvl="0" indent="-341788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MX" sz="2300"/>
              <a:t>Educación, Participación e Interacción</a:t>
            </a:r>
            <a:endParaRPr sz="2300"/>
          </a:p>
          <a:p>
            <a:pPr marL="1371600" lvl="0" indent="-341788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MX" sz="2300"/>
              <a:t>Salud (física, mental y etiología)</a:t>
            </a:r>
            <a:endParaRPr sz="2300"/>
          </a:p>
          <a:p>
            <a:pPr marL="1371600" lvl="0" indent="-341788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MX" sz="2300"/>
              <a:t>Contexto (ambiental y cultura)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ct val="142857"/>
              <a:buNone/>
            </a:pPr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3685831" y="3888546"/>
            <a:ext cx="2648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Evaluaciones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psicopedagógicas para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niños y púberes.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Orientaciones específicas  sobre Tra</a:t>
            </a: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yectoria escolar y en los abordajes </a:t>
            </a:r>
            <a:r>
              <a:rPr lang="es-MX" sz="18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terapéuticos</a:t>
            </a:r>
            <a:endParaRPr sz="18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1" name="Google Shape;121;p9"/>
          <p:cNvCxnSpPr/>
          <p:nvPr/>
        </p:nvCxnSpPr>
        <p:spPr>
          <a:xfrm>
            <a:off x="6439877" y="4048369"/>
            <a:ext cx="0" cy="2360246"/>
          </a:xfrm>
          <a:prstGeom prst="straightConnector1">
            <a:avLst/>
          </a:prstGeom>
          <a:noFill/>
          <a:ln w="12700" cap="flat" cmpd="sng">
            <a:solidFill>
              <a:srgbClr val="4561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9"/>
          <p:cNvSpPr txBox="1"/>
          <p:nvPr/>
        </p:nvSpPr>
        <p:spPr>
          <a:xfrm>
            <a:off x="6819663" y="3888550"/>
            <a:ext cx="19641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Evaluaciones para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la determinación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de la discapacidad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intelectual en j</a:t>
            </a:r>
            <a:r>
              <a:rPr lang="es-MX" sz="18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óvenes y adultos.</a:t>
            </a:r>
            <a:endParaRPr sz="18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Orientaciones y articulación interinstitucional.</a:t>
            </a:r>
            <a:endParaRPr sz="18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3" name="Google Shape;123;p9"/>
          <p:cNvCxnSpPr/>
          <p:nvPr/>
        </p:nvCxnSpPr>
        <p:spPr>
          <a:xfrm>
            <a:off x="9163539" y="4048369"/>
            <a:ext cx="0" cy="2360246"/>
          </a:xfrm>
          <a:prstGeom prst="straightConnector1">
            <a:avLst/>
          </a:prstGeom>
          <a:noFill/>
          <a:ln w="12700" cap="flat" cmpd="sng">
            <a:solidFill>
              <a:srgbClr val="4561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9"/>
          <p:cNvSpPr txBox="1"/>
          <p:nvPr/>
        </p:nvSpPr>
        <p:spPr>
          <a:xfrm>
            <a:off x="9365575" y="3888550"/>
            <a:ext cx="22704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Evaluaciones con un enfoque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neurocognitivo</a:t>
            </a:r>
            <a:r>
              <a:rPr lang="es-MX" sz="18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para adultos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mayores.</a:t>
            </a:r>
            <a:endParaRPr sz="18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Orientaciones en relación al diagnóstico y tratamiento, y los accesos</a:t>
            </a:r>
            <a:endParaRPr sz="18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MX"/>
              <a:t>Metodología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182880" lvl="0" indent="-1828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MX"/>
              <a:t>DERIVACIONES: Psiquiatría, Neurología, Servicio Social, Acción Social, el Servicio Local de Promoción de derechos o por solicitud  judicial.  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MX"/>
              <a:t>Anamnesis y entrevista inicial amplia.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MX"/>
              <a:t>Entre 3 y 6  encuentros.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MX"/>
              <a:t>Aplicación de técnicas estandarizadas.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MX"/>
              <a:t>Elaboración de  informes .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MX"/>
              <a:t>Orientación y  planificación de intervenciones y articulación con otros servicios, efectores y/o instituciones. 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MX"/>
              <a:t>Implementación  de entrevistas de carácter interdisciplinario, con Psiquiatría, para cumplimentar los requisitos de la Certificación de la Discapacidad Intelectual y/o mental.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s-MX"/>
              <a:t>Técnicas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3837175" y="409075"/>
            <a:ext cx="765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MX"/>
              <a:t>Son recursos mediadores que permiten recabar información objetiva, en relación a las posibilidades y características de la modalidad cognitiva del paciente. </a:t>
            </a:r>
            <a:endParaRPr/>
          </a:p>
          <a:p>
            <a:pPr marL="182880" lvl="0" indent="-182880" algn="just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La evaluación incluye el "razonamiento, planificación, solucionar problemas, pensar de manera abstracta, comprender ideas complejas, aprender con rapidez y aprender de la experiencia"  </a:t>
            </a:r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t="18676" r="40219"/>
          <a:stretch/>
        </p:blipFill>
        <p:spPr>
          <a:xfrm>
            <a:off x="3489903" y="3726020"/>
            <a:ext cx="4970256" cy="313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3078" y="4012080"/>
            <a:ext cx="1706194" cy="221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82956" y="4064276"/>
            <a:ext cx="1706193" cy="220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s-MX"/>
              <a:t>Datos Generales</a:t>
            </a:r>
            <a:endParaRPr/>
          </a:p>
        </p:txBody>
      </p:sp>
      <p:pic>
        <p:nvPicPr>
          <p:cNvPr id="145" name="Google Shape;145;p6" descr="Gráfico de respuestas de formularios. Título de la pregunta: Género. Número de respuestas: 79 respuestas."/>
          <p:cNvPicPr preferRelativeResize="0"/>
          <p:nvPr/>
        </p:nvPicPr>
        <p:blipFill rotWithShape="1">
          <a:blip r:embed="rId3">
            <a:alphaModFix/>
          </a:blip>
          <a:srcRect l="16492" t="17062" r="24231" b="7977"/>
          <a:stretch/>
        </p:blipFill>
        <p:spPr>
          <a:xfrm>
            <a:off x="3878385" y="414215"/>
            <a:ext cx="4230805" cy="225083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5421578" y="476738"/>
            <a:ext cx="8915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Género</a:t>
            </a:r>
            <a:endParaRPr sz="18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7" name="Google Shape;147;p6" descr="Gráfico de respuestas de formularios. Título de la pregunta: Municipio. Número de respuestas: 75 respuestas."/>
          <p:cNvPicPr preferRelativeResize="0"/>
          <p:nvPr/>
        </p:nvPicPr>
        <p:blipFill rotWithShape="1">
          <a:blip r:embed="rId4">
            <a:alphaModFix/>
          </a:blip>
          <a:srcRect l="18899" t="27651" r="24612"/>
          <a:stretch/>
        </p:blipFill>
        <p:spPr>
          <a:xfrm>
            <a:off x="3598367" y="3837171"/>
            <a:ext cx="3993662" cy="2151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 descr="Gráfico de respuestas de formularios. Título de la pregunta: Edad. Número de respuestas: 80 respuestas."/>
          <p:cNvPicPr preferRelativeResize="0"/>
          <p:nvPr/>
        </p:nvPicPr>
        <p:blipFill rotWithShape="1">
          <a:blip r:embed="rId5">
            <a:alphaModFix/>
          </a:blip>
          <a:srcRect l="19884" r="25209"/>
          <a:stretch/>
        </p:blipFill>
        <p:spPr>
          <a:xfrm>
            <a:off x="7817310" y="1533349"/>
            <a:ext cx="3998032" cy="306340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9392138" y="1789541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Edad</a:t>
            </a:r>
            <a:endParaRPr sz="18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5042886" y="3484173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Localidad</a:t>
            </a:r>
            <a:endParaRPr sz="18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s-MX"/>
              <a:t>Conclusiones</a:t>
            </a:r>
            <a:endParaRPr/>
          </a:p>
        </p:txBody>
      </p:sp>
      <p:pic>
        <p:nvPicPr>
          <p:cNvPr id="156" name="Google Shape;156;p23" descr="Gráfico de respuestas de formularios. Título de la pregunta: Derivación. Número de respuestas: 80 respuestas."/>
          <p:cNvPicPr preferRelativeResize="0"/>
          <p:nvPr/>
        </p:nvPicPr>
        <p:blipFill rotWithShape="1">
          <a:blip r:embed="rId3">
            <a:alphaModFix/>
          </a:blip>
          <a:srcRect l="15383" r="19302"/>
          <a:stretch/>
        </p:blipFill>
        <p:spPr>
          <a:xfrm>
            <a:off x="3740522" y="221250"/>
            <a:ext cx="4746986" cy="29814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4923692" y="633046"/>
            <a:ext cx="1205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Derivación</a:t>
            </a:r>
            <a:endParaRPr sz="18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8" name="Google Shape;158;p23" descr="Gráfico de respuestas de formularios. Título de la pregunta: Diagnóstico. Número de respuestas: 76 respuestas."/>
          <p:cNvPicPr preferRelativeResize="0"/>
          <p:nvPr/>
        </p:nvPicPr>
        <p:blipFill rotWithShape="1">
          <a:blip r:embed="rId4">
            <a:alphaModFix/>
          </a:blip>
          <a:srcRect t="20742"/>
          <a:stretch/>
        </p:blipFill>
        <p:spPr>
          <a:xfrm>
            <a:off x="3670225" y="3562325"/>
            <a:ext cx="8610478" cy="324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5740400" y="3055096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Diagnóstico</a:t>
            </a:r>
            <a:endParaRPr sz="18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cálido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Panorámica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Corbel</vt:lpstr>
      <vt:lpstr>Calibri</vt:lpstr>
      <vt:lpstr>Noto Sans</vt:lpstr>
      <vt:lpstr>Arial</vt:lpstr>
      <vt:lpstr>Marco</vt:lpstr>
      <vt:lpstr>La evaluación cognitiva  como instrumento de intervención   Hospital Municipal de Morón Servicio de Salud Mental   Equipo de Psicopedagogía</vt:lpstr>
      <vt:lpstr>Autoevaluación </vt:lpstr>
      <vt:lpstr>Discapacidad  - Enfoque social</vt:lpstr>
      <vt:lpstr>Fundamentación</vt:lpstr>
      <vt:lpstr>Ejes de Análisis</vt:lpstr>
      <vt:lpstr>Metodología</vt:lpstr>
      <vt:lpstr>Técnicas</vt:lpstr>
      <vt:lpstr>Datos Generales</vt:lpstr>
      <vt:lpstr>Conclusiones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evaluación cognitiva  como instrumento de intervención   Hospital Municipal de Morón Servicio de Salud Mental   Equipo de Psicopedagogía</dc:title>
  <dc:creator>Caro</dc:creator>
  <cp:lastModifiedBy>Caro</cp:lastModifiedBy>
  <cp:revision>1</cp:revision>
  <dcterms:created xsi:type="dcterms:W3CDTF">2022-10-21T02:00:43Z</dcterms:created>
  <dcterms:modified xsi:type="dcterms:W3CDTF">2022-10-23T16:51:37Z</dcterms:modified>
</cp:coreProperties>
</file>