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5255b6f0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5255b6f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25cd0224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25cd022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402196456fd3866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402196456fd386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170f23af27452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170f23af2745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d65d74f7edaf0d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d65d74f7edaf0d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170f23af27452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170f23af27452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170f23af274525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170f23af27452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02196456fd386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02196456fd386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170f23af27452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170f23af27452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170f23af27452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170f23af27452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25cd0224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25cd022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idx="4294967295"/>
          </p:nvPr>
        </p:nvSpPr>
        <p:spPr>
          <a:xfrm>
            <a:off x="438700" y="320700"/>
            <a:ext cx="8705400" cy="431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4900" b="1" u="sng">
              <a:solidFill>
                <a:schemeClr val="dk1"/>
              </a:solidFill>
            </a:endParaRPr>
          </a:p>
          <a:p>
            <a:pPr marL="0" lvl="0" indent="0" algn="ctr" rtl="0">
              <a:spcBef>
                <a:spcPts val="0"/>
              </a:spcBef>
              <a:spcAft>
                <a:spcPts val="0"/>
              </a:spcAft>
              <a:buSzPts val="990"/>
              <a:buNone/>
            </a:pPr>
            <a:endParaRPr sz="4900" b="1" u="sng">
              <a:solidFill>
                <a:schemeClr val="dk1"/>
              </a:solidFill>
            </a:endParaRPr>
          </a:p>
          <a:p>
            <a:pPr marL="0" lvl="0" indent="0" algn="ctr" rtl="0">
              <a:spcBef>
                <a:spcPts val="0"/>
              </a:spcBef>
              <a:spcAft>
                <a:spcPts val="0"/>
              </a:spcAft>
              <a:buSzPts val="990"/>
              <a:buNone/>
            </a:pPr>
            <a:endParaRPr sz="4900" b="1" u="sng">
              <a:solidFill>
                <a:schemeClr val="dk1"/>
              </a:solidFill>
            </a:endParaRPr>
          </a:p>
          <a:p>
            <a:pPr marL="0" lvl="0" indent="0" algn="ctr" rtl="0">
              <a:spcBef>
                <a:spcPts val="0"/>
              </a:spcBef>
              <a:spcAft>
                <a:spcPts val="0"/>
              </a:spcAft>
              <a:buSzPts val="990"/>
              <a:buNone/>
            </a:pPr>
            <a:endParaRPr sz="4900" b="1" u="sng">
              <a:solidFill>
                <a:schemeClr val="dk1"/>
              </a:solidFill>
            </a:endParaRPr>
          </a:p>
          <a:p>
            <a:pPr marL="0" lvl="0" indent="0" algn="ctr" rtl="0">
              <a:spcBef>
                <a:spcPts val="0"/>
              </a:spcBef>
              <a:spcAft>
                <a:spcPts val="0"/>
              </a:spcAft>
              <a:buSzPts val="990"/>
              <a:buNone/>
            </a:pPr>
            <a:r>
              <a:rPr lang="es-419" sz="4900" b="1" u="sng">
                <a:solidFill>
                  <a:schemeClr val="dk1"/>
                </a:solidFill>
              </a:rPr>
              <a:t>EQUIPO INTERDISCIPLINARIO DE ALOJAMIENTO DE LAS ADOLESCENCIAS EN EL HOSPITAL </a:t>
            </a:r>
            <a:endParaRPr sz="4900" b="1" u="sng">
              <a:solidFill>
                <a:schemeClr val="dk1"/>
              </a:solidFill>
            </a:endParaRPr>
          </a:p>
          <a:p>
            <a:pPr marL="0" lvl="0" indent="0" algn="ctr" rtl="0">
              <a:spcBef>
                <a:spcPts val="0"/>
              </a:spcBef>
              <a:spcAft>
                <a:spcPts val="0"/>
              </a:spcAft>
              <a:buSzPts val="990"/>
              <a:buNone/>
            </a:pPr>
            <a:r>
              <a:rPr lang="es-419" sz="4900" b="1" u="sng">
                <a:solidFill>
                  <a:schemeClr val="dk1"/>
                </a:solidFill>
              </a:rPr>
              <a:t>MUNICIPAL DE MORÓN</a:t>
            </a:r>
            <a:endParaRPr sz="4900" b="1" u="sng">
              <a:solidFill>
                <a:schemeClr val="dk1"/>
              </a:solidFill>
            </a:endParaRPr>
          </a:p>
        </p:txBody>
      </p:sp>
      <p:sp>
        <p:nvSpPr>
          <p:cNvPr id="63" name="Google Shape;63;p13"/>
          <p:cNvSpPr txBox="1"/>
          <p:nvPr/>
        </p:nvSpPr>
        <p:spPr>
          <a:xfrm rot="10800000">
            <a:off x="8236455" y="2242650"/>
            <a:ext cx="4071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623400" y="-395664"/>
            <a:ext cx="8520600" cy="5143500"/>
          </a:xfrm>
          <a:prstGeom prst="rect">
            <a:avLst/>
          </a:prstGeom>
          <a:solidFill>
            <a:schemeClr val="dk1"/>
          </a:solidFill>
        </p:spPr>
        <p:txBody>
          <a:bodyPr spcFirstLastPara="1" wrap="square" lIns="91425" tIns="91425" rIns="91425" bIns="91425" anchor="b" anchorCtr="0">
            <a:normAutofit fontScale="90000"/>
          </a:bodyPr>
          <a:lstStyle/>
          <a:p>
            <a:pPr marL="0" lvl="0" indent="-1905" algn="ctr" rtl="0">
              <a:spcBef>
                <a:spcPts val="0"/>
              </a:spcBef>
              <a:spcAft>
                <a:spcPts val="0"/>
              </a:spcAft>
              <a:buNone/>
            </a:pPr>
            <a:endParaRPr sz="2600" b="1">
              <a:solidFill>
                <a:schemeClr val="lt1"/>
              </a:solidFill>
            </a:endParaRPr>
          </a:p>
          <a:p>
            <a:pPr marL="0" lvl="0" indent="-1905" algn="ctr" rtl="0">
              <a:spcBef>
                <a:spcPts val="0"/>
              </a:spcBef>
              <a:spcAft>
                <a:spcPts val="0"/>
              </a:spcAft>
              <a:buNone/>
            </a:pPr>
            <a:endParaRPr sz="2600" b="1">
              <a:solidFill>
                <a:schemeClr val="lt1"/>
              </a:solidFill>
            </a:endParaRPr>
          </a:p>
          <a:p>
            <a:pPr marL="0" lvl="0" indent="-1905" algn="just" rtl="0">
              <a:spcBef>
                <a:spcPts val="0"/>
              </a:spcBef>
              <a:spcAft>
                <a:spcPts val="0"/>
              </a:spcAft>
              <a:buNone/>
            </a:pPr>
            <a:endParaRPr sz="2600" b="1">
              <a:solidFill>
                <a:schemeClr val="lt1"/>
              </a:solidFill>
            </a:endParaRPr>
          </a:p>
          <a:p>
            <a:pPr marL="0" lvl="0" indent="-1905" algn="ctr" rtl="0">
              <a:spcBef>
                <a:spcPts val="0"/>
              </a:spcBef>
              <a:spcAft>
                <a:spcPts val="0"/>
              </a:spcAft>
              <a:buNone/>
            </a:pPr>
            <a:endParaRPr sz="2600" b="1">
              <a:solidFill>
                <a:schemeClr val="lt1"/>
              </a:solidFill>
            </a:endParaRPr>
          </a:p>
          <a:p>
            <a:pPr marL="0" lvl="0" indent="-1905" algn="ctr" rtl="0">
              <a:spcBef>
                <a:spcPts val="0"/>
              </a:spcBef>
              <a:spcAft>
                <a:spcPts val="0"/>
              </a:spcAft>
              <a:buNone/>
            </a:pPr>
            <a:endParaRPr sz="2600" b="1">
              <a:solidFill>
                <a:schemeClr val="lt1"/>
              </a:solidFill>
            </a:endParaRPr>
          </a:p>
          <a:p>
            <a:pPr marL="0" lvl="0" indent="-1905" algn="ctr" rtl="0">
              <a:spcBef>
                <a:spcPts val="0"/>
              </a:spcBef>
              <a:spcAft>
                <a:spcPts val="0"/>
              </a:spcAft>
              <a:buNone/>
            </a:pPr>
            <a:endParaRPr sz="2600" b="1">
              <a:solidFill>
                <a:schemeClr val="lt1"/>
              </a:solidFill>
            </a:endParaRPr>
          </a:p>
          <a:p>
            <a:pPr marL="0" lvl="0" indent="-1905" algn="ctr" rtl="0">
              <a:spcBef>
                <a:spcPts val="0"/>
              </a:spcBef>
              <a:spcAft>
                <a:spcPts val="0"/>
              </a:spcAft>
              <a:buNone/>
            </a:pPr>
            <a:endParaRPr sz="2600" b="1">
              <a:solidFill>
                <a:schemeClr val="lt1"/>
              </a:solidFill>
            </a:endParaRPr>
          </a:p>
          <a:p>
            <a:pPr marL="0" lvl="0" indent="-1905" algn="ctr" rtl="0">
              <a:spcBef>
                <a:spcPts val="0"/>
              </a:spcBef>
              <a:spcAft>
                <a:spcPts val="0"/>
              </a:spcAft>
              <a:buNone/>
            </a:pPr>
            <a:r>
              <a:rPr lang="es-419" sz="2600" b="1">
                <a:solidFill>
                  <a:schemeClr val="lt1"/>
                </a:solidFill>
              </a:rPr>
              <a:t>Dispositivos interdisciplinarios:</a:t>
            </a:r>
            <a:endParaRPr sz="2600" b="1">
              <a:solidFill>
                <a:schemeClr val="lt1"/>
              </a:solidFill>
            </a:endParaRPr>
          </a:p>
          <a:p>
            <a:pPr marL="0" lvl="0" indent="0" algn="ctr" rtl="0">
              <a:spcBef>
                <a:spcPts val="0"/>
              </a:spcBef>
              <a:spcAft>
                <a:spcPts val="0"/>
              </a:spcAft>
              <a:buNone/>
            </a:pPr>
            <a:endParaRPr sz="2600" b="1">
              <a:solidFill>
                <a:schemeClr val="lt1"/>
              </a:solidFill>
            </a:endParaRPr>
          </a:p>
          <a:p>
            <a:pPr marL="0" lvl="0" indent="0" algn="ctr" rtl="0">
              <a:spcBef>
                <a:spcPts val="0"/>
              </a:spcBef>
              <a:spcAft>
                <a:spcPts val="0"/>
              </a:spcAft>
              <a:buNone/>
            </a:pPr>
            <a:r>
              <a:rPr lang="es-419" sz="2600" b="1" u="sng">
                <a:solidFill>
                  <a:schemeClr val="lt1"/>
                </a:solidFill>
              </a:rPr>
              <a:t>Trabajo social y psicología</a:t>
            </a:r>
            <a:r>
              <a:rPr lang="es-419" sz="2600" b="1">
                <a:solidFill>
                  <a:schemeClr val="lt1"/>
                </a:solidFill>
              </a:rPr>
              <a:t> (Psicosociales)</a:t>
            </a:r>
            <a:endParaRPr sz="2600" b="1">
              <a:solidFill>
                <a:schemeClr val="lt1"/>
              </a:solidFill>
            </a:endParaRPr>
          </a:p>
          <a:p>
            <a:pPr marL="0" lvl="0" indent="0" algn="ctr" rtl="0">
              <a:spcBef>
                <a:spcPts val="0"/>
              </a:spcBef>
              <a:spcAft>
                <a:spcPts val="0"/>
              </a:spcAft>
              <a:buNone/>
            </a:pPr>
            <a:r>
              <a:rPr lang="es-419" sz="2600" b="1" u="sng">
                <a:solidFill>
                  <a:schemeClr val="lt1"/>
                </a:solidFill>
              </a:rPr>
              <a:t>Pediatría y psicología</a:t>
            </a:r>
            <a:endParaRPr sz="2600" b="1" u="sng">
              <a:solidFill>
                <a:schemeClr val="lt1"/>
              </a:solidFill>
            </a:endParaRPr>
          </a:p>
          <a:p>
            <a:pPr marL="0" lvl="0" indent="0" algn="ctr" rtl="0">
              <a:spcBef>
                <a:spcPts val="0"/>
              </a:spcBef>
              <a:spcAft>
                <a:spcPts val="0"/>
              </a:spcAft>
              <a:buNone/>
            </a:pPr>
            <a:r>
              <a:rPr lang="es-419" sz="2600" b="1" u="sng">
                <a:solidFill>
                  <a:schemeClr val="lt1"/>
                </a:solidFill>
              </a:rPr>
              <a:t>Obstetricia y psicología</a:t>
            </a:r>
            <a:endParaRPr sz="2600" b="1" u="sng">
              <a:solidFill>
                <a:schemeClr val="lt1"/>
              </a:solidFill>
            </a:endParaRPr>
          </a:p>
          <a:p>
            <a:pPr marL="0" lvl="0" indent="0" algn="ctr" rtl="0">
              <a:spcBef>
                <a:spcPts val="0"/>
              </a:spcBef>
              <a:spcAft>
                <a:spcPts val="0"/>
              </a:spcAft>
              <a:buNone/>
            </a:pPr>
            <a:r>
              <a:rPr lang="es-419" sz="2600" b="1" u="sng">
                <a:solidFill>
                  <a:schemeClr val="lt1"/>
                </a:solidFill>
              </a:rPr>
              <a:t>Espacio de orientación a referentes afectivos adultxs </a:t>
            </a:r>
            <a:endParaRPr sz="2600" b="1" u="sng">
              <a:solidFill>
                <a:schemeClr val="lt1"/>
              </a:solidFill>
            </a:endParaRPr>
          </a:p>
          <a:p>
            <a:pPr marL="0" lvl="0" indent="0" algn="ctr" rtl="0">
              <a:spcBef>
                <a:spcPts val="0"/>
              </a:spcBef>
              <a:spcAft>
                <a:spcPts val="0"/>
              </a:spcAft>
              <a:buNone/>
            </a:pPr>
            <a:r>
              <a:rPr lang="es-419" sz="2600" b="1">
                <a:solidFill>
                  <a:schemeClr val="lt1"/>
                </a:solidFill>
              </a:rPr>
              <a:t>(trabajo social y psicología)</a:t>
            </a:r>
            <a:endParaRPr sz="2600" b="1">
              <a:solidFill>
                <a:schemeClr val="lt1"/>
              </a:solidFill>
            </a:endParaRPr>
          </a:p>
          <a:p>
            <a:pPr marL="0" lvl="0" indent="0" algn="ctr" rtl="0">
              <a:spcBef>
                <a:spcPts val="0"/>
              </a:spcBef>
              <a:spcAft>
                <a:spcPts val="0"/>
              </a:spcAft>
              <a:buNone/>
            </a:pPr>
            <a:r>
              <a:rPr lang="es-419" sz="2600" b="1" u="sng">
                <a:solidFill>
                  <a:schemeClr val="lt1"/>
                </a:solidFill>
              </a:rPr>
              <a:t>Monitoreo</a:t>
            </a:r>
            <a:endParaRPr sz="2600" b="1" u="sng">
              <a:solidFill>
                <a:schemeClr val="lt1"/>
              </a:solidFill>
            </a:endParaRPr>
          </a:p>
          <a:p>
            <a:pPr marL="0" lvl="0" indent="0" algn="ctr" rtl="0">
              <a:spcBef>
                <a:spcPts val="0"/>
              </a:spcBef>
              <a:spcAft>
                <a:spcPts val="0"/>
              </a:spcAft>
              <a:buNone/>
            </a:pPr>
            <a:r>
              <a:rPr lang="es-419" sz="2488" b="1">
                <a:solidFill>
                  <a:schemeClr val="lt1"/>
                </a:solidFill>
              </a:rPr>
              <a:t>(Espacio de intercambio quincenal entre lxs trabajadorxs de las disciplinas de trabajo social y psicología, para acompañar las trayectorias de cada adolescente y sus referentes a lo largo de los dispositivos del equipo.)</a:t>
            </a:r>
            <a:endParaRPr sz="2488" b="1">
              <a:solidFill>
                <a:schemeClr val="lt1"/>
              </a:solidFill>
            </a:endParaRPr>
          </a:p>
          <a:p>
            <a:pPr marL="0" lvl="0" indent="0" algn="ctr" rtl="0">
              <a:spcBef>
                <a:spcPts val="0"/>
              </a:spcBef>
              <a:spcAft>
                <a:spcPts val="0"/>
              </a:spcAft>
              <a:buNone/>
            </a:pPr>
            <a:r>
              <a:rPr lang="es-419" sz="2888" b="1" i="1" u="sng">
                <a:solidFill>
                  <a:schemeClr val="lt1"/>
                </a:solidFill>
              </a:rPr>
              <a:t>En los dispositivos </a:t>
            </a:r>
            <a:r>
              <a:rPr lang="es-419" sz="2888" b="1">
                <a:solidFill>
                  <a:schemeClr val="lt1"/>
                </a:solidFill>
              </a:rPr>
              <a:t> </a:t>
            </a:r>
            <a:r>
              <a:rPr lang="es-419" sz="2888" b="1" i="1" u="sng">
                <a:solidFill>
                  <a:schemeClr val="lt1"/>
                </a:solidFill>
              </a:rPr>
              <a:t>participa la residencia de psicología </a:t>
            </a:r>
            <a:endParaRPr sz="2888" b="1" i="1" u="sng">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1905" algn="just" rtl="0">
              <a:spcBef>
                <a:spcPts val="0"/>
              </a:spcBef>
              <a:spcAft>
                <a:spcPts val="0"/>
              </a:spcAft>
              <a:buClr>
                <a:schemeClr val="dk1"/>
              </a:buClr>
              <a:buSzPct val="57894"/>
              <a:buFont typeface="Arial"/>
              <a:buNone/>
            </a:pPr>
            <a:r>
              <a:rPr lang="es-419" sz="1900" b="1">
                <a:solidFill>
                  <a:schemeClr val="dk1"/>
                </a:solidFill>
              </a:rPr>
              <a:t>Los dispositivos interdisciplinarios habilitan la detección y abordaje integral de situaciones :</a:t>
            </a:r>
            <a:endParaRPr sz="3500" b="1">
              <a:solidFill>
                <a:schemeClr val="dk1"/>
              </a:solidFill>
            </a:endParaRPr>
          </a:p>
        </p:txBody>
      </p:sp>
      <p:sp>
        <p:nvSpPr>
          <p:cNvPr id="119" name="Google Shape;119;p23"/>
          <p:cNvSpPr txBox="1">
            <a:spLocks noGrp="1"/>
          </p:cNvSpPr>
          <p:nvPr>
            <p:ph type="body" idx="1"/>
          </p:nvPr>
        </p:nvSpPr>
        <p:spPr>
          <a:xfrm>
            <a:off x="311700" y="1468825"/>
            <a:ext cx="8520600" cy="3099900"/>
          </a:xfrm>
          <a:prstGeom prst="rect">
            <a:avLst/>
          </a:prstGeom>
          <a:solidFill>
            <a:schemeClr val="dk1"/>
          </a:solidFill>
        </p:spPr>
        <p:txBody>
          <a:bodyPr spcFirstLastPara="1" wrap="square" lIns="91425" tIns="91425" rIns="91425" bIns="91425" anchor="t" anchorCtr="0">
            <a:normAutofit lnSpcReduction="10000"/>
          </a:bodyPr>
          <a:lstStyle/>
          <a:p>
            <a:pPr marL="0" lvl="0" indent="-1905" algn="just" rtl="0">
              <a:lnSpc>
                <a:spcPct val="100000"/>
              </a:lnSpc>
              <a:spcBef>
                <a:spcPts val="0"/>
              </a:spcBef>
              <a:spcAft>
                <a:spcPts val="0"/>
              </a:spcAft>
              <a:buClr>
                <a:schemeClr val="dk1"/>
              </a:buClr>
              <a:buSzPts val="1100"/>
              <a:buFont typeface="Arial"/>
              <a:buNone/>
            </a:pP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Abordajes de problemáticas sociales y emocionales</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Acompañamiento del embarazo, parto y puerperio</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Consumo de alcohol, tabaco y drogas</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Autolesiones</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Conductas autolíticas</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Violencia de género ( noviazgo violento)</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Violencia  familiar</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Maltrato y Abuso</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Promoción de hábitos saludables</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Pautas alimentarias  y Nutrición</a:t>
            </a:r>
            <a:endParaRPr sz="1400" b="1">
              <a:solidFill>
                <a:schemeClr val="lt1"/>
              </a:solidFill>
            </a:endParaRPr>
          </a:p>
          <a:p>
            <a:pPr marL="455294" lvl="0" indent="0" algn="just" rtl="0">
              <a:lnSpc>
                <a:spcPct val="100000"/>
              </a:lnSpc>
              <a:spcBef>
                <a:spcPts val="0"/>
              </a:spcBef>
              <a:spcAft>
                <a:spcPts val="0"/>
              </a:spcAft>
              <a:buClr>
                <a:schemeClr val="dk1"/>
              </a:buClr>
              <a:buSzPts val="1100"/>
              <a:buFont typeface="Arial"/>
              <a:buNone/>
            </a:pPr>
            <a:r>
              <a:rPr lang="es-419" sz="1400" b="1">
                <a:solidFill>
                  <a:schemeClr val="lt1"/>
                </a:solidFill>
              </a:rPr>
              <a:t>Proyecto de vida (inclusión social – laboral- educativa)</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Sexualidad (identidad sexual)</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Interculturalidad</a:t>
            </a:r>
            <a:endParaRPr sz="1400" b="1">
              <a:solidFill>
                <a:schemeClr val="lt1"/>
              </a:solidFill>
            </a:endParaRPr>
          </a:p>
          <a:p>
            <a:pPr marL="455294" lvl="0" indent="-317499" algn="just" rtl="0">
              <a:lnSpc>
                <a:spcPct val="100000"/>
              </a:lnSpc>
              <a:spcBef>
                <a:spcPts val="0"/>
              </a:spcBef>
              <a:spcAft>
                <a:spcPts val="0"/>
              </a:spcAft>
              <a:buClr>
                <a:schemeClr val="lt1"/>
              </a:buClr>
              <a:buSzPts val="1400"/>
              <a:buFont typeface="Noto Sans Symbols"/>
              <a:buChar char="●"/>
            </a:pPr>
            <a:r>
              <a:rPr lang="es-419" sz="1400" b="1">
                <a:solidFill>
                  <a:schemeClr val="lt1"/>
                </a:solidFill>
              </a:rPr>
              <a:t>Acompañamiento a referentes afectivos adultxs</a:t>
            </a:r>
            <a:endParaRPr sz="14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73700" y="445250"/>
            <a:ext cx="3837000" cy="1679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s-419"/>
              <a:t>Presentación de situación</a:t>
            </a:r>
            <a:endParaRPr/>
          </a:p>
          <a:p>
            <a:pPr marL="0" lvl="0" indent="0" algn="ctr" rtl="0">
              <a:spcBef>
                <a:spcPts val="0"/>
              </a:spcBef>
              <a:spcAft>
                <a:spcPts val="0"/>
              </a:spcAft>
              <a:buNone/>
            </a:pPr>
            <a:endParaRPr/>
          </a:p>
        </p:txBody>
      </p:sp>
      <p:sp>
        <p:nvSpPr>
          <p:cNvPr id="125" name="Google Shape;125;p24"/>
          <p:cNvSpPr txBox="1">
            <a:spLocks noGrp="1"/>
          </p:cNvSpPr>
          <p:nvPr>
            <p:ph type="subTitle" idx="1"/>
          </p:nvPr>
        </p:nvSpPr>
        <p:spPr>
          <a:xfrm>
            <a:off x="473700" y="1699924"/>
            <a:ext cx="3837000" cy="2567100"/>
          </a:xfrm>
          <a:prstGeom prst="rect">
            <a:avLst/>
          </a:prstGeom>
        </p:spPr>
        <p:txBody>
          <a:bodyPr spcFirstLastPara="1" wrap="square" lIns="91425" tIns="91425" rIns="91425" bIns="91425" anchor="t" anchorCtr="0">
            <a:normAutofit fontScale="70000" lnSpcReduction="10000"/>
          </a:bodyPr>
          <a:lstStyle/>
          <a:p>
            <a:pPr marL="0" lvl="0" indent="0" algn="just" rtl="0">
              <a:spcBef>
                <a:spcPts val="0"/>
              </a:spcBef>
              <a:spcAft>
                <a:spcPts val="0"/>
              </a:spcAft>
              <a:buNone/>
            </a:pPr>
            <a:r>
              <a:rPr lang="es-419" b="1"/>
              <a:t>Marcos de 11 años ingresa al servicio de pediatría por violencia sexual. Su agresor, Juan  de 15 años, ahijado de su madre, quien era parte ee la familia. Ambas madres compartían una amistad de larga data.</a:t>
            </a:r>
            <a:endParaRPr b="1"/>
          </a:p>
          <a:p>
            <a:pPr marL="0" lvl="0" indent="0" algn="just" rtl="0">
              <a:spcBef>
                <a:spcPts val="0"/>
              </a:spcBef>
              <a:spcAft>
                <a:spcPts val="0"/>
              </a:spcAft>
              <a:buNone/>
            </a:pPr>
            <a:r>
              <a:rPr lang="es-419" b="1"/>
              <a:t>Desde espacio psicosocial se brinda espacio a Juan, por pedido de la  madre Marcos, que entiende que Juan necesita ayuda.  </a:t>
            </a:r>
            <a:endParaRPr b="1"/>
          </a:p>
          <a:p>
            <a:pPr marL="0" lvl="0" indent="0" algn="just" rtl="0">
              <a:spcBef>
                <a:spcPts val="0"/>
              </a:spcBef>
              <a:spcAft>
                <a:spcPts val="0"/>
              </a:spcAft>
              <a:buNone/>
            </a:pPr>
            <a:endParaRPr b="1"/>
          </a:p>
        </p:txBody>
      </p:sp>
      <p:sp>
        <p:nvSpPr>
          <p:cNvPr id="126" name="Google Shape;126;p24"/>
          <p:cNvSpPr txBox="1">
            <a:spLocks noGrp="1"/>
          </p:cNvSpPr>
          <p:nvPr>
            <p:ph type="body" idx="2"/>
          </p:nvPr>
        </p:nvSpPr>
        <p:spPr>
          <a:xfrm>
            <a:off x="4939500" y="445250"/>
            <a:ext cx="3837000" cy="4394100"/>
          </a:xfrm>
          <a:prstGeom prst="rect">
            <a:avLst/>
          </a:prstGeom>
        </p:spPr>
        <p:txBody>
          <a:bodyPr spcFirstLastPara="1" wrap="square" lIns="91425" tIns="91425" rIns="91425" bIns="91425" anchor="ctr" anchorCtr="0">
            <a:normAutofit fontScale="55000" lnSpcReduction="20000"/>
          </a:bodyPr>
          <a:lstStyle/>
          <a:p>
            <a:pPr marL="0" lvl="0" indent="0" algn="ctr" rtl="0">
              <a:spcBef>
                <a:spcPts val="0"/>
              </a:spcBef>
              <a:spcAft>
                <a:spcPts val="0"/>
              </a:spcAft>
              <a:buNone/>
            </a:pPr>
            <a:r>
              <a:rPr lang="es-419" b="1">
                <a:solidFill>
                  <a:schemeClr val="dk1"/>
                </a:solidFill>
              </a:rPr>
              <a:t>JUAN ESTABA MUY ANGUSTIADO EN LAS ENTREVSITAS, HABIA SUFRIDO SITUACIONESBDE VIOLENCIA SEXUAL A LOS 7 AÑOS POR PARTE DE UN FAMILIAR, NO SE HABIA DENUNCIADO EL HECHO.</a:t>
            </a:r>
            <a:endParaRPr b="1">
              <a:solidFill>
                <a:schemeClr val="dk1"/>
              </a:solidFill>
            </a:endParaRPr>
          </a:p>
          <a:p>
            <a:pPr marL="0" lvl="0" indent="0" algn="l" rtl="0">
              <a:spcBef>
                <a:spcPts val="1200"/>
              </a:spcBef>
              <a:spcAft>
                <a:spcPts val="0"/>
              </a:spcAft>
              <a:buNone/>
            </a:pPr>
            <a:r>
              <a:rPr lang="es-419" b="1">
                <a:solidFill>
                  <a:schemeClr val="dk1"/>
                </a:solidFill>
              </a:rPr>
              <a:t>JUAN SENTIA QUE SU MADRE LO CASTIGABA CON TODAS LAS TAREAS DOMÉSTICAS QUE ANTES ERAN REPARTIDAS ENTRE LOS HERMANOS POR LO QUE HABIA PASADO.  MADRE DE JUAN TAMBIEN ESTABA MUY ANGUSTIADA Y NO LE PERMITÍA A JUAN SALIDAS CON AMIGOS/AS POR TEMOR A QUE REPITIERA EL HECHO.</a:t>
            </a:r>
            <a:endParaRPr b="1">
              <a:solidFill>
                <a:schemeClr val="dk1"/>
              </a:solidFill>
            </a:endParaRPr>
          </a:p>
          <a:p>
            <a:pPr marL="0" lvl="0" indent="0" algn="ctr" rtl="0">
              <a:spcBef>
                <a:spcPts val="1200"/>
              </a:spcBef>
              <a:spcAft>
                <a:spcPts val="0"/>
              </a:spcAft>
              <a:buNone/>
            </a:pPr>
            <a:r>
              <a:rPr lang="es-419" b="1">
                <a:solidFill>
                  <a:schemeClr val="lt1"/>
                </a:solidFill>
                <a:highlight>
                  <a:schemeClr val="dk1"/>
                </a:highlight>
              </a:rPr>
              <a:t>INTERVENCIONES</a:t>
            </a:r>
            <a:endParaRPr b="1">
              <a:solidFill>
                <a:schemeClr val="lt1"/>
              </a:solidFill>
              <a:highlight>
                <a:schemeClr val="dk1"/>
              </a:highlight>
            </a:endParaRPr>
          </a:p>
          <a:p>
            <a:pPr marL="0" lvl="0" indent="0" algn="ctr" rtl="0">
              <a:spcBef>
                <a:spcPts val="1200"/>
              </a:spcBef>
              <a:spcAft>
                <a:spcPts val="0"/>
              </a:spcAft>
              <a:buNone/>
            </a:pPr>
            <a:r>
              <a:rPr lang="es-419" b="1">
                <a:solidFill>
                  <a:schemeClr val="dk1"/>
                </a:solidFill>
              </a:rPr>
              <a:t>UBICAR A JUAN NO COMO  ABUSADOR SINO COMO UN ADOLESCENTE CON CONDUCTAS ABUSIVAS.</a:t>
            </a:r>
            <a:endParaRPr b="1">
              <a:solidFill>
                <a:schemeClr val="dk1"/>
              </a:solidFill>
            </a:endParaRPr>
          </a:p>
          <a:p>
            <a:pPr marL="0" lvl="0" indent="0" algn="ctr" rtl="0">
              <a:spcBef>
                <a:spcPts val="1200"/>
              </a:spcBef>
              <a:spcAft>
                <a:spcPts val="0"/>
              </a:spcAft>
              <a:buNone/>
            </a:pPr>
            <a:r>
              <a:rPr lang="es-419" b="1">
                <a:solidFill>
                  <a:schemeClr val="dk1"/>
                </a:solidFill>
              </a:rPr>
              <a:t>TRABAJAR SU RESPONSABIKIDAD EN LO SUCEDIDO.</a:t>
            </a:r>
            <a:endParaRPr b="1">
              <a:solidFill>
                <a:schemeClr val="dk1"/>
              </a:solidFill>
            </a:endParaRPr>
          </a:p>
          <a:p>
            <a:pPr marL="0" lvl="0" indent="0" algn="ctr" rtl="0">
              <a:spcBef>
                <a:spcPts val="1200"/>
              </a:spcBef>
              <a:spcAft>
                <a:spcPts val="0"/>
              </a:spcAft>
              <a:buNone/>
            </a:pPr>
            <a:r>
              <a:rPr lang="es-419" b="1">
                <a:solidFill>
                  <a:schemeClr val="dk1"/>
                </a:solidFill>
              </a:rPr>
              <a:t>ABORDAR CON LA MADRE LA NECESIDAD DE DENUNCIAR LA SITUACION DE VIOLENCIA SEXUAL QUE SUFRIO JUAN.</a:t>
            </a:r>
            <a:endParaRPr b="1">
              <a:solidFill>
                <a:schemeClr val="dk1"/>
              </a:solidFill>
            </a:endParaRPr>
          </a:p>
          <a:p>
            <a:pPr marL="0" lvl="0" indent="0" algn="ctr" rtl="0">
              <a:spcBef>
                <a:spcPts val="1200"/>
              </a:spcBef>
              <a:spcAft>
                <a:spcPts val="1200"/>
              </a:spcAft>
              <a:buNone/>
            </a:pPr>
            <a:r>
              <a:rPr lang="es-419" b="1">
                <a:solidFill>
                  <a:schemeClr val="dk1"/>
                </a:solidFill>
              </a:rPr>
              <a:t>ENTREVISTAS EN CONJUNTO CON JUAN Y SU MADRE  DONDE SE BRINDÓ EL ESPACIO PARA QUE JUAN PUEDA DECIRLE LO QUE LO ANGUASTIABA Y QUE AMBOS PONGAN EN PALABRAS LO QUE NO SE PODIA NOMBRAR EN OTRO ESPACIO Y SE ACTUABA.  </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Marco ético  teórico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1055600" y="932250"/>
            <a:ext cx="7238400" cy="36156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s-419" b="1">
                <a:solidFill>
                  <a:schemeClr val="lt1"/>
                </a:solidFill>
              </a:rPr>
              <a:t>ADOLESCENCIAS COMO SUJETOS DE DERECHOS Y NO SÓLO COMO PACIENTES.</a:t>
            </a:r>
            <a:endParaRPr b="1">
              <a:solidFill>
                <a:schemeClr val="lt1"/>
              </a:solidFill>
            </a:endParaRPr>
          </a:p>
          <a:p>
            <a:pPr marL="0" lvl="0" indent="0" algn="ctr" rtl="0">
              <a:spcBef>
                <a:spcPts val="0"/>
              </a:spcBef>
              <a:spcAft>
                <a:spcPts val="0"/>
              </a:spcAft>
              <a:buNone/>
            </a:pPr>
            <a:r>
              <a:rPr lang="es-419" b="1">
                <a:solidFill>
                  <a:schemeClr val="lt1"/>
                </a:solidFill>
              </a:rPr>
              <a:t>ADULTXS COMO REFERENTES QUE ACOMPAÑAN PROCESOS</a:t>
            </a:r>
            <a:endParaRPr b="1">
              <a:solidFill>
                <a:schemeClr val="lt1"/>
              </a:solidFill>
            </a:endParaRPr>
          </a:p>
          <a:p>
            <a:pPr marL="0" lvl="0" indent="0" algn="ctr" rtl="0">
              <a:spcBef>
                <a:spcPts val="0"/>
              </a:spcBef>
              <a:spcAft>
                <a:spcPts val="0"/>
              </a:spcAft>
              <a:buNone/>
            </a:pPr>
            <a:r>
              <a:rPr lang="es-419" b="1">
                <a:solidFill>
                  <a:schemeClr val="lt1"/>
                </a:solidFill>
              </a:rPr>
              <a:t>CORRIÉNDOSE DEL LUGAR DE SABER Y DEL CONTROL</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idx="4294967295"/>
          </p:nvPr>
        </p:nvSpPr>
        <p:spPr>
          <a:xfrm>
            <a:off x="507250" y="370150"/>
            <a:ext cx="8205900" cy="3906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b="1" i="1">
                <a:solidFill>
                  <a:schemeClr val="dk1"/>
                </a:solidFill>
              </a:rPr>
              <a:t>Derechos de lxs adolescentes </a:t>
            </a:r>
            <a:endParaRPr b="1" i="1">
              <a:solidFill>
                <a:schemeClr val="dk1"/>
              </a:solidFill>
            </a:endParaRPr>
          </a:p>
          <a:p>
            <a:pPr marL="0" lvl="0" indent="0" algn="ctr" rtl="0">
              <a:spcBef>
                <a:spcPts val="0"/>
              </a:spcBef>
              <a:spcAft>
                <a:spcPts val="0"/>
              </a:spcAft>
              <a:buNone/>
            </a:pPr>
            <a:r>
              <a:rPr lang="es-419">
                <a:solidFill>
                  <a:schemeClr val="dk1"/>
                </a:solidFill>
              </a:rPr>
              <a:t>a ser escuchados y a que se tome en cuenta sus necesidades y opiniones.</a:t>
            </a: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r>
              <a:rPr lang="es-419" b="1" i="1">
                <a:solidFill>
                  <a:schemeClr val="dk1"/>
                </a:solidFill>
              </a:rPr>
              <a:t>El  equipo de salud ocupa un lugar estratégico como interlocutores entre lxs adolescentes y sus referentes  adultos.</a:t>
            </a:r>
            <a:endParaRPr b="1" i="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9" name="Google Shape;79;p16"/>
          <p:cNvSpPr txBox="1"/>
          <p:nvPr/>
        </p:nvSpPr>
        <p:spPr>
          <a:xfrm>
            <a:off x="921250" y="2157434"/>
            <a:ext cx="73152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921250" y="1821000"/>
            <a:ext cx="7772400" cy="194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700" b="1" i="1">
                <a:solidFill>
                  <a:srgbClr val="FFFFFF"/>
                </a:solidFill>
                <a:latin typeface="Source Code Pro"/>
                <a:ea typeface="Source Code Pro"/>
                <a:cs typeface="Source Code Pro"/>
                <a:sym typeface="Source Code Pro"/>
              </a:rPr>
              <a:t>EL EQUIPO INTERDISCIPLINARIO COMO FACILITADOR EN EL ACCESO A ESPACIOS QUE CONSTRUYAN SALUD.</a:t>
            </a:r>
            <a:endParaRPr sz="1700" b="1" i="1">
              <a:solidFill>
                <a:srgbClr val="FFFFFF"/>
              </a:solidFill>
              <a:latin typeface="Source Code Pro"/>
              <a:ea typeface="Source Code Pro"/>
              <a:cs typeface="Source Code Pro"/>
              <a:sym typeface="Source Code Pro"/>
            </a:endParaRPr>
          </a:p>
          <a:p>
            <a:pPr marL="0" lvl="0" indent="0" algn="ctr" rtl="0">
              <a:spcBef>
                <a:spcPts val="0"/>
              </a:spcBef>
              <a:spcAft>
                <a:spcPts val="0"/>
              </a:spcAft>
              <a:buNone/>
            </a:pPr>
            <a:r>
              <a:rPr lang="es-419" sz="1700" b="1" i="1">
                <a:solidFill>
                  <a:srgbClr val="FFFFFF"/>
                </a:solidFill>
                <a:latin typeface="Source Code Pro"/>
                <a:ea typeface="Source Code Pro"/>
                <a:cs typeface="Source Code Pro"/>
                <a:sym typeface="Source Code Pro"/>
              </a:rPr>
              <a:t>LA INTERDISCIPLINA COMO MANERA DE ABORDAR LAS COMPLEJAS SITUACIONES COTIDIANAS QUE VIVEN LAS FAMILIAS EN LA ACTUALIDAD.</a:t>
            </a:r>
            <a:endParaRPr sz="1700" b="1" i="1">
              <a:solidFill>
                <a:srgbClr val="FFFFFF"/>
              </a:solidFill>
              <a:latin typeface="Source Code Pro"/>
              <a:ea typeface="Source Code Pro"/>
              <a:cs typeface="Source Code Pro"/>
              <a:sym typeface="Source Code Pro"/>
            </a:endParaRPr>
          </a:p>
          <a:p>
            <a:pPr marL="0" lvl="0" indent="0" algn="ctr" rtl="0">
              <a:spcBef>
                <a:spcPts val="0"/>
              </a:spcBef>
              <a:spcAft>
                <a:spcPts val="0"/>
              </a:spcAft>
              <a:buNone/>
            </a:pPr>
            <a:endParaRPr sz="1700" b="1" i="1">
              <a:solidFill>
                <a:srgbClr val="FFFFFF"/>
              </a:solidFill>
              <a:latin typeface="Source Code Pro"/>
              <a:ea typeface="Source Code Pro"/>
              <a:cs typeface="Source Code Pro"/>
              <a:sym typeface="Source Code Pro"/>
            </a:endParaRPr>
          </a:p>
          <a:p>
            <a:pPr marL="0" lvl="0" indent="0" algn="ctr" rtl="0">
              <a:spcBef>
                <a:spcPts val="0"/>
              </a:spcBef>
              <a:spcAft>
                <a:spcPts val="0"/>
              </a:spcAft>
              <a:buNone/>
            </a:pPr>
            <a:endParaRPr sz="1300" b="1" i="1">
              <a:solidFill>
                <a:srgbClr val="FFFFFF"/>
              </a:solidFill>
              <a:latin typeface="Source Code Pro"/>
              <a:ea typeface="Source Code Pro"/>
              <a:cs typeface="Source Code Pro"/>
              <a:sym typeface="Source Code Pro"/>
            </a:endParaRPr>
          </a:p>
        </p:txBody>
      </p:sp>
      <p:sp>
        <p:nvSpPr>
          <p:cNvPr id="85" name="Google Shape;85;p17"/>
          <p:cNvSpPr txBox="1"/>
          <p:nvPr/>
        </p:nvSpPr>
        <p:spPr>
          <a:xfrm rot="10800000" flipH="1">
            <a:off x="921250" y="3922050"/>
            <a:ext cx="73152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Source Code Pro"/>
              <a:ea typeface="Source Code Pro"/>
              <a:cs typeface="Source Code Pro"/>
              <a:sym typeface="Source Code Pro"/>
            </a:endParaRPr>
          </a:p>
        </p:txBody>
      </p:sp>
      <p:sp>
        <p:nvSpPr>
          <p:cNvPr id="86" name="Google Shape;86;p17"/>
          <p:cNvSpPr txBox="1"/>
          <p:nvPr/>
        </p:nvSpPr>
        <p:spPr>
          <a:xfrm>
            <a:off x="921250" y="452401"/>
            <a:ext cx="73152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500" b="1">
              <a:latin typeface="Source Code Pro"/>
              <a:ea typeface="Source Code Pro"/>
              <a:cs typeface="Source Code Pro"/>
              <a:sym typeface="Source Code Pro"/>
            </a:endParaRPr>
          </a:p>
        </p:txBody>
      </p:sp>
      <p:sp>
        <p:nvSpPr>
          <p:cNvPr id="87" name="Google Shape;87;p17"/>
          <p:cNvSpPr txBox="1"/>
          <p:nvPr/>
        </p:nvSpPr>
        <p:spPr>
          <a:xfrm rot="10800000">
            <a:off x="3413775" y="3803475"/>
            <a:ext cx="603000" cy="66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10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30800" y="1701600"/>
            <a:ext cx="8282400" cy="1684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t>¿QUE SON LOS DISPOSITIVOS DE ATENCION? </a:t>
            </a:r>
            <a:endParaRPr/>
          </a:p>
          <a:p>
            <a:pPr marL="0" lvl="0" indent="0" algn="ctr" rtl="0">
              <a:spcBef>
                <a:spcPts val="0"/>
              </a:spcBef>
              <a:spcAft>
                <a:spcPts val="0"/>
              </a:spcAft>
              <a:buNone/>
            </a:pPr>
            <a:r>
              <a:rPr lang="es-419"/>
              <a:t>ESPACIOS DE ABORDAJE PENSADOS Y ELABORADOS DE FORMA INTERDISCIPLINARIA PARA ALOJAR DE SITUACIONES COMPLEJAS.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921250" y="418125"/>
            <a:ext cx="7315200" cy="3417000"/>
          </a:xfrm>
          <a:prstGeom prst="rect">
            <a:avLst/>
          </a:prstGeom>
          <a:solidFill>
            <a:schemeClr val="dk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3000" b="1">
                <a:solidFill>
                  <a:schemeClr val="lt1"/>
                </a:solidFill>
                <a:latin typeface="Source Code Pro"/>
                <a:ea typeface="Source Code Pro"/>
                <a:cs typeface="Source Code Pro"/>
                <a:sym typeface="Source Code Pro"/>
              </a:rPr>
              <a:t>¿PORQUE DISPOSITIVOS INTERDISCIPLINARIOS?  </a:t>
            </a:r>
            <a:endParaRPr sz="3000" b="1">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es-419" sz="3000" b="1">
                <a:solidFill>
                  <a:schemeClr val="lt1"/>
                </a:solidFill>
                <a:latin typeface="Source Code Pro"/>
                <a:ea typeface="Source Code Pro"/>
                <a:cs typeface="Source Code Pro"/>
                <a:sym typeface="Source Code Pro"/>
              </a:rPr>
              <a:t>Para alojar a lxs adolecentes y a sus referentes adultxs, entendiendo las  dimensiones contextuales, culturales y subjetivas que lxs atraviesan</a:t>
            </a:r>
            <a:endParaRPr sz="3000" b="1">
              <a:solidFill>
                <a:schemeClr val="lt1"/>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1316075"/>
            <a:ext cx="8520600" cy="2851800"/>
          </a:xfrm>
          <a:prstGeom prst="rect">
            <a:avLst/>
          </a:prstGeom>
          <a:solidFill>
            <a:schemeClr val="dk1"/>
          </a:solidFill>
        </p:spPr>
        <p:txBody>
          <a:bodyPr spcFirstLastPara="1" wrap="square" lIns="91425" tIns="91425" rIns="91425" bIns="91425" anchor="b" anchorCtr="0">
            <a:normAutofit/>
          </a:bodyPr>
          <a:lstStyle/>
          <a:p>
            <a:pPr marL="0" lvl="0" indent="0" algn="ctr" rtl="0">
              <a:spcBef>
                <a:spcPts val="0"/>
              </a:spcBef>
              <a:spcAft>
                <a:spcPts val="0"/>
              </a:spcAft>
              <a:buNone/>
            </a:pPr>
            <a:r>
              <a:rPr lang="es-419" b="1" i="1">
                <a:solidFill>
                  <a:schemeClr val="lt1"/>
                </a:solidFill>
              </a:rPr>
              <a:t>La adolescencia como un analizador del discurso social de la época en donde confluyen modelos tradicionales y pujas instituyentes</a:t>
            </a:r>
            <a:endParaRPr b="1" i="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b="1">
                <a:solidFill>
                  <a:schemeClr val="dk1"/>
                </a:solidFill>
                <a:latin typeface="Georgia"/>
                <a:ea typeface="Georgia"/>
                <a:cs typeface="Georgia"/>
                <a:sym typeface="Georgia"/>
              </a:rPr>
              <a:t>OBJETIVOS GENERALES DE LOS ESPACIOS</a:t>
            </a:r>
            <a:endParaRPr b="1">
              <a:solidFill>
                <a:schemeClr val="dk1"/>
              </a:solidFill>
              <a:latin typeface="Georgia"/>
              <a:ea typeface="Georgia"/>
              <a:cs typeface="Georgia"/>
              <a:sym typeface="Georgia"/>
            </a:endParaRPr>
          </a:p>
        </p:txBody>
      </p:sp>
      <p:sp>
        <p:nvSpPr>
          <p:cNvPr id="108" name="Google Shape;108;p21"/>
          <p:cNvSpPr txBox="1">
            <a:spLocks noGrp="1"/>
          </p:cNvSpPr>
          <p:nvPr>
            <p:ph type="body" idx="1"/>
          </p:nvPr>
        </p:nvSpPr>
        <p:spPr>
          <a:xfrm>
            <a:off x="311700" y="1468825"/>
            <a:ext cx="8520600" cy="3099900"/>
          </a:xfrm>
          <a:prstGeom prst="rect">
            <a:avLst/>
          </a:prstGeom>
          <a:solidFill>
            <a:schemeClr val="dk1"/>
          </a:solidFill>
        </p:spPr>
        <p:txBody>
          <a:bodyPr spcFirstLastPara="1" wrap="square" lIns="91425" tIns="91425" rIns="91425" bIns="91425" anchor="t" anchorCtr="0">
            <a:normAutofit/>
          </a:bodyPr>
          <a:lstStyle/>
          <a:p>
            <a:pPr marL="914400" lvl="0" indent="0" algn="just" rtl="0">
              <a:lnSpc>
                <a:spcPct val="100000"/>
              </a:lnSpc>
              <a:spcBef>
                <a:spcPts val="0"/>
              </a:spcBef>
              <a:spcAft>
                <a:spcPts val="0"/>
              </a:spcAft>
              <a:buNone/>
            </a:pPr>
            <a:endParaRPr sz="2100" b="1">
              <a:solidFill>
                <a:srgbClr val="FFFFFF"/>
              </a:solidFill>
            </a:endParaRPr>
          </a:p>
          <a:p>
            <a:pPr marL="0" lvl="0" indent="0" algn="just" rtl="0">
              <a:lnSpc>
                <a:spcPct val="100000"/>
              </a:lnSpc>
              <a:spcBef>
                <a:spcPts val="0"/>
              </a:spcBef>
              <a:spcAft>
                <a:spcPts val="0"/>
              </a:spcAft>
              <a:buNone/>
            </a:pPr>
            <a:endParaRPr sz="2100" b="1">
              <a:solidFill>
                <a:srgbClr val="FFFFFF"/>
              </a:solidFill>
            </a:endParaRPr>
          </a:p>
          <a:p>
            <a:pPr marL="457200" lvl="0" indent="-361950" algn="just" rtl="0">
              <a:lnSpc>
                <a:spcPct val="100000"/>
              </a:lnSpc>
              <a:spcBef>
                <a:spcPts val="0"/>
              </a:spcBef>
              <a:spcAft>
                <a:spcPts val="0"/>
              </a:spcAft>
              <a:buClr>
                <a:srgbClr val="FFFFFF"/>
              </a:buClr>
              <a:buSzPts val="2100"/>
              <a:buChar char="●"/>
            </a:pPr>
            <a:r>
              <a:rPr lang="es-419" sz="2100" b="1">
                <a:solidFill>
                  <a:srgbClr val="FFFFFF"/>
                </a:solidFill>
              </a:rPr>
              <a:t>Promover la accesibilidad de lxs adolescentes al sistema de salud.</a:t>
            </a:r>
            <a:endParaRPr sz="2100" b="1">
              <a:solidFill>
                <a:srgbClr val="FFFFFF"/>
              </a:solidFill>
            </a:endParaRPr>
          </a:p>
          <a:p>
            <a:pPr marL="457200" lvl="0" indent="-361950" algn="just" rtl="0">
              <a:lnSpc>
                <a:spcPct val="100000"/>
              </a:lnSpc>
              <a:spcBef>
                <a:spcPts val="0"/>
              </a:spcBef>
              <a:spcAft>
                <a:spcPts val="0"/>
              </a:spcAft>
              <a:buClr>
                <a:srgbClr val="FFFFFF"/>
              </a:buClr>
              <a:buSzPts val="2100"/>
              <a:buChar char="●"/>
            </a:pPr>
            <a:r>
              <a:rPr lang="es-419" sz="2100" b="1">
                <a:solidFill>
                  <a:srgbClr val="FFFFFF"/>
                </a:solidFill>
              </a:rPr>
              <a:t>Propiciar el protagonismo de lxs adolescentes en el cuidado de su salud</a:t>
            </a:r>
            <a:endParaRPr sz="2500" b="1">
              <a:solidFill>
                <a:srgbClr val="FFFFFF"/>
              </a:solidFill>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Presentación en pantalla (16:9)</PresentationFormat>
  <Paragraphs>72</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Georgia</vt:lpstr>
      <vt:lpstr>Noto Sans Symbols</vt:lpstr>
      <vt:lpstr>Oswald</vt:lpstr>
      <vt:lpstr>Source Code Pro</vt:lpstr>
      <vt:lpstr>Modern Writer</vt:lpstr>
      <vt:lpstr>    EQUIPO INTERDISCIPLINARIO DE ALOJAMIENTO DE LAS ADOLESCENCIAS EN EL HOSPITAL  MUNICIPAL DE MORÓN</vt:lpstr>
      <vt:lpstr>Marco ético  teórico </vt:lpstr>
      <vt:lpstr>Presentación de PowerPoint</vt:lpstr>
      <vt:lpstr>Derechos de lxs adolescentes  a ser escuchados y a que se tome en cuenta sus necesidades y opiniones.  El  equipo de salud ocupa un lugar estratégico como interlocutores entre lxs adolescentes y sus referentes  adultos.  </vt:lpstr>
      <vt:lpstr>Presentación de PowerPoint</vt:lpstr>
      <vt:lpstr>¿QUE SON LOS DISPOSITIVOS DE ATENCION?  ESPACIOS DE ABORDAJE PENSADOS Y ELABORADOS DE FORMA INTERDISCIPLINARIA PARA ALOJAR DE SITUACIONES COMPLEJAS.</vt:lpstr>
      <vt:lpstr>Presentación de PowerPoint</vt:lpstr>
      <vt:lpstr>La adolescencia como un analizador del discurso social de la época en donde confluyen modelos tradicionales y pujas instituyentes</vt:lpstr>
      <vt:lpstr>OBJETIVOS GENERALES DE LOS ESPACIOS</vt:lpstr>
      <vt:lpstr>       Dispositivos interdisciplinarios:  Trabajo social y psicología (Psicosociales) Pediatría y psicología Obstetricia y psicología Espacio de orientación a referentes afectivos adultxs  (trabajo social y psicología) Monitoreo (Espacio de intercambio quincenal entre lxs trabajadorxs de las disciplinas de trabajo social y psicología, para acompañar las trayectorias de cada adolescente y sus referentes a lo largo de los dispositivos del equipo.) En los dispositivos  participa la residencia de psicología </vt:lpstr>
      <vt:lpstr>Los dispositivos interdisciplinarios habilitan la detección y abordaje integral de situaciones :</vt:lpstr>
      <vt:lpstr>   Presentación de situación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EQUIPO INTERDISCIPLINARIO DE ALOJAMIENTO DE LAS ADOLESCENCIAS EN EL HOSPITAL  MUNICIPAL DE MORÓN</dc:title>
  <dc:creator>Tamara</dc:creator>
  <cp:lastModifiedBy>TAMARA GISELA MALDONADO</cp:lastModifiedBy>
  <cp:revision>1</cp:revision>
  <dcterms:modified xsi:type="dcterms:W3CDTF">2022-10-24T11:57:20Z</dcterms:modified>
</cp:coreProperties>
</file>