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143500" cy="9144000" type="screen16x9"/>
  <p:notesSz cx="9144000" cy="51435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76" y="870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5763" y="2840568"/>
            <a:ext cx="4371975" cy="1960033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Haga clic para modificar el estilo de subtítulo del patrón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097584" y="488951"/>
            <a:ext cx="650974" cy="10401300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4661" y="488951"/>
            <a:ext cx="1867198" cy="10401300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  <a:prstGeom prst="rect">
            <a:avLst/>
          </a:prstGeom>
        </p:spPr>
        <p:txBody>
          <a:bodyPr anchor="t"/>
          <a:lstStyle>
            <a:defPPr/>
            <a:lvl1pPr lvl="0" algn="l">
              <a:defRPr sz="4000" b="1" cap="all"/>
            </a:lvl1pPr>
          </a:lstStyle>
          <a:p>
            <a:r>
              <a:t>Haga clic para modificar el estilo de título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8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Haga clic para modificar el estilo de texto del patrón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4661" y="2844800"/>
            <a:ext cx="1259086" cy="8045451"/>
          </a:xfrm>
          <a:prstGeom prst="rect">
            <a:avLst/>
          </a:prstGeom>
        </p:spPr>
        <p:txBody>
          <a:bodyPr/>
          <a:lstStyle>
            <a:defPPr/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489472" y="2844800"/>
            <a:ext cx="1259086" cy="8045451"/>
          </a:xfrm>
          <a:prstGeom prst="rect">
            <a:avLst/>
          </a:prstGeom>
        </p:spPr>
        <p:txBody>
          <a:bodyPr/>
          <a:lstStyle>
            <a:defPPr/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1" y="1066800"/>
            <a:ext cx="5143501" cy="74656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Shape 16"/>
          <p:cNvPicPr/>
          <p:nvPr/>
        </p:nvPicPr>
        <p:blipFill>
          <a:blip r:embed="rId2"/>
          <a:stretch/>
        </p:blipFill>
        <p:spPr>
          <a:xfrm>
            <a:off x="-7144" y="8521700"/>
            <a:ext cx="5157788" cy="622300"/>
          </a:xfrm>
          <a:prstGeom prst="rect">
            <a:avLst/>
          </a:prstGeom>
          <a:ln>
            <a:noFill/>
          </a:ln>
        </p:spPr>
      </p:pic>
      <p:pic>
        <p:nvPicPr>
          <p:cNvPr id="18" name="Shape 18"/>
          <p:cNvPicPr/>
          <p:nvPr/>
        </p:nvPicPr>
        <p:blipFill>
          <a:blip r:embed="rId3"/>
          <a:stretch/>
        </p:blipFill>
        <p:spPr>
          <a:xfrm>
            <a:off x="-7144" y="251519"/>
            <a:ext cx="5157788" cy="8112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Haga clic para modificar el estilo de título del patrón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175" y="2046816"/>
            <a:ext cx="2272606" cy="853015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Haga clic para modificar el estilo de texto del patrón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57175" y="2899833"/>
            <a:ext cx="2272606" cy="5268384"/>
          </a:xfrm>
          <a:prstGeom prst="rect">
            <a:avLst/>
          </a:prstGeom>
        </p:spPr>
        <p:txBody>
          <a:bodyPr/>
          <a:lstStyle>
            <a:defPPr/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612827" y="2046816"/>
            <a:ext cx="2273498" cy="853015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Haga clic para modificar el estilo de texto del patrón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612827" y="2899833"/>
            <a:ext cx="2273498" cy="5268384"/>
          </a:xfrm>
          <a:prstGeom prst="rect">
            <a:avLst/>
          </a:prstGeom>
        </p:spPr>
        <p:txBody>
          <a:bodyPr/>
          <a:lstStyle>
            <a:defPPr/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57175" y="364067"/>
            <a:ext cx="1692176" cy="1549399"/>
          </a:xfrm>
          <a:prstGeom prst="rect">
            <a:avLst/>
          </a:prstGeom>
        </p:spPr>
        <p:txBody>
          <a:bodyPr anchor="b"/>
          <a:lstStyle>
            <a:defPPr/>
            <a:lvl1pPr lvl="0" algn="l">
              <a:defRPr sz="2000" b="1"/>
            </a:lvl1pPr>
          </a:lstStyle>
          <a:p>
            <a:r>
              <a:t>Haga clic para modificar el estilo de título del patrón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010966" y="364067"/>
            <a:ext cx="2875359" cy="7804151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257175" y="1913466"/>
            <a:ext cx="1692176" cy="6254751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t>Haga clic para modificar el estilo de texto del patrón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08162" y="6400800"/>
            <a:ext cx="3086100" cy="755650"/>
          </a:xfrm>
          <a:prstGeom prst="rect">
            <a:avLst/>
          </a:prstGeom>
        </p:spPr>
        <p:txBody>
          <a:bodyPr anchor="b"/>
          <a:lstStyle>
            <a:defPPr/>
            <a:lvl1pPr lvl="0" algn="l">
              <a:defRPr sz="2000" b="1"/>
            </a:lvl1pPr>
          </a:lstStyle>
          <a:p>
            <a:r>
              <a:t>Haga clic para modificar el estilo de título del patrón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08162" y="817033"/>
            <a:ext cx="3086100" cy="5486400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008162" y="7156451"/>
            <a:ext cx="3086100" cy="1073149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t>Haga clic para modificar el estilo de texto del patrón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20/10/2022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‹Nº›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Haga clic para modificar el estilo de título del patrón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20/10/2022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‹Nº›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ctr"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342900" lvl="0" indent="-342900" algn="l"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Group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1752081"/>
            <a:ext cx="5150257" cy="6767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>
                <a:lumMod val="85000"/>
              </a:schemeClr>
            </a:solidFill>
            <a:prstDash val="solid"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79244" y="1792826"/>
            <a:ext cx="4505682" cy="276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120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Autores</a:t>
            </a:r>
            <a:r>
              <a:rPr sz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: Padilla D., Arancibia M., Dávila H. </a:t>
            </a:r>
            <a:endParaRPr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75368" y="5651667"/>
            <a:ext cx="4814167" cy="28007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sz="110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Resultados: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sz="1100"/>
              <a:t>Se realizo pHmetría a 56 pacientes con síntomas sugestivos de reflujo de los cuales 49% son patológicos.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sz="1100"/>
              <a:t>Existe una relación entre BRUE  Y Phmetria patológica  del 61%.</a:t>
            </a:r>
          </a:p>
          <a:p>
            <a:pPr marL="228600" lvl="0" indent="-228600">
              <a:buFont typeface="+mj-lt"/>
              <a:buAutoNum type="arabicPeriod"/>
            </a:pPr>
            <a:r>
              <a:rPr sz="1100"/>
              <a:t>Existe una relación entre síntomas de reflujo y PHmetria patológico del 57%.</a:t>
            </a:r>
          </a:p>
          <a:p>
            <a:pPr lvl="0"/>
            <a:r>
              <a:rPr sz="1100" b="1"/>
              <a:t>Recomendaciones</a:t>
            </a:r>
          </a:p>
          <a:p>
            <a:pPr lvl="0" algn="just"/>
            <a:r>
              <a:rPr sz="1100"/>
              <a:t>El RGE es un fenómeno fisiológico muy frecuente en el primer año de vida. El pediatra puede indicar medidas terapéuticas no farmacológicas</a:t>
            </a:r>
          </a:p>
          <a:p>
            <a:pPr marL="228600" lvl="0" indent="-228600" algn="just">
              <a:buFont typeface="+mj-lt"/>
              <a:buAutoNum type="arabicPeriod"/>
            </a:pPr>
            <a:endParaRPr sz="1100"/>
          </a:p>
          <a:p>
            <a:pPr marL="228600" lvl="0" indent="-228600" algn="just">
              <a:buFont typeface="+mj-lt"/>
              <a:buAutoNum type="arabicPeriod"/>
            </a:pPr>
            <a:endParaRPr sz="1100"/>
          </a:p>
          <a:p>
            <a:pPr lvl="0" algn="just"/>
            <a:endParaRPr sz="1100"/>
          </a:p>
          <a:p>
            <a:pPr marL="228600" lvl="0" indent="-228600" algn="just">
              <a:buFont typeface="+mj-lt"/>
              <a:buAutoNum type="arabicPeriod"/>
            </a:pPr>
            <a:r>
              <a:rPr sz="1100"/>
              <a:t>No se recomienda elevación de la cabecera, decúbito lateral o prono para el tratamiento de síntomas de ERGE en lactantes. Considerarlo en niños mayores. Por estar relacionado con muerte súbita.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sz="1100"/>
              <a:t>Considerar 2 a 4 semanas con fórmula extensa hidrolizada en lactantes no amamantados.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-25473" y="1008415"/>
            <a:ext cx="5175729" cy="743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0">
            <a:scrgbClr r="0" g="0" b="0"/>
          </a:effectRef>
          <a:fontRef idx="none"/>
        </p:style>
        <p:txBody>
          <a:bodyPr lIns="91440" tIns="45720" rIns="91440" bIns="45720"/>
          <a:lstStyle>
            <a:defPPr/>
            <a:lvl1pPr marL="342900" lvl="0" indent="-342900" algn="l"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sz="2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ERGE DIAGNOSTICO EN SALA DE PEDIATRA HOSPITAL MUNICIPAL DE MORÓN</a:t>
            </a:r>
          </a:p>
        </p:txBody>
      </p:sp>
      <p:sp>
        <p:nvSpPr>
          <p:cNvPr id="83" name="Shape 83"/>
          <p:cNvSpPr/>
          <p:nvPr/>
        </p:nvSpPr>
        <p:spPr>
          <a:xfrm>
            <a:off x="209921" y="467544"/>
            <a:ext cx="544821" cy="36933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indent="0" algn="ctr"/>
            <a:r>
              <a:rPr lang="es-AR" sz="18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039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5" name="Shape 85"/>
          <p:cNvPicPr/>
          <p:nvPr/>
        </p:nvPicPr>
        <p:blipFill>
          <a:blip r:embed="rId2"/>
          <a:stretch/>
        </p:blipFill>
        <p:spPr>
          <a:xfrm>
            <a:off x="411510" y="2851048"/>
            <a:ext cx="1945156" cy="931936"/>
          </a:xfrm>
          <a:prstGeom prst="rect">
            <a:avLst/>
          </a:prstGeom>
        </p:spPr>
      </p:pic>
      <p:pic>
        <p:nvPicPr>
          <p:cNvPr id="87" name="Shape 87"/>
          <p:cNvPicPr/>
          <p:nvPr/>
        </p:nvPicPr>
        <p:blipFill>
          <a:blip r:embed="rId3"/>
          <a:stretch/>
        </p:blipFill>
        <p:spPr>
          <a:xfrm>
            <a:off x="2644719" y="2851049"/>
            <a:ext cx="2101646" cy="931935"/>
          </a:xfrm>
          <a:prstGeom prst="rect">
            <a:avLst/>
          </a:prstGeom>
        </p:spPr>
      </p:pic>
      <p:sp>
        <p:nvSpPr>
          <p:cNvPr id="88" name="Shape 88"/>
          <p:cNvSpPr/>
          <p:nvPr/>
        </p:nvSpPr>
        <p:spPr>
          <a:xfrm>
            <a:off x="-25473" y="2123728"/>
            <a:ext cx="5175730" cy="649247"/>
          </a:xfrm>
          <a:prstGeom prst="roundRect">
            <a:avLst>
              <a:gd name="adj" fmla="val 20849"/>
            </a:avLst>
          </a:prstGeom>
          <a:solidFill>
            <a:srgbClr val="FFFF00">
              <a:alpha val="57000"/>
            </a:srgbClr>
          </a:solidFill>
          <a:ln w="25400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91440" tIns="45720" rIns="91440" bIns="45720" anchor="ctr"/>
          <a:lstStyle/>
          <a:p>
            <a:pPr marL="0" indent="0" algn="just"/>
            <a:r>
              <a: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Introducción: </a:t>
            </a:r>
            <a:r>
              <a:rPr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reflujo gastroesofágico y la enfermedad por reflujo gastroesofágico (ERGE) son motivos frecuentes de consulta para el pediatra y el gastroenterólogo, se dan a conocer actualización de las guías clínicas para su diagnóstico y manejo.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7164288"/>
            <a:ext cx="5170315" cy="360040"/>
          </a:xfrm>
          <a:prstGeom prst="roundRect">
            <a:avLst/>
          </a:prstGeom>
          <a:solidFill>
            <a:srgbClr val="92D05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r>
              <a:rPr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Pediatr Gastroenterol Nutr. 2018 March ; 66(3): 516–554</a:t>
            </a:r>
          </a:p>
          <a:p>
            <a:pPr marL="0" indent="0" algn="ctr"/>
            <a:r>
              <a:rPr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 Argent Pediatr 2021;119(6):S222-S235.</a:t>
            </a:r>
          </a:p>
        </p:txBody>
      </p:sp>
      <p:pic>
        <p:nvPicPr>
          <p:cNvPr id="91" name="Shape 91"/>
          <p:cNvPicPr/>
          <p:nvPr/>
        </p:nvPicPr>
        <p:blipFill>
          <a:blip r:embed="rId4"/>
          <a:stretch/>
        </p:blipFill>
        <p:spPr>
          <a:xfrm>
            <a:off x="240762" y="4716016"/>
            <a:ext cx="1339596" cy="916902"/>
          </a:xfrm>
          <a:prstGeom prst="rect">
            <a:avLst/>
          </a:prstGeom>
        </p:spPr>
      </p:pic>
      <p:pic>
        <p:nvPicPr>
          <p:cNvPr id="93" name="Shape 93"/>
          <p:cNvPicPr/>
          <p:nvPr/>
        </p:nvPicPr>
        <p:blipFill>
          <a:blip r:embed="rId5"/>
          <a:stretch/>
        </p:blipFill>
        <p:spPr>
          <a:xfrm>
            <a:off x="1877113" y="4724333"/>
            <a:ext cx="1363800" cy="916902"/>
          </a:xfrm>
          <a:prstGeom prst="rect">
            <a:avLst/>
          </a:prstGeom>
        </p:spPr>
      </p:pic>
      <p:pic>
        <p:nvPicPr>
          <p:cNvPr id="95" name="Shape 95"/>
          <p:cNvPicPr/>
          <p:nvPr/>
        </p:nvPicPr>
        <p:blipFill>
          <a:blip r:embed="rId6"/>
          <a:stretch/>
        </p:blipFill>
        <p:spPr>
          <a:xfrm>
            <a:off x="3579862" y="4717099"/>
            <a:ext cx="1353777" cy="927940"/>
          </a:xfrm>
          <a:prstGeom prst="rect">
            <a:avLst/>
          </a:prstGeom>
        </p:spPr>
      </p:pic>
      <p:sp>
        <p:nvSpPr>
          <p:cNvPr id="96" name="Shape 96"/>
          <p:cNvSpPr/>
          <p:nvPr/>
        </p:nvSpPr>
        <p:spPr>
          <a:xfrm>
            <a:off x="-25473" y="3873674"/>
            <a:ext cx="5183051" cy="784830"/>
          </a:xfrm>
          <a:custGeom>
            <a:avLst/>
            <a:gdLst>
              <a:gd name="connsiteX0" fmla="*/ 0 w 5183051"/>
              <a:gd name="connsiteY0" fmla="*/ 0 h 784830"/>
              <a:gd name="connsiteX1" fmla="*/ 5183051 w 5183051"/>
              <a:gd name="connsiteY1" fmla="*/ 0 h 784830"/>
              <a:gd name="connsiteX2" fmla="*/ 5183051 w 5183051"/>
              <a:gd name="connsiteY2" fmla="*/ 784830 h 784830"/>
              <a:gd name="connsiteX3" fmla="*/ 0 w 5183051"/>
              <a:gd name="connsiteY3" fmla="*/ 784830 h 784830"/>
              <a:gd name="connsiteX4" fmla="*/ 0 w 5183051"/>
              <a:gd name="connsiteY4" fmla="*/ 0 h 784830"/>
              <a:gd name="connsiteX0" fmla="*/ 14631 w 5183051"/>
              <a:gd name="connsiteY0" fmla="*/ 29261 h 784830"/>
              <a:gd name="connsiteX1" fmla="*/ 5183051 w 5183051"/>
              <a:gd name="connsiteY1" fmla="*/ 0 h 784830"/>
              <a:gd name="connsiteX2" fmla="*/ 5183051 w 5183051"/>
              <a:gd name="connsiteY2" fmla="*/ 784830 h 784830"/>
              <a:gd name="connsiteX3" fmla="*/ 0 w 5183051"/>
              <a:gd name="connsiteY3" fmla="*/ 784830 h 784830"/>
              <a:gd name="connsiteX4" fmla="*/ 14631 w 5183051"/>
              <a:gd name="connsiteY4" fmla="*/ 29261 h 784830"/>
              <a:gd name="connsiteX0" fmla="*/ 1 w 5183051"/>
              <a:gd name="connsiteY0" fmla="*/ 7315 h 784830"/>
              <a:gd name="connsiteX1" fmla="*/ 5183051 w 5183051"/>
              <a:gd name="connsiteY1" fmla="*/ 0 h 784830"/>
              <a:gd name="connsiteX2" fmla="*/ 5183051 w 5183051"/>
              <a:gd name="connsiteY2" fmla="*/ 784830 h 784830"/>
              <a:gd name="connsiteX3" fmla="*/ 0 w 5183051"/>
              <a:gd name="connsiteY3" fmla="*/ 784830 h 784830"/>
              <a:gd name="connsiteX4" fmla="*/ 1 w 5183051"/>
              <a:gd name="connsiteY4" fmla="*/ 7315 h 784830"/>
              <a:gd name="OXMLTextRectL" fmla="val 0"/>
              <a:gd name="OXMLTextRectT" fmla="val 0"/>
              <a:gd name="OXMLTextRectR" fmla="val w"/>
              <a:gd name="OXMLTextRectB" fmla="val h"/>
              <a:gd name="COTextRectL" fmla="*/ OXMLTextRectL 1 w"/>
              <a:gd name="COTextRectT" fmla="*/ OXMLTextRectT 1 h"/>
              <a:gd name="COTextRectR" fmla="*/ OXMLTextRectR 1 w"/>
              <a:gd name="COTextRectB" fmla="*/ OXMLTextRectB 1 h"/>
              <a:gd name="ODFLeft" fmla="val 0"/>
              <a:gd name="ODFTop" fmla="val 0"/>
              <a:gd name="ODFRight" fmla="val 5183051"/>
              <a:gd name="ODFBottom" fmla="val 784830"/>
              <a:gd name="ODFWidth" fmla="val 5183051"/>
              <a:gd name="ODFHeight" fmla="val 784830"/>
            </a:gdLst>
            <a:ahLst/>
            <a:cxnLst/>
            <a:rect l="OXMLTextRectL" t="OXMLTextRectT" r="OXMLTextRectR" b="OXMLTextRectB"/>
            <a:pathLst>
              <a:path w="5183051" h="784830">
                <a:moveTo>
                  <a:pt x="1" y="7315"/>
                </a:moveTo>
                <a:lnTo>
                  <a:pt x="5183051" y="0"/>
                </a:lnTo>
                <a:lnTo>
                  <a:pt x="5183051" y="784830"/>
                </a:lnTo>
                <a:lnTo>
                  <a:pt x="0" y="784830"/>
                </a:lnTo>
                <a:cubicBezTo>
                  <a:pt x="0" y="525658"/>
                  <a:pt x="1" y="266487"/>
                  <a:pt x="1" y="731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9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HOSPITAL MUNICIPAL DE MORÓN</a:t>
            </a:r>
            <a:endParaRPr sz="90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indent="0" algn="ctr"/>
            <a:r>
              <a:rPr sz="120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Para el diagnostico del ERGE se utilizó la medición de pHmetría esofágica realizado entre el año 2017 y 2022 en pacientes de difícil diagnostico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5000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</TotalTime>
  <Words>226</Words>
  <Application>Microsoft Office PowerPoint</Application>
  <DocSecurity>0</DocSecurity>
  <PresentationFormat>Presentación en pantalla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4</cp:revision>
  <dcterms:modified xsi:type="dcterms:W3CDTF">2022-10-22T17:06:08Z</dcterms:modified>
</cp:coreProperties>
</file>