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5.xml"/>
  <Override ContentType="application/vnd.ms-office.chartcolorstyle+xml" PartName="/ppt/charts/colors4.xml"/>
  <Override ContentType="application/vnd.ms-office.chartcolorstyle+xml" PartName="/ppt/charts/colors1.xml"/>
  <Override ContentType="application/vnd.ms-office.chartcolorstyle+xml" PartName="/ppt/charts/colors2.xml"/>
  <Override ContentType="application/vnd.ms-office.chartcolorstyle+xml" PartName="/ppt/charts/colors3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drawingml.chart+xml" PartName="/ppt/charts/chart3.xml"/>
  <Override ContentType="application/vnd.openxmlformats-officedocument.drawingml.chart+xml" PartName="/ppt/charts/chart2.xml"/>
  <Override ContentType="application/vnd.openxmlformats-officedocument.drawingml.chart+xml" PartName="/ppt/charts/chart5.xml"/>
  <Override ContentType="application/vnd.openxmlformats-officedocument.drawingml.chart+xml" PartName="/ppt/charts/chart4.xml"/>
  <Override ContentType="application/vnd.openxmlformats-officedocument.drawingml.chart+xml" PartName="/ppt/charts/char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3.xml"/>
  <Override ContentType="application/vnd.ms-office.chartstyle+xml" PartName="/ppt/charts/style4.xml"/>
  <Override ContentType="application/vnd.ms-office.chartstyle+xml" PartName="/ppt/charts/style5.xml"/>
  <Override ContentType="application/vnd.ms-office.chartstyle+xml" PartName="/ppt/charts/style1.xml"/>
  <Override ContentType="application/vnd.ms-office.chartstyle+xml" PartName="/ppt/charts/style2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12192000"/>
  <p:notesSz cx="6858000" cy="9144000"/>
  <p:embeddedFontLst>
    <p:embeddedFont>
      <p:font typeface="Libre Franklin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2" roundtripDataSignature="AMtx7mj9zRwLuwy1xPwrhEqfUxTPsz2a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italic.fntdata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font" Target="fonts/LibreFranklin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LibreFranklin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ibreFranklin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C:\Users\MarianoWer\Desktop\VALE\NEURODESARROLLO\ESTADISTICA%20MORON.xlsx" TargetMode="External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C:\Users\MarianoWer\Desktop\VALE\NEURODESARROLLO\ESTADISTICA%20MORON.xlsx" TargetMode="External"/></Relationships>
</file>

<file path=ppt/charts/_rels/chart3.xml.rels><?xml version="1.0" encoding="UTF-8" standalone="yes"?>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C:\Users\MarianoWer\Desktop\VALE\NEURODESARROLLO\ESTADISTICA%20MORON.xlsx" TargetMode="External"/></Relationships>
</file>

<file path=ppt/charts/_rels/chart4.xml.rels><?xml version="1.0" encoding="UTF-8" standalone="yes"?>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C:\Users\MarianoWer\Desktop\VALE\NEURODESARROLLO\ESTADISTICA%20MORON.xlsx" TargetMode="External"/></Relationships>
</file>

<file path=ppt/charts/_rels/chart5.xml.rels><?xml version="1.0" encoding="UTF-8" standalone="yes"?>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/C:\Users\MarianoWer\Desktop\VALE\NEURODESARROLLO\ESTADISTICA%20MOR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 b="1"/>
              <a:t>GENERO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pieChart>
        <c:varyColors val="1"/>
        <c:ser>
          <c:idx val="0"/>
          <c:order val="0"/>
          <c:spPr>
            <a:solidFill>
              <a:srgbClr val="B4E6BE"/>
            </a:solidFill>
          </c:spPr>
          <c:dPt>
            <c:idx val="0"/>
            <c:bubble3D val="0"/>
            <c:spPr>
              <a:solidFill>
                <a:srgbClr val="B4E6B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71-3843-AE9D-39D67D48CD7F}"/>
              </c:ext>
            </c:extLst>
          </c:dPt>
          <c:dPt>
            <c:idx val="1"/>
            <c:bubble3D val="0"/>
            <c:spPr>
              <a:solidFill>
                <a:srgbClr val="FAE2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471-3843-AE9D-39D67D48CD7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Hoja1!$A$19:$A$20</c:f>
              <c:strCache>
                <c:ptCount val="2"/>
                <c:pt idx="0">
                  <c:v>masculino</c:v>
                </c:pt>
                <c:pt idx="1">
                  <c:v>femenino</c:v>
                </c:pt>
              </c:strCache>
            </c:strRef>
          </c:cat>
          <c:val>
            <c:numRef>
              <c:f>Hoja1!$B$19:$B$20</c:f>
              <c:numCache>
                <c:formatCode>0.00%</c:formatCode>
                <c:ptCount val="2"/>
                <c:pt idx="0">
                  <c:v>0.85699999999999998</c:v>
                </c:pt>
                <c:pt idx="1">
                  <c:v>0.14299999999999999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471-3843-AE9D-39D67D48CD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 b="1"/>
              <a:t>EDAD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B4E6BE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AE2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784-7743-9EC9-C9DA5CFF385E}"/>
              </c:ext>
            </c:extLst>
          </c:dPt>
          <c:dPt>
            <c:idx val="2"/>
            <c:invertIfNegative val="0"/>
            <c:bubble3D val="0"/>
            <c:spPr>
              <a:solidFill>
                <a:srgbClr val="FBB8A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784-7743-9EC9-C9DA5CFF385E}"/>
              </c:ext>
            </c:extLst>
          </c:dPt>
          <c:cat>
            <c:strRef>
              <c:f>Hoja1!$A$22:$A$24</c:f>
              <c:strCache>
                <c:ptCount val="3"/>
                <c:pt idx="0">
                  <c:v>0-24 M</c:v>
                </c:pt>
                <c:pt idx="1">
                  <c:v>25-48 M</c:v>
                </c:pt>
                <c:pt idx="2">
                  <c:v>49-72 M</c:v>
                </c:pt>
              </c:strCache>
            </c:strRef>
          </c:cat>
          <c:val>
            <c:numRef>
              <c:f>Hoja1!$B$22:$B$24</c:f>
              <c:numCache>
                <c:formatCode>0%</c:formatCode>
                <c:ptCount val="3"/>
                <c:pt idx="0" formatCode="0.00%">
                  <c:v>0.14299999999999999</c:v>
                </c:pt>
                <c:pt idx="1">
                  <c:v>0.5</c:v>
                </c:pt>
                <c:pt idx="2" formatCode="0.00%">
                  <c:v>0.35699999999999998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784-7743-9EC9-C9DA5CFF38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5811712"/>
        <c:axId val="165813248"/>
      </c:barChart>
      <c:catAx>
        <c:axId val="165811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65813248"/>
        <c:crosses val="autoZero"/>
        <c:auto val="1"/>
        <c:lblAlgn val="ctr"/>
        <c:lblOffset val="100"/>
        <c:noMultiLvlLbl val="0"/>
      </c:catAx>
      <c:valAx>
        <c:axId val="165813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65811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 b="1"/>
              <a:t>ANTECEDENTES</a:t>
            </a:r>
            <a:r>
              <a:rPr lang="es-AR" b="1" baseline="0"/>
              <a:t> EN EL EMBARAZO</a:t>
            </a:r>
            <a:endParaRPr lang="es-AR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B4E6B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EF8-6042-BE00-92EC937DAE26}"/>
              </c:ext>
            </c:extLst>
          </c:dPt>
          <c:dPt>
            <c:idx val="1"/>
            <c:bubble3D val="0"/>
            <c:spPr>
              <a:solidFill>
                <a:srgbClr val="FBB8A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EF8-6042-BE00-92EC937DAE2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Hoja1!$A$27:$A$28</c:f>
              <c:strCache>
                <c:ptCount val="2"/>
                <c:pt idx="0">
                  <c:v>SI</c:v>
                </c:pt>
                <c:pt idx="1">
                  <c:v>NO</c:v>
                </c:pt>
              </c:strCache>
            </c:strRef>
          </c:cat>
          <c:val>
            <c:numRef>
              <c:f>Hoja1!$B$27:$B$28</c:f>
              <c:numCache>
                <c:formatCode>0.00%</c:formatCode>
                <c:ptCount val="2"/>
                <c:pt idx="0">
                  <c:v>0.78600000000000003</c:v>
                </c:pt>
                <c:pt idx="1">
                  <c:v>0.214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EF8-6042-BE00-92EC937DAE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 b="1"/>
              <a:t>EDAD GESTACIONAL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B4E6B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CAE-FA48-87DF-14CE67BC26DA}"/>
              </c:ext>
            </c:extLst>
          </c:dPt>
          <c:dPt>
            <c:idx val="1"/>
            <c:bubble3D val="0"/>
            <c:spPr>
              <a:solidFill>
                <a:srgbClr val="FBB8A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CAE-FA48-87DF-14CE67BC26DA}"/>
              </c:ext>
            </c:extLst>
          </c:dPt>
          <c:dPt>
            <c:idx val="2"/>
            <c:bubble3D val="0"/>
            <c:spPr>
              <a:solidFill>
                <a:srgbClr val="FAE2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CAE-FA48-87DF-14CE67BC26D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Hoja1!$A$31:$A$33</c:f>
              <c:strCache>
                <c:ptCount val="3"/>
                <c:pt idx="0">
                  <c:v>TERMINO</c:v>
                </c:pt>
                <c:pt idx="1">
                  <c:v>PRETERMINO</c:v>
                </c:pt>
                <c:pt idx="2">
                  <c:v>POSTERMINO</c:v>
                </c:pt>
              </c:strCache>
            </c:strRef>
          </c:cat>
          <c:val>
            <c:numRef>
              <c:f>Hoja1!$B$31:$B$33</c:f>
              <c:numCache>
                <c:formatCode>0.00%</c:formatCode>
                <c:ptCount val="3"/>
                <c:pt idx="0">
                  <c:v>0.71399999999999997</c:v>
                </c:pt>
                <c:pt idx="1">
                  <c:v>0.214</c:v>
                </c:pt>
                <c:pt idx="2">
                  <c:v>7.2000000000000008E-2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CAE-FA48-87DF-14CE67BC26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 sz="1600" b="1"/>
              <a:t>PRINCIPALES AREAS AFECTADAS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B4E6BE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AE2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011-7D4E-93C2-6DF06FE87CB9}"/>
              </c:ext>
            </c:extLst>
          </c:dPt>
          <c:cat>
            <c:strRef>
              <c:f>Hoja1!$A$39:$A$40</c:f>
              <c:strCache>
                <c:ptCount val="2"/>
                <c:pt idx="0">
                  <c:v>COMPROMISO DEL LENGUAJE</c:v>
                </c:pt>
                <c:pt idx="1">
                  <c:v>COMPROMISO DE HABILIDADES SOCIALES</c:v>
                </c:pt>
              </c:strCache>
            </c:strRef>
          </c:cat>
          <c:val>
            <c:numRef>
              <c:f>Hoja1!$B$39:$B$40</c:f>
              <c:numCache>
                <c:formatCode>0.00%</c:formatCode>
                <c:ptCount val="2"/>
                <c:pt idx="0" formatCode="0%">
                  <c:v>0.93</c:v>
                </c:pt>
                <c:pt idx="1">
                  <c:v>0.78600000000000003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011-7D4E-93C2-6DF06FE87C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5943552"/>
        <c:axId val="165945344"/>
      </c:barChart>
      <c:catAx>
        <c:axId val="165943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65945344"/>
        <c:crosses val="autoZero"/>
        <c:auto val="1"/>
        <c:lblAlgn val="ctr"/>
        <c:lblOffset val="100"/>
        <c:noMultiLvlLbl val="0"/>
      </c:catAx>
      <c:valAx>
        <c:axId val="165945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65943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/>
              <a:t>Abrir pregunta sobre posible subdiagnóstico femenino</a:t>
            </a:r>
            <a:endParaRPr/>
          </a:p>
        </p:txBody>
      </p:sp>
      <p:sp>
        <p:nvSpPr>
          <p:cNvPr id="152" name="Google Shape;152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/>
              <a:t>Mencionar antecedentes de embarazo más prevalentes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/>
              <a:t>-Estrés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/>
              <a:t>-DBT, HIPERTENSIÓN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/>
              <a:t>-CONTROLES?</a:t>
            </a:r>
            <a:endParaRPr/>
          </a:p>
        </p:txBody>
      </p:sp>
      <p:sp>
        <p:nvSpPr>
          <p:cNvPr id="160" name="Google Shape;160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bg>
      <p:bgPr>
        <a:solidFill>
          <a:schemeClr val="lt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3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grpSp>
        <p:nvGrpSpPr>
          <p:cNvPr id="22" name="Google Shape;22;p13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3" name="Google Shape;23;p13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4" name="Google Shape;24;p13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" type="body"/>
          </p:nvPr>
        </p:nvSpPr>
        <p:spPr>
          <a:xfrm rot="5400000">
            <a:off x="4386263" y="-719137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4" name="Google Shape;84;p24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4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5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5"/>
          <p:cNvSpPr txBox="1"/>
          <p:nvPr>
            <p:ph idx="1" type="body"/>
          </p:nvPr>
        </p:nvSpPr>
        <p:spPr>
          <a:xfrm rot="5400000">
            <a:off x="2839799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5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5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showMasterSp="0" type="secHead">
  <p:cSld name="SECTION_HEADER">
    <p:bg>
      <p:bgPr>
        <a:solidFill>
          <a:schemeClr val="dk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7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06" name="Google Shape;106;p17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showMasterSp="0" type="secHead">
  <p:cSld name="SECTION_HEADER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16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37" name="Google Shape;37;p16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9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9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showMasterSp="0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2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indent="-3302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indent="-3302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67" name="Google Shape;67;p22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22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71" name="Google Shape;71;p22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showMasterSp="0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3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3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23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80" name="Google Shape;80;p23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b="0" i="0" sz="4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b="0" i="1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5" name="Google Shape;15;p12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Libre Franklin"/>
              <a:buNone/>
              <a:defRPr b="0" i="0" sz="44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bre Franklin"/>
              <a:buChar char="■"/>
              <a:defRPr b="0" i="0" sz="20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bre Franklin"/>
              <a:buChar char="–"/>
              <a:defRPr b="0" i="1" sz="20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ibre Franklin"/>
              <a:buChar char="■"/>
              <a:defRPr b="0" i="0" sz="18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ibre Franklin"/>
              <a:buChar char="–"/>
              <a:defRPr b="0" i="1" sz="18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7" name="Google Shape;97;p15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99" name="Google Shape;99;p15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1.xml"/><Relationship Id="rId4" Type="http://schemas.openxmlformats.org/officeDocument/2006/relationships/chart" Target="../charts/chart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3.xml"/><Relationship Id="rId4" Type="http://schemas.openxmlformats.org/officeDocument/2006/relationships/chart" Target="../charts/chart4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/>
          <p:nvPr>
            <p:ph type="ctrTitle"/>
          </p:nvPr>
        </p:nvSpPr>
        <p:spPr>
          <a:xfrm>
            <a:off x="2023403" y="1799279"/>
            <a:ext cx="8361300" cy="209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</a:pPr>
            <a:r>
              <a:rPr b="1" lang="es-AR" sz="4800"/>
              <a:t>CONSULTORIO INTERDISCIPLINARIO DEL DESARROLLO INFANTIL</a:t>
            </a:r>
            <a:endParaRPr sz="4800"/>
          </a:p>
        </p:txBody>
      </p:sp>
      <p:sp>
        <p:nvSpPr>
          <p:cNvPr id="112" name="Google Shape;112;p1"/>
          <p:cNvSpPr txBox="1"/>
          <p:nvPr>
            <p:ph idx="1" type="subTitle"/>
          </p:nvPr>
        </p:nvSpPr>
        <p:spPr>
          <a:xfrm>
            <a:off x="2626043" y="4194479"/>
            <a:ext cx="6831600" cy="1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4450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s-AR" sz="1700"/>
              <a:t>Hospital Municipal de Morón</a:t>
            </a:r>
            <a:endParaRPr sz="1700"/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None/>
            </a:pPr>
            <a:r>
              <a:rPr lang="es-AR" sz="1700"/>
              <a:t>        	“Ostaciana B. de Lavignolle”</a:t>
            </a:r>
            <a:endParaRPr sz="1700"/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s-AR" sz="1700"/>
              <a:t>       Servicios de Pediatría - Fonoaudiología - Salud Mental</a:t>
            </a:r>
            <a:endParaRPr sz="1700"/>
          </a:p>
          <a:p>
            <a:pPr indent="0" lvl="0" marL="0" rtl="0" algn="ctr">
              <a:lnSpc>
                <a:spcPct val="92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10"/>
              <a:buNone/>
            </a:pPr>
            <a:r>
              <a:t/>
            </a:r>
            <a:endParaRPr sz="161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"/>
          <p:cNvSpPr txBox="1"/>
          <p:nvPr>
            <p:ph type="title"/>
          </p:nvPr>
        </p:nvSpPr>
        <p:spPr>
          <a:xfrm>
            <a:off x="1245175" y="685800"/>
            <a:ext cx="11044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/>
              <a:t>PLAN DE AMPLIACIÓN DEL PROYECTO</a:t>
            </a:r>
            <a:endParaRPr/>
          </a:p>
        </p:txBody>
      </p:sp>
      <p:sp>
        <p:nvSpPr>
          <p:cNvPr id="176" name="Google Shape;176;p10"/>
          <p:cNvSpPr txBox="1"/>
          <p:nvPr>
            <p:ph idx="1" type="body"/>
          </p:nvPr>
        </p:nvSpPr>
        <p:spPr>
          <a:xfrm>
            <a:off x="1371600" y="1938150"/>
            <a:ext cx="10040700" cy="43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74523" lvl="0" marL="384048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3301"/>
              <a:buChar char="■"/>
            </a:pPr>
            <a:r>
              <a:rPr lang="es-AR" sz="3400"/>
              <a:t>Formación para los equipos de salud en evaluación estandarizada de desarrollo integral (IODI).</a:t>
            </a:r>
            <a:endParaRPr sz="3400"/>
          </a:p>
          <a:p>
            <a:pPr indent="-374523" lvl="0" marL="384048" rtl="0" algn="l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83301"/>
              <a:buChar char="■"/>
            </a:pPr>
            <a:r>
              <a:rPr lang="es-AR" sz="3400"/>
              <a:t>Encuentro con equipos ampliados para el seguimiento longitudinal.</a:t>
            </a:r>
            <a:endParaRPr sz="3400"/>
          </a:p>
          <a:p>
            <a:pPr indent="-374523" lvl="0" marL="384048" rtl="0" algn="l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83301"/>
              <a:buChar char="■"/>
            </a:pPr>
            <a:r>
              <a:rPr lang="es-AR" sz="3400"/>
              <a:t>Elaboración de informes de población que se referenció al equipo para adecuación de recursos territoriales.</a:t>
            </a:r>
            <a:endParaRPr sz="3400"/>
          </a:p>
          <a:p>
            <a:pPr indent="-374523" lvl="0" marL="384048" rtl="0" algn="l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83301"/>
              <a:buChar char="■"/>
            </a:pPr>
            <a:r>
              <a:rPr lang="es-AR" sz="3400"/>
              <a:t>Agenda de talleres con recomendaciones específicas.</a:t>
            </a:r>
            <a:endParaRPr sz="34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83301"/>
              <a:buNone/>
            </a:pPr>
            <a:br>
              <a:rPr lang="es-AR" sz="2400"/>
            </a:b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"/>
          <p:cNvSpPr txBox="1"/>
          <p:nvPr>
            <p:ph type="title"/>
          </p:nvPr>
        </p:nvSpPr>
        <p:spPr>
          <a:xfrm>
            <a:off x="1414246" y="565882"/>
            <a:ext cx="9601200" cy="703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/>
              <a:t>RESUMEN</a:t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3121749" y="1636944"/>
            <a:ext cx="2942442" cy="914400"/>
          </a:xfrm>
          <a:prstGeom prst="roundRect">
            <a:avLst>
              <a:gd fmla="val 16667" name="adj"/>
            </a:avLst>
          </a:prstGeom>
          <a:solidFill>
            <a:srgbClr val="FBB8A3"/>
          </a:solidFill>
          <a:ln cap="flat" cmpd="sng" w="34925">
            <a:solidFill>
              <a:srgbClr val="6666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59595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Niño o niña que requiere evaluación del desarrollo integral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1"/>
          <p:cNvSpPr/>
          <p:nvPr/>
        </p:nvSpPr>
        <p:spPr>
          <a:xfrm>
            <a:off x="3347205" y="2776798"/>
            <a:ext cx="2491531" cy="479571"/>
          </a:xfrm>
          <a:prstGeom prst="roundRect">
            <a:avLst>
              <a:gd fmla="val 16667" name="adj"/>
            </a:avLst>
          </a:prstGeom>
          <a:solidFill>
            <a:srgbClr val="FBB8A3"/>
          </a:solidFill>
          <a:ln cap="flat" cmpd="sng" w="34925">
            <a:solidFill>
              <a:srgbClr val="6666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AR" sz="1600" u="none" cap="none" strike="noStrike">
                <a:solidFill>
                  <a:srgbClr val="59595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Formulario de Google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1"/>
          <p:cNvSpPr/>
          <p:nvPr/>
        </p:nvSpPr>
        <p:spPr>
          <a:xfrm>
            <a:off x="3347205" y="3484490"/>
            <a:ext cx="2491531" cy="408438"/>
          </a:xfrm>
          <a:prstGeom prst="roundRect">
            <a:avLst>
              <a:gd fmla="val 16667" name="adj"/>
            </a:avLst>
          </a:prstGeom>
          <a:solidFill>
            <a:srgbClr val="FBB8A3"/>
          </a:solidFill>
          <a:ln cap="flat" cmpd="sng" w="34925">
            <a:solidFill>
              <a:srgbClr val="6666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AR" sz="1600" u="none" cap="none" strike="noStrike">
                <a:solidFill>
                  <a:srgbClr val="59595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Turno protegido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1"/>
          <p:cNvSpPr/>
          <p:nvPr/>
        </p:nvSpPr>
        <p:spPr>
          <a:xfrm>
            <a:off x="3347205" y="4191611"/>
            <a:ext cx="2491531" cy="616504"/>
          </a:xfrm>
          <a:prstGeom prst="roundRect">
            <a:avLst>
              <a:gd fmla="val 16667" name="adj"/>
            </a:avLst>
          </a:prstGeom>
          <a:solidFill>
            <a:srgbClr val="F8D574"/>
          </a:solidFill>
          <a:ln cap="flat" cmpd="sng" w="34925">
            <a:solidFill>
              <a:srgbClr val="6666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>
                <a:solidFill>
                  <a:srgbClr val="59595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EVALUACIÓN</a:t>
            </a:r>
            <a:r>
              <a:rPr b="0" i="0" lang="es-AR" sz="1800" u="none" cap="none" strike="noStrike">
                <a:solidFill>
                  <a:srgbClr val="59595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EN CODI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1"/>
          <p:cNvSpPr/>
          <p:nvPr/>
        </p:nvSpPr>
        <p:spPr>
          <a:xfrm>
            <a:off x="827680" y="4808115"/>
            <a:ext cx="2491531" cy="914400"/>
          </a:xfrm>
          <a:prstGeom prst="roundRect">
            <a:avLst>
              <a:gd fmla="val 16667" name="adj"/>
            </a:avLst>
          </a:prstGeom>
          <a:solidFill>
            <a:srgbClr val="B4E6BE"/>
          </a:solidFill>
          <a:ln cap="flat" cmpd="sng" w="34925">
            <a:solidFill>
              <a:srgbClr val="6666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59595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Informe en HCE para equipo de APS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1"/>
          <p:cNvSpPr/>
          <p:nvPr/>
        </p:nvSpPr>
        <p:spPr>
          <a:xfrm>
            <a:off x="3347205" y="5793089"/>
            <a:ext cx="2491531" cy="914400"/>
          </a:xfrm>
          <a:prstGeom prst="roundRect">
            <a:avLst>
              <a:gd fmla="val 16667" name="adj"/>
            </a:avLst>
          </a:prstGeom>
          <a:solidFill>
            <a:srgbClr val="B4E6BE"/>
          </a:solidFill>
          <a:ln cap="flat" cmpd="sng" w="34925">
            <a:solidFill>
              <a:srgbClr val="6666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59595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Charlas de orientación en derechos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1"/>
          <p:cNvSpPr/>
          <p:nvPr/>
        </p:nvSpPr>
        <p:spPr>
          <a:xfrm>
            <a:off x="6026628" y="4808115"/>
            <a:ext cx="2491531" cy="914400"/>
          </a:xfrm>
          <a:prstGeom prst="roundRect">
            <a:avLst>
              <a:gd fmla="val 16667" name="adj"/>
            </a:avLst>
          </a:prstGeom>
          <a:solidFill>
            <a:srgbClr val="B4E6BE"/>
          </a:solidFill>
          <a:ln cap="flat" cmpd="sng" w="34925">
            <a:solidFill>
              <a:srgbClr val="6666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rgbClr val="59595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Recomendaciones</a:t>
            </a:r>
            <a:endParaRPr b="0" i="0" sz="1800" u="none" cap="none" strike="noStrike">
              <a:solidFill>
                <a:srgbClr val="595959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0" name="Google Shape;190;p11"/>
          <p:cNvSpPr/>
          <p:nvPr/>
        </p:nvSpPr>
        <p:spPr>
          <a:xfrm>
            <a:off x="6214846" y="2229001"/>
            <a:ext cx="830510" cy="1563077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1" name="Google Shape;191;p11"/>
          <p:cNvSpPr txBox="1"/>
          <p:nvPr/>
        </p:nvSpPr>
        <p:spPr>
          <a:xfrm>
            <a:off x="7138513" y="2094144"/>
            <a:ext cx="4389179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- Motivo de interconsulta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- Resumen de HC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- Exámenes complementarios visuales,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Auditivos, etc.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- Informe escolar si corresponde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- IODI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1"/>
          <p:cNvSpPr/>
          <p:nvPr/>
        </p:nvSpPr>
        <p:spPr>
          <a:xfrm>
            <a:off x="8546153" y="4551726"/>
            <a:ext cx="513869" cy="1653689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3" name="Google Shape;193;p11"/>
          <p:cNvSpPr txBox="1"/>
          <p:nvPr/>
        </p:nvSpPr>
        <p:spPr>
          <a:xfrm>
            <a:off x="8910130" y="4501575"/>
            <a:ext cx="318869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-"/>
            </a:pPr>
            <a:r>
              <a:rPr b="0" i="0" lang="es-AR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Grupo psicopedagogía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-"/>
            </a:pPr>
            <a:r>
              <a:rPr b="0" i="0" lang="es-AR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Talleres: lenguaje, juego,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habilidades sociales, nutrición.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- IC con especialistas.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- Tratamientos específicos.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1"/>
          <p:cNvSpPr/>
          <p:nvPr/>
        </p:nvSpPr>
        <p:spPr>
          <a:xfrm>
            <a:off x="5838736" y="5818538"/>
            <a:ext cx="185206" cy="976589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5" name="Google Shape;195;p11"/>
          <p:cNvSpPr txBox="1"/>
          <p:nvPr/>
        </p:nvSpPr>
        <p:spPr>
          <a:xfrm>
            <a:off x="6001891" y="5817351"/>
            <a:ext cx="2693420" cy="92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-"/>
            </a:pPr>
            <a:r>
              <a:rPr b="0" i="0" lang="es-AR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CUD.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-"/>
            </a:pPr>
            <a:r>
              <a:rPr b="0" i="0" lang="es-AR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Monotributo social.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-"/>
            </a:pPr>
            <a:r>
              <a:rPr b="0" i="0" lang="es-AR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Vacantes.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p11"/>
          <p:cNvCxnSpPr>
            <a:stCxn id="183" idx="2"/>
          </p:cNvCxnSpPr>
          <p:nvPr/>
        </p:nvCxnSpPr>
        <p:spPr>
          <a:xfrm>
            <a:off x="4592970" y="2551344"/>
            <a:ext cx="0" cy="160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7" name="Google Shape;197;p11"/>
          <p:cNvCxnSpPr/>
          <p:nvPr/>
        </p:nvCxnSpPr>
        <p:spPr>
          <a:xfrm>
            <a:off x="4586746" y="3216935"/>
            <a:ext cx="0" cy="16014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8" name="Google Shape;198;p11"/>
          <p:cNvCxnSpPr/>
          <p:nvPr/>
        </p:nvCxnSpPr>
        <p:spPr>
          <a:xfrm>
            <a:off x="4589851" y="3873193"/>
            <a:ext cx="0" cy="16014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9" name="Google Shape;199;p11"/>
          <p:cNvCxnSpPr/>
          <p:nvPr/>
        </p:nvCxnSpPr>
        <p:spPr>
          <a:xfrm flipH="1">
            <a:off x="3347205" y="4808115"/>
            <a:ext cx="598839" cy="34238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0" name="Google Shape;200;p11"/>
          <p:cNvCxnSpPr/>
          <p:nvPr/>
        </p:nvCxnSpPr>
        <p:spPr>
          <a:xfrm flipH="1">
            <a:off x="4485696" y="4808115"/>
            <a:ext cx="3490" cy="76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1" name="Google Shape;201;p11"/>
          <p:cNvCxnSpPr/>
          <p:nvPr/>
        </p:nvCxnSpPr>
        <p:spPr>
          <a:xfrm>
            <a:off x="5244352" y="4808115"/>
            <a:ext cx="608381" cy="39391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/>
              <a:t>INTEGRANTES</a:t>
            </a:r>
            <a:endParaRPr/>
          </a:p>
        </p:txBody>
      </p:sp>
      <p:sp>
        <p:nvSpPr>
          <p:cNvPr id="118" name="Google Shape;118;p2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s-AR"/>
              <a:t>Coordinación de programa materno infantil: Silvina Lozano.</a:t>
            </a:r>
            <a:endParaRPr/>
          </a:p>
          <a:p>
            <a:pPr indent="-384048" lvl="0" marL="384048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■"/>
            </a:pPr>
            <a:r>
              <a:rPr lang="es-AR"/>
              <a:t>Pediatría: Valeria Sousa.</a:t>
            </a:r>
            <a:endParaRPr/>
          </a:p>
          <a:p>
            <a:pPr indent="-384048" lvl="0" marL="384048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s-AR"/>
              <a:t>Fonoaudiología: Laura Merodio, Liliana Muñoz Herrera, Karina Blanco. </a:t>
            </a:r>
            <a:endParaRPr/>
          </a:p>
          <a:p>
            <a:pPr indent="-384048" lvl="0" marL="384048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s-AR"/>
              <a:t>Psicología infantil: Andrea Botticeli.</a:t>
            </a:r>
            <a:endParaRPr/>
          </a:p>
          <a:p>
            <a:pPr indent="-384048" lvl="0" marL="384048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s-AR"/>
              <a:t>Psicopedagogía: Carolina Díaz, Karina Kerbs, Karina Friera.</a:t>
            </a:r>
            <a:br>
              <a:rPr lang="es-AR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/>
              <a:t>FUNDAMENTO</a:t>
            </a:r>
            <a:endParaRPr/>
          </a:p>
        </p:txBody>
      </p:sp>
      <p:sp>
        <p:nvSpPr>
          <p:cNvPr id="124" name="Google Shape;124;p3"/>
          <p:cNvSpPr txBox="1"/>
          <p:nvPr>
            <p:ph idx="1" type="body"/>
          </p:nvPr>
        </p:nvSpPr>
        <p:spPr>
          <a:xfrm>
            <a:off x="1371600" y="1917874"/>
            <a:ext cx="10473900" cy="4850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-375203" lvl="0" marL="384048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s-AR" sz="5000"/>
              <a:t>Luego de un prolongado periodo de aislamiento obligatorio y observando de forma diferida las consecuencias del mismo surgió, durante el 2022, la necesidad de dar respuestas a las demandas de atención en la primera infancia integralmente, desde un equipo interdisciplinario e interprofesional que promueva la comunicación, la colaboración y el conocimiento con el fin de optimizar los tiempos y accesos a la salud.</a:t>
            </a:r>
            <a:endParaRPr sz="5000"/>
          </a:p>
          <a:p>
            <a:pPr indent="0" lvl="0" marL="38404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25000"/>
              <a:buNone/>
            </a:pPr>
            <a:r>
              <a:t/>
            </a:r>
            <a:endParaRPr/>
          </a:p>
          <a:p>
            <a:pPr indent="-355473" lvl="0" marL="384048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83301"/>
              <a:buChar char="■"/>
            </a:pPr>
            <a:r>
              <a:rPr lang="es-AR" sz="5000"/>
              <a:t>Concebimos al desarrollo infantil de manera integral/ multidimensional y nos posicionamos buscando superar las persistentes controversias o dicotomías entre lo biológico, lo subjetivo/social.</a:t>
            </a:r>
            <a:endParaRPr/>
          </a:p>
          <a:p>
            <a:pPr indent="0" lvl="0" marL="28575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83301"/>
              <a:buNone/>
            </a:pPr>
            <a:br>
              <a:rPr lang="es-AR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>
            <p:ph type="title"/>
          </p:nvPr>
        </p:nvSpPr>
        <p:spPr>
          <a:xfrm>
            <a:off x="591775" y="305593"/>
            <a:ext cx="9967200" cy="15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Libre Franklin"/>
              <a:buNone/>
            </a:pPr>
            <a:r>
              <a:rPr lang="es-AR" sz="4400"/>
              <a:t>OBJETIVOS DE LA PRIMERA ETAPA</a:t>
            </a:r>
            <a:endParaRPr/>
          </a:p>
        </p:txBody>
      </p:sp>
      <p:sp>
        <p:nvSpPr>
          <p:cNvPr id="130" name="Google Shape;130;p4"/>
          <p:cNvSpPr txBox="1"/>
          <p:nvPr>
            <p:ph idx="1" type="body"/>
          </p:nvPr>
        </p:nvSpPr>
        <p:spPr>
          <a:xfrm>
            <a:off x="765025" y="2644345"/>
            <a:ext cx="101994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s-AR" sz="2400">
                <a:solidFill>
                  <a:schemeClr val="lt1"/>
                </a:solidFill>
              </a:rPr>
              <a:t>Identificar riesgos en el desarrollo a fin de facilitar el acceso a los apoyos en áreas específicas.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-342900" lvl="0" marL="3429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s-AR" sz="2400">
                <a:solidFill>
                  <a:schemeClr val="lt1"/>
                </a:solidFill>
              </a:rPr>
              <a:t>Aplicar un  instrumento ordenador de evaluación del desarrollo.  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-342900" lvl="0" marL="3429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s-AR" sz="2400">
                <a:solidFill>
                  <a:schemeClr val="lt1"/>
                </a:solidFill>
              </a:rPr>
              <a:t>Realizar observaciones sistemáticas/ seguimiento de niños/as con sospecha de desafíos en su desarrollo. </a:t>
            </a:r>
            <a:endParaRPr sz="2400">
              <a:solidFill>
                <a:schemeClr val="lt1"/>
              </a:solidFill>
            </a:endParaRPr>
          </a:p>
          <a:p>
            <a:pPr indent="-190500" lvl="0" marL="3429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/>
              <a:t>POBLACIÓN:</a:t>
            </a:r>
            <a:endParaRPr/>
          </a:p>
        </p:txBody>
      </p:sp>
      <p:sp>
        <p:nvSpPr>
          <p:cNvPr id="136" name="Google Shape;136;p5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lang="es-AR" sz="2200"/>
              <a:t>Niños y niñas de 0 a 72 meses de edad y su unidad de tratamiento.</a:t>
            </a:r>
            <a:endParaRPr sz="2200"/>
          </a:p>
          <a:p>
            <a:pPr indent="-384048" lvl="0" marL="384048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lang="es-AR" sz="2200"/>
              <a:t>Pertenecientes al Municipio de Morón.</a:t>
            </a:r>
            <a:endParaRPr sz="2200"/>
          </a:p>
          <a:p>
            <a:pPr indent="-384048" lvl="0" marL="384048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lang="es-AR" sz="2200"/>
              <a:t>Pacientes con afectación de algún área del desarrollo.</a:t>
            </a:r>
            <a:endParaRPr sz="2200"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/>
              <a:t>DERIVACIÓN</a:t>
            </a:r>
            <a:endParaRPr/>
          </a:p>
        </p:txBody>
      </p:sp>
      <p:grpSp>
        <p:nvGrpSpPr>
          <p:cNvPr id="142" name="Google Shape;142;p6"/>
          <p:cNvGrpSpPr/>
          <p:nvPr/>
        </p:nvGrpSpPr>
        <p:grpSpPr>
          <a:xfrm>
            <a:off x="6671207" y="419252"/>
            <a:ext cx="4695733" cy="6298832"/>
            <a:chOff x="7010164" y="433045"/>
            <a:chExt cx="4695733" cy="6298832"/>
          </a:xfrm>
        </p:grpSpPr>
        <p:pic>
          <p:nvPicPr>
            <p:cNvPr id="143" name="Google Shape;143;p6"/>
            <p:cNvPicPr preferRelativeResize="0"/>
            <p:nvPr/>
          </p:nvPicPr>
          <p:blipFill rotWithShape="1">
            <a:blip r:embed="rId3">
              <a:alphaModFix/>
            </a:blip>
            <a:srcRect b="27016" l="34922" r="22371" t="32752"/>
            <a:stretch/>
          </p:blipFill>
          <p:spPr>
            <a:xfrm>
              <a:off x="7010164" y="433045"/>
              <a:ext cx="4686080" cy="27589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6"/>
            <p:cNvPicPr preferRelativeResize="0"/>
            <p:nvPr/>
          </p:nvPicPr>
          <p:blipFill rotWithShape="1">
            <a:blip r:embed="rId4">
              <a:alphaModFix/>
            </a:blip>
            <a:srcRect b="18867" l="34832" r="22460" t="28911"/>
            <a:stretch/>
          </p:blipFill>
          <p:spPr>
            <a:xfrm>
              <a:off x="7010164" y="1977263"/>
              <a:ext cx="4695733" cy="36054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6"/>
            <p:cNvPicPr preferRelativeResize="0"/>
            <p:nvPr/>
          </p:nvPicPr>
          <p:blipFill rotWithShape="1">
            <a:blip r:embed="rId5">
              <a:alphaModFix/>
            </a:blip>
            <a:srcRect b="39410" l="35296" r="22401" t="27205"/>
            <a:stretch/>
          </p:blipFill>
          <p:spPr>
            <a:xfrm>
              <a:off x="7010165" y="3311996"/>
              <a:ext cx="4686080" cy="21299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6"/>
            <p:cNvPicPr preferRelativeResize="0"/>
            <p:nvPr/>
          </p:nvPicPr>
          <p:blipFill rotWithShape="1">
            <a:blip r:embed="rId6">
              <a:alphaModFix/>
            </a:blip>
            <a:srcRect b="24532" l="34464" r="21067" t="39658"/>
            <a:stretch/>
          </p:blipFill>
          <p:spPr>
            <a:xfrm>
              <a:off x="7041696" y="4367049"/>
              <a:ext cx="4664201" cy="236482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7" name="Google Shape;147;p6"/>
          <p:cNvSpPr txBox="1"/>
          <p:nvPr>
            <p:ph idx="1" type="body"/>
          </p:nvPr>
        </p:nvSpPr>
        <p:spPr>
          <a:xfrm>
            <a:off x="1295400" y="996461"/>
            <a:ext cx="9525000" cy="15912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384048" lvl="0" marL="384048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b="1" lang="es-AR" sz="1800"/>
              <a:t>Derivación a través de Formulario de Google, el cual debe ser completado por pediatra o generalista referente.</a:t>
            </a:r>
            <a:endParaRPr b="1" sz="1800"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48" name="Google Shape;148;p6"/>
          <p:cNvPicPr preferRelativeResize="0"/>
          <p:nvPr/>
        </p:nvPicPr>
        <p:blipFill rotWithShape="1">
          <a:blip r:embed="rId7">
            <a:alphaModFix/>
          </a:blip>
          <a:srcRect b="18969" l="34978" r="22316" t="23330"/>
          <a:stretch/>
        </p:blipFill>
        <p:spPr>
          <a:xfrm>
            <a:off x="1919437" y="2587743"/>
            <a:ext cx="4686080" cy="395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/>
          <p:nvPr>
            <p:ph type="title"/>
          </p:nvPr>
        </p:nvSpPr>
        <p:spPr>
          <a:xfrm>
            <a:off x="1371600" y="685800"/>
            <a:ext cx="96012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/>
              <a:t>Análisis Cuantitativo </a:t>
            </a:r>
            <a:endParaRPr/>
          </a:p>
        </p:txBody>
      </p:sp>
      <p:graphicFrame>
        <p:nvGraphicFramePr>
          <p:cNvPr id="155" name="Google Shape;155;p7"/>
          <p:cNvGraphicFramePr/>
          <p:nvPr/>
        </p:nvGraphicFramePr>
        <p:xfrm>
          <a:off x="950495" y="1732547"/>
          <a:ext cx="5260836" cy="4134853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156" name="Google Shape;156;p7"/>
          <p:cNvGraphicFramePr/>
          <p:nvPr/>
        </p:nvGraphicFramePr>
        <p:xfrm>
          <a:off x="6211331" y="3124200"/>
          <a:ext cx="4572000" cy="2743200"/>
        </p:xfrm>
        <a:graphic>
          <a:graphicData uri="http://schemas.openxmlformats.org/drawingml/2006/chart">
            <c:chart r:id="rId4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/>
          <p:nvPr>
            <p:ph type="title"/>
          </p:nvPr>
        </p:nvSpPr>
        <p:spPr>
          <a:xfrm>
            <a:off x="1371600" y="685800"/>
            <a:ext cx="96012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/>
              <a:t>Análisis Cuantitativo </a:t>
            </a:r>
            <a:endParaRPr/>
          </a:p>
        </p:txBody>
      </p:sp>
      <p:graphicFrame>
        <p:nvGraphicFramePr>
          <p:cNvPr id="163" name="Google Shape;163;p8"/>
          <p:cNvGraphicFramePr/>
          <p:nvPr/>
        </p:nvGraphicFramePr>
        <p:xfrm>
          <a:off x="1371600" y="2281881"/>
          <a:ext cx="4823254" cy="3585519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164" name="Google Shape;164;p8"/>
          <p:cNvGraphicFramePr/>
          <p:nvPr/>
        </p:nvGraphicFramePr>
        <p:xfrm>
          <a:off x="6363730" y="2281880"/>
          <a:ext cx="5078628" cy="3585519"/>
        </p:xfrm>
        <a:graphic>
          <a:graphicData uri="http://schemas.openxmlformats.org/drawingml/2006/chart">
            <c:chart r:id="rId4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/>
              <a:t>Análisis Cuantitativo </a:t>
            </a:r>
            <a:endParaRPr/>
          </a:p>
        </p:txBody>
      </p:sp>
      <p:graphicFrame>
        <p:nvGraphicFramePr>
          <p:cNvPr id="170" name="Google Shape;170;p9"/>
          <p:cNvGraphicFramePr/>
          <p:nvPr/>
        </p:nvGraphicFramePr>
        <p:xfrm>
          <a:off x="1371600" y="2286000"/>
          <a:ext cx="9601200" cy="3581400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2022-10-17T19:17:55Z</dcterms:created>
  <dc:creator>MarianoWer</dc:creator>
</cp:coreProperties>
</file>