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1" r:id="rId8"/>
    <p:sldId id="264" r:id="rId9"/>
    <p:sldId id="265" r:id="rId10"/>
    <p:sldId id="266" r:id="rId11"/>
    <p:sldId id="263" r:id="rId12"/>
    <p:sldId id="267" r:id="rId13"/>
    <p:sldId id="268" r:id="rId14"/>
    <p:sldId id="269" r:id="rId1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A7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7A847CFC-816F-41D0-AAC0-9BF4FEBC753E}" type="datetimeFigureOut">
              <a:rPr lang="es-ES" smtClean="0"/>
              <a:t>24/10/2022</a:t>
            </a:fld>
            <a:endParaRPr lang="es-ES"/>
          </a:p>
        </p:txBody>
      </p:sp>
      <p:sp>
        <p:nvSpPr>
          <p:cNvPr id="17" name="16 Marcador de pie de página"/>
          <p:cNvSpPr>
            <a:spLocks noGrp="1"/>
          </p:cNvSpPr>
          <p:nvPr>
            <p:ph type="ftr" sz="quarter" idx="11"/>
          </p:nvPr>
        </p:nvSpPr>
        <p:spPr/>
        <p:txBody>
          <a:bodyPr/>
          <a:lstStyle/>
          <a:p>
            <a:endParaRPr lang="es-ES"/>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32FADFE-3B8F-471C-ABF0-DBC7717ECBBC}" type="slidenum">
              <a:rPr lang="es-ES" smtClean="0"/>
              <a:t>‹Nº›</a:t>
            </a:fld>
            <a:endParaRPr lang="es-ES"/>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24/10/2022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132FADFE-3B8F-471C-ABF0-DBC7717ECBBC}" type="slidenum">
              <a:rPr lang="es-ES" smtClean="0"/>
              <a:t>‹Nº›</a:t>
            </a:fld>
            <a:endParaRPr lang="es-ES"/>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24/10/2022</a:t>
            </a:fld>
            <a:endParaRPr lang="es-ES"/>
          </a:p>
        </p:txBody>
      </p:sp>
      <p:sp>
        <p:nvSpPr>
          <p:cNvPr id="5" name="4 Marcador de pie de página"/>
          <p:cNvSpPr>
            <a:spLocks noGrp="1"/>
          </p:cNvSpPr>
          <p:nvPr>
            <p:ph type="ftr" sz="quarter" idx="11"/>
          </p:nvPr>
        </p:nvSpPr>
        <p:spPr/>
        <p:txBody>
          <a:bodyPr/>
          <a:lstStyle/>
          <a:p>
            <a:endParaRPr lang="es-ES"/>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24/10/2022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4361688" y="1026372"/>
            <a:ext cx="457200" cy="441325"/>
          </a:xfrm>
        </p:spPr>
        <p:txBody>
          <a:bodyPr/>
          <a:lstStyle/>
          <a:p>
            <a:fld id="{132FADFE-3B8F-471C-ABF0-DBC7717ECBBC}" type="slidenum">
              <a:rPr lang="es-ES" smtClean="0"/>
              <a:t>‹Nº›</a:t>
            </a:fld>
            <a:endParaRPr lang="es-ES"/>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24/10/2022</a:t>
            </a:fld>
            <a:endParaRPr lang="es-ES"/>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32FADFE-3B8F-471C-ABF0-DBC7717ECBBC}" type="slidenum">
              <a:rPr lang="es-ES" smtClean="0"/>
              <a:t>‹Nº›</a:t>
            </a:fld>
            <a:endParaRPr lang="es-ES"/>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7A847CFC-816F-41D0-AAC0-9BF4FEBC753E}" type="datetimeFigureOut">
              <a:rPr lang="es-ES" smtClean="0"/>
              <a:t>24/10/2022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7A847CFC-816F-41D0-AAC0-9BF4FEBC753E}" type="datetimeFigureOut">
              <a:rPr lang="es-ES" smtClean="0"/>
              <a:t>24/10/2022</a:t>
            </a:fld>
            <a:endParaRPr lang="es-ES"/>
          </a:p>
        </p:txBody>
      </p:sp>
      <p:sp>
        <p:nvSpPr>
          <p:cNvPr id="8" name="7 Marcador de pie de página"/>
          <p:cNvSpPr>
            <a:spLocks noGrp="1"/>
          </p:cNvSpPr>
          <p:nvPr>
            <p:ph type="ftr" sz="quarter" idx="11"/>
          </p:nvPr>
        </p:nvSpPr>
        <p:spPr>
          <a:xfrm>
            <a:off x="304800" y="6409944"/>
            <a:ext cx="3581400" cy="365760"/>
          </a:xfrm>
        </p:spPr>
        <p:txBody>
          <a:bodyPr/>
          <a:lstStyle/>
          <a:p>
            <a:endParaRPr lang="es-ES"/>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132FADFE-3B8F-471C-ABF0-DBC7717ECBBC}" type="slidenum">
              <a:rPr lang="es-ES" smtClean="0"/>
              <a:t>‹Nº›</a:t>
            </a:fld>
            <a:endParaRPr lang="es-ES"/>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t>24/10/2022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a:xfrm>
            <a:off x="4343400" y="1036020"/>
            <a:ext cx="457200" cy="441325"/>
          </a:xfrm>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7A847CFC-816F-41D0-AAC0-9BF4FEBC753E}" type="datetimeFigureOut">
              <a:rPr lang="es-ES" smtClean="0"/>
              <a:t>24/10/2022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32FADFE-3B8F-471C-ABF0-DBC7717ECBBC}" type="slidenum">
              <a:rPr lang="es-ES" smtClean="0"/>
              <a:t>‹Nº›</a:t>
            </a:fld>
            <a:endParaRPr lang="es-ES"/>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t>24/10/2022</a:t>
            </a:fld>
            <a:endParaRPr lang="es-ES"/>
          </a:p>
        </p:txBody>
      </p:sp>
      <p:sp>
        <p:nvSpPr>
          <p:cNvPr id="6" name="5 Marcador de pie de página"/>
          <p:cNvSpPr>
            <a:spLocks noGrp="1"/>
          </p:cNvSpPr>
          <p:nvPr>
            <p:ph type="ftr" sz="quarter" idx="11"/>
          </p:nvPr>
        </p:nvSpPr>
        <p:spPr>
          <a:xfrm>
            <a:off x="301752" y="6410848"/>
            <a:ext cx="3383280" cy="365760"/>
          </a:xfrm>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132FADFE-3B8F-471C-ABF0-DBC7717ECBBC}" type="slidenum">
              <a:rPr lang="es-ES" smtClean="0"/>
              <a:t>‹Nº›</a:t>
            </a:fld>
            <a:endParaRPr lang="es-ES"/>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7A847CFC-816F-41D0-AAC0-9BF4FEBC753E}" type="datetimeFigureOut">
              <a:rPr lang="es-ES" smtClean="0"/>
              <a:t>24/10/2022</a:t>
            </a:fld>
            <a:endParaRPr lang="es-ES"/>
          </a:p>
        </p:txBody>
      </p:sp>
      <p:sp>
        <p:nvSpPr>
          <p:cNvPr id="6" name="5 Marcador de pie de página"/>
          <p:cNvSpPr>
            <a:spLocks noGrp="1"/>
          </p:cNvSpPr>
          <p:nvPr>
            <p:ph type="ftr" sz="quarter" idx="11"/>
          </p:nvPr>
        </p:nvSpPr>
        <p:spPr>
          <a:xfrm>
            <a:off x="301752" y="6410848"/>
            <a:ext cx="3584448" cy="365760"/>
          </a:xfrm>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A847CFC-816F-41D0-AAC0-9BF4FEBC753E}" type="datetimeFigureOut">
              <a:rPr lang="es-ES" smtClean="0"/>
              <a:t>24/10/2022</a:t>
            </a:fld>
            <a:endParaRPr lang="es-ES"/>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ES"/>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32FADFE-3B8F-471C-ABF0-DBC7717ECBBC}" type="slidenum">
              <a:rPr lang="es-ES" smtClean="0"/>
              <a:t>‹Nº›</a:t>
            </a:fld>
            <a:endParaRPr lang="es-ES"/>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851920" y="3789040"/>
            <a:ext cx="4960640" cy="1681478"/>
          </a:xfrm>
        </p:spPr>
        <p:txBody>
          <a:bodyPr>
            <a:normAutofit/>
          </a:bodyPr>
          <a:lstStyle/>
          <a:p>
            <a:r>
              <a:rPr lang="es-AR" sz="4400" dirty="0">
                <a:effectLst>
                  <a:outerShdw dist="17844" dir="2700000">
                    <a:srgbClr val="000000"/>
                  </a:outerShdw>
                </a:effectLst>
              </a:rPr>
              <a:t>CAPS Santa </a:t>
            </a:r>
            <a:r>
              <a:rPr lang="es-AR" sz="4400" dirty="0" smtClean="0">
                <a:effectLst>
                  <a:outerShdw dist="17844" dir="2700000">
                    <a:srgbClr val="000000"/>
                  </a:outerShdw>
                </a:effectLst>
              </a:rPr>
              <a:t>Laura</a:t>
            </a:r>
          </a:p>
          <a:p>
            <a:endParaRPr lang="es-AR" sz="4400" dirty="0"/>
          </a:p>
        </p:txBody>
      </p:sp>
      <p:sp>
        <p:nvSpPr>
          <p:cNvPr id="2" name="1 Título"/>
          <p:cNvSpPr>
            <a:spLocks noGrp="1"/>
          </p:cNvSpPr>
          <p:nvPr>
            <p:ph type="ctrTitle"/>
          </p:nvPr>
        </p:nvSpPr>
        <p:spPr/>
        <p:txBody>
          <a:bodyPr>
            <a:normAutofit fontScale="90000"/>
          </a:bodyPr>
          <a:lstStyle/>
          <a:p>
            <a:r>
              <a:rPr lang="es-AR" b="1" dirty="0">
                <a:solidFill>
                  <a:srgbClr val="6DA773"/>
                </a:solidFill>
              </a:rPr>
              <a:t>Dispositivo de primera escucha en el primer nivel de atención</a:t>
            </a:r>
          </a:p>
        </p:txBody>
      </p:sp>
      <p:pic>
        <p:nvPicPr>
          <p:cNvPr id="4" name="3 Imagen"/>
          <p:cNvPicPr>
            <a:picLocks noChangeAspect="1"/>
          </p:cNvPicPr>
          <p:nvPr/>
        </p:nvPicPr>
        <p:blipFill rotWithShape="1">
          <a:blip r:embed="rId2">
            <a:biLevel thresh="75000"/>
            <a:extLst>
              <a:ext uri="{28A0092B-C50C-407E-A947-70E740481C1C}">
                <a14:useLocalDpi xmlns:a14="http://schemas.microsoft.com/office/drawing/2010/main" val="0"/>
              </a:ext>
            </a:extLst>
          </a:blip>
          <a:srcRect l="27656" t="25823" r="29750" b="28092"/>
          <a:stretch/>
        </p:blipFill>
        <p:spPr>
          <a:xfrm>
            <a:off x="683568" y="3789040"/>
            <a:ext cx="2028305" cy="2194560"/>
          </a:xfrm>
          <a:prstGeom prst="rect">
            <a:avLst/>
          </a:prstGeom>
        </p:spPr>
      </p:pic>
    </p:spTree>
    <p:extLst>
      <p:ext uri="{BB962C8B-B14F-4D97-AF65-F5344CB8AC3E}">
        <p14:creationId xmlns:p14="http://schemas.microsoft.com/office/powerpoint/2010/main" val="296559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randombar(horizont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188640"/>
            <a:ext cx="8534400" cy="758952"/>
          </a:xfrm>
        </p:spPr>
        <p:txBody>
          <a:bodyPr/>
          <a:lstStyle/>
          <a:p>
            <a:r>
              <a:rPr lang="es-AR" b="1" dirty="0" smtClean="0">
                <a:solidFill>
                  <a:srgbClr val="6DA773"/>
                </a:solidFill>
              </a:rPr>
              <a:t>Según Freud</a:t>
            </a:r>
            <a:endParaRPr lang="es-AR" b="1" dirty="0">
              <a:solidFill>
                <a:srgbClr val="6DA773"/>
              </a:solidFill>
            </a:endParaRPr>
          </a:p>
        </p:txBody>
      </p:sp>
      <p:sp>
        <p:nvSpPr>
          <p:cNvPr id="3" name="2 Marcador de contenido"/>
          <p:cNvSpPr>
            <a:spLocks noGrp="1"/>
          </p:cNvSpPr>
          <p:nvPr>
            <p:ph sz="quarter" idx="1"/>
          </p:nvPr>
        </p:nvSpPr>
        <p:spPr>
          <a:xfrm>
            <a:off x="301752" y="1959096"/>
            <a:ext cx="8503920" cy="3990184"/>
          </a:xfrm>
        </p:spPr>
        <p:txBody>
          <a:bodyPr/>
          <a:lstStyle/>
          <a:p>
            <a:pPr marL="137160" indent="0" algn="ctr">
              <a:lnSpc>
                <a:spcPct val="150000"/>
              </a:lnSpc>
              <a:buNone/>
            </a:pPr>
            <a:r>
              <a:rPr lang="es-AR" dirty="0" smtClean="0">
                <a:effectLst>
                  <a:outerShdw dist="17844" dir="2700000">
                    <a:srgbClr val="000000"/>
                  </a:outerShdw>
                </a:effectLst>
              </a:rPr>
              <a:t>“En </a:t>
            </a:r>
            <a:r>
              <a:rPr lang="es-AR" dirty="0">
                <a:effectLst>
                  <a:outerShdw dist="17844" dir="2700000">
                    <a:srgbClr val="000000"/>
                  </a:outerShdw>
                </a:effectLst>
              </a:rPr>
              <a:t>la vida anímica individual, aparece integrado siempre, afectivamente, ´el otro´ como modelo, objeto, auxiliar o adversario y de este modo la psicología individual es al mismo tiempo y desde el principio psicología social, en sentido amplio, pero plenamente justificado”.</a:t>
            </a:r>
            <a:endParaRPr lang="es-AR" dirty="0"/>
          </a:p>
          <a:p>
            <a:endParaRPr lang="es-AR" dirty="0"/>
          </a:p>
        </p:txBody>
      </p:sp>
    </p:spTree>
    <p:extLst>
      <p:ext uri="{BB962C8B-B14F-4D97-AF65-F5344CB8AC3E}">
        <p14:creationId xmlns:p14="http://schemas.microsoft.com/office/powerpoint/2010/main" val="129248423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solidFill>
                  <a:srgbClr val="6DA773"/>
                </a:solidFill>
              </a:rPr>
              <a:t>Hacia lo grupal…</a:t>
            </a:r>
            <a:endParaRPr lang="es-AR" b="1" dirty="0">
              <a:solidFill>
                <a:srgbClr val="6DA773"/>
              </a:solidFill>
            </a:endParaRPr>
          </a:p>
        </p:txBody>
      </p:sp>
      <p:sp>
        <p:nvSpPr>
          <p:cNvPr id="3" name="2 Marcador de contenido"/>
          <p:cNvSpPr>
            <a:spLocks noGrp="1"/>
          </p:cNvSpPr>
          <p:nvPr>
            <p:ph sz="quarter" idx="1"/>
          </p:nvPr>
        </p:nvSpPr>
        <p:spPr/>
        <p:txBody>
          <a:bodyPr anchor="ctr"/>
          <a:lstStyle/>
          <a:p>
            <a:pPr marL="137160" indent="0" algn="ctr">
              <a:buNone/>
            </a:pPr>
            <a:r>
              <a:rPr lang="es-AR" b="1" dirty="0" smtClean="0"/>
              <a:t>“A </a:t>
            </a:r>
            <a:r>
              <a:rPr lang="es-AR" b="1" dirty="0"/>
              <a:t>estas personas les están aconteciendo situaciones similares, están planteando las mismas dificultades, suponen que solo les sucede a elles, tienen estilos parecidos de presentación, etc.” </a:t>
            </a:r>
            <a:endParaRPr lang="es-AR" b="1" dirty="0"/>
          </a:p>
        </p:txBody>
      </p:sp>
    </p:spTree>
    <p:extLst>
      <p:ext uri="{BB962C8B-B14F-4D97-AF65-F5344CB8AC3E}">
        <p14:creationId xmlns:p14="http://schemas.microsoft.com/office/powerpoint/2010/main" val="111944120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84584"/>
            <a:ext cx="8534400" cy="1040160"/>
          </a:xfrm>
        </p:spPr>
        <p:txBody>
          <a:bodyPr>
            <a:noAutofit/>
          </a:bodyPr>
          <a:lstStyle/>
          <a:p>
            <a:r>
              <a:rPr lang="es-AR" sz="2000" b="1" dirty="0">
                <a:solidFill>
                  <a:srgbClr val="6DA773"/>
                </a:solidFill>
              </a:rPr>
              <a:t>Nos preguntamos ¿cuál es la responsabilidad que </a:t>
            </a:r>
            <a:r>
              <a:rPr lang="es-AR" sz="2000" b="1" dirty="0" smtClean="0">
                <a:solidFill>
                  <a:srgbClr val="6DA773"/>
                </a:solidFill>
              </a:rPr>
              <a:t/>
            </a:r>
            <a:br>
              <a:rPr lang="es-AR" sz="2000" b="1" dirty="0" smtClean="0">
                <a:solidFill>
                  <a:srgbClr val="6DA773"/>
                </a:solidFill>
              </a:rPr>
            </a:br>
            <a:r>
              <a:rPr lang="es-AR" sz="2000" b="1" dirty="0" smtClean="0">
                <a:solidFill>
                  <a:srgbClr val="6DA773"/>
                </a:solidFill>
              </a:rPr>
              <a:t>nos </a:t>
            </a:r>
            <a:r>
              <a:rPr lang="es-AR" sz="2000" b="1" dirty="0">
                <a:solidFill>
                  <a:srgbClr val="6DA773"/>
                </a:solidFill>
              </a:rPr>
              <a:t>cabe como trabajadoras/es de salud </a:t>
            </a:r>
            <a:r>
              <a:rPr lang="es-AR" sz="2000" b="1" dirty="0" smtClean="0">
                <a:solidFill>
                  <a:srgbClr val="6DA773"/>
                </a:solidFill>
              </a:rPr>
              <a:t>mental</a:t>
            </a:r>
            <a:br>
              <a:rPr lang="es-AR" sz="2000" b="1" dirty="0" smtClean="0">
                <a:solidFill>
                  <a:srgbClr val="6DA773"/>
                </a:solidFill>
              </a:rPr>
            </a:br>
            <a:r>
              <a:rPr lang="es-AR" sz="2000" b="1" dirty="0" smtClean="0">
                <a:solidFill>
                  <a:srgbClr val="6DA773"/>
                </a:solidFill>
              </a:rPr>
              <a:t> </a:t>
            </a:r>
            <a:r>
              <a:rPr lang="es-AR" sz="2000" b="1" dirty="0">
                <a:solidFill>
                  <a:srgbClr val="6DA773"/>
                </a:solidFill>
              </a:rPr>
              <a:t>insertos/as en la salud pública?</a:t>
            </a:r>
          </a:p>
        </p:txBody>
      </p:sp>
      <p:sp>
        <p:nvSpPr>
          <p:cNvPr id="3" name="2 Marcador de contenido"/>
          <p:cNvSpPr>
            <a:spLocks noGrp="1"/>
          </p:cNvSpPr>
          <p:nvPr>
            <p:ph sz="quarter" idx="1"/>
          </p:nvPr>
        </p:nvSpPr>
        <p:spPr>
          <a:xfrm>
            <a:off x="301752" y="2175120"/>
            <a:ext cx="8503920" cy="3630144"/>
          </a:xfrm>
        </p:spPr>
        <p:txBody>
          <a:bodyPr>
            <a:noAutofit/>
          </a:bodyPr>
          <a:lstStyle/>
          <a:p>
            <a:r>
              <a:rPr lang="es-AR" sz="2400" dirty="0" smtClean="0"/>
              <a:t>Proponemos </a:t>
            </a:r>
            <a:r>
              <a:rPr lang="es-AR" sz="2400" dirty="0"/>
              <a:t>la importancia de habilitar instancias colectivas, propiciando encuentros, habilitando el ejercicio de estar en grupo y no de grupo</a:t>
            </a:r>
            <a:r>
              <a:rPr lang="es-AR" sz="2400" dirty="0" smtClean="0"/>
              <a:t>.</a:t>
            </a:r>
          </a:p>
          <a:p>
            <a:pPr marL="137160" indent="0">
              <a:buNone/>
            </a:pPr>
            <a:endParaRPr lang="es-AR" sz="2400" dirty="0" smtClean="0"/>
          </a:p>
          <a:p>
            <a:r>
              <a:rPr lang="es-AR" sz="2400" dirty="0" smtClean="0"/>
              <a:t>El grupo “va siendo” (Sartre).</a:t>
            </a:r>
          </a:p>
          <a:p>
            <a:pPr marL="137160" indent="0">
              <a:buNone/>
            </a:pPr>
            <a:endParaRPr lang="es-AR" sz="2400" dirty="0" smtClean="0"/>
          </a:p>
          <a:p>
            <a:r>
              <a:rPr lang="es-AR" sz="2400" dirty="0" smtClean="0"/>
              <a:t>Tensión entre serie (el otro es anónimo) y grupo (se requiere que el otro sea significativo)</a:t>
            </a:r>
          </a:p>
          <a:p>
            <a:pPr marL="137160" indent="0">
              <a:buNone/>
            </a:pPr>
            <a:endParaRPr lang="es-AR" sz="2400" dirty="0" smtClean="0">
              <a:effectLst>
                <a:outerShdw dist="17844" dir="2700000">
                  <a:srgbClr val="000000"/>
                </a:outerShdw>
              </a:effectLst>
            </a:endParaRPr>
          </a:p>
          <a:p>
            <a:endParaRPr lang="es-AR" sz="2400" dirty="0">
              <a:effectLst>
                <a:outerShdw dist="17844" dir="2700000">
                  <a:srgbClr val="000000"/>
                </a:outerShdw>
              </a:effectLst>
            </a:endParaRPr>
          </a:p>
          <a:p>
            <a:pPr marL="137160" indent="0">
              <a:buNone/>
            </a:pPr>
            <a:r>
              <a:rPr lang="es-AR" sz="2400" dirty="0">
                <a:effectLst>
                  <a:outerShdw dist="17844" dir="2700000">
                    <a:srgbClr val="000000"/>
                  </a:outerShdw>
                </a:effectLst>
              </a:rPr>
              <a:t> </a:t>
            </a:r>
            <a:endParaRPr lang="es-AR" sz="2400" dirty="0"/>
          </a:p>
        </p:txBody>
      </p:sp>
    </p:spTree>
    <p:extLst>
      <p:ext uri="{BB962C8B-B14F-4D97-AF65-F5344CB8AC3E}">
        <p14:creationId xmlns:p14="http://schemas.microsoft.com/office/powerpoint/2010/main" val="224194355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1312128"/>
            <a:ext cx="8229600" cy="4709160"/>
          </a:xfrm>
        </p:spPr>
        <p:txBody>
          <a:bodyPr anchor="ctr"/>
          <a:lstStyle/>
          <a:p>
            <a:pPr marL="0" indent="0" algn="ctr">
              <a:buNone/>
            </a:pPr>
            <a:r>
              <a:rPr lang="es-AR" sz="2400" b="1" i="1" dirty="0"/>
              <a:t>“...Para que pueda ser he de ser otro</a:t>
            </a:r>
            <a:r>
              <a:rPr lang="es-AR" sz="2400" b="1" i="1" dirty="0" smtClean="0"/>
              <a:t>,</a:t>
            </a:r>
          </a:p>
          <a:p>
            <a:pPr marL="0" indent="0" algn="ctr">
              <a:buNone/>
            </a:pPr>
            <a:r>
              <a:rPr lang="es-AR" sz="2400" b="1" i="1" dirty="0" smtClean="0"/>
              <a:t> </a:t>
            </a:r>
            <a:r>
              <a:rPr lang="es-AR" sz="2400" b="1" i="1" dirty="0"/>
              <a:t>salir de mí, buscarme entre los otros</a:t>
            </a:r>
            <a:r>
              <a:rPr lang="es-AR" sz="2400" b="1" i="1" dirty="0" smtClean="0"/>
              <a:t>,</a:t>
            </a:r>
          </a:p>
          <a:p>
            <a:pPr marL="0" indent="0" algn="ctr">
              <a:buNone/>
            </a:pPr>
            <a:r>
              <a:rPr lang="es-AR" sz="2400" b="1" i="1" dirty="0" smtClean="0"/>
              <a:t> </a:t>
            </a:r>
            <a:r>
              <a:rPr lang="es-AR" sz="2400" b="1" i="1" dirty="0"/>
              <a:t>los otros que no son si yo no existo</a:t>
            </a:r>
            <a:r>
              <a:rPr lang="es-AR" sz="2400" b="1" i="1" dirty="0" smtClean="0"/>
              <a:t>,</a:t>
            </a:r>
          </a:p>
          <a:p>
            <a:pPr marL="0" indent="0" algn="ctr">
              <a:buNone/>
            </a:pPr>
            <a:r>
              <a:rPr lang="es-AR" sz="2400" b="1" i="1" dirty="0" smtClean="0"/>
              <a:t> </a:t>
            </a:r>
            <a:r>
              <a:rPr lang="es-AR" sz="2400" b="1" i="1" dirty="0"/>
              <a:t>los otros que me dan plena </a:t>
            </a:r>
            <a:r>
              <a:rPr lang="es-AR" sz="2400" b="1" i="1" dirty="0" smtClean="0"/>
              <a:t>existencia !!!”</a:t>
            </a:r>
          </a:p>
          <a:p>
            <a:pPr marL="0" indent="0" algn="ctr">
              <a:buNone/>
            </a:pPr>
            <a:r>
              <a:rPr lang="es-AR" sz="2400" b="1" i="1" dirty="0" smtClean="0"/>
              <a:t> </a:t>
            </a:r>
            <a:r>
              <a:rPr lang="es-AR" sz="2400" b="1" i="1" dirty="0"/>
              <a:t>(Poeta Octavio Paz)</a:t>
            </a:r>
            <a:endParaRPr lang="es-AR" sz="2400" dirty="0"/>
          </a:p>
          <a:p>
            <a:pPr marL="0" indent="0">
              <a:buNone/>
            </a:pPr>
            <a:endParaRPr lang="es-AR" dirty="0"/>
          </a:p>
        </p:txBody>
      </p:sp>
    </p:spTree>
    <p:extLst>
      <p:ext uri="{BB962C8B-B14F-4D97-AF65-F5344CB8AC3E}">
        <p14:creationId xmlns:p14="http://schemas.microsoft.com/office/powerpoint/2010/main" val="64356461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301752" y="3861048"/>
            <a:ext cx="8503920" cy="2238000"/>
          </a:xfrm>
        </p:spPr>
        <p:txBody>
          <a:bodyPr anchor="b">
            <a:noAutofit/>
          </a:bodyPr>
          <a:lstStyle/>
          <a:p>
            <a:pPr marL="0" indent="0" algn="r">
              <a:buNone/>
            </a:pPr>
            <a:endParaRPr lang="es-AR" sz="2400" b="1" dirty="0" smtClean="0"/>
          </a:p>
          <a:p>
            <a:pPr marL="0" indent="0" algn="r">
              <a:buNone/>
            </a:pPr>
            <a:endParaRPr lang="es-AR" sz="2400" b="1" dirty="0"/>
          </a:p>
          <a:p>
            <a:pPr marL="0" indent="0" algn="r">
              <a:buNone/>
            </a:pPr>
            <a:endParaRPr lang="es-AR" sz="2400" b="1" dirty="0" smtClean="0"/>
          </a:p>
          <a:p>
            <a:pPr marL="0" indent="0" algn="r">
              <a:buNone/>
            </a:pPr>
            <a:endParaRPr lang="es-AR" sz="2400" b="1" dirty="0"/>
          </a:p>
          <a:p>
            <a:pPr marL="0" indent="0" algn="r">
              <a:buNone/>
            </a:pPr>
            <a:endParaRPr lang="es-AR" sz="2400" b="1" dirty="0" smtClean="0"/>
          </a:p>
          <a:p>
            <a:pPr marL="0" indent="0" algn="r">
              <a:buNone/>
            </a:pPr>
            <a:endParaRPr lang="es-AR" sz="2400" b="1" dirty="0"/>
          </a:p>
          <a:p>
            <a:pPr marL="0" indent="0" algn="r">
              <a:buNone/>
            </a:pPr>
            <a:r>
              <a:rPr lang="es-AR" sz="2400" b="1" dirty="0" smtClean="0"/>
              <a:t>Gracias por su atención.</a:t>
            </a:r>
          </a:p>
          <a:p>
            <a:pPr marL="0" indent="0" algn="r">
              <a:buNone/>
            </a:pPr>
            <a:endParaRPr lang="es-AR" sz="2400" b="1" dirty="0"/>
          </a:p>
          <a:p>
            <a:pPr marL="0" indent="0" algn="r">
              <a:buNone/>
            </a:pPr>
            <a:endParaRPr lang="es-AR" sz="2400" b="1" dirty="0" smtClean="0"/>
          </a:p>
          <a:p>
            <a:pPr marL="0" indent="0" algn="r">
              <a:buNone/>
            </a:pPr>
            <a:r>
              <a:rPr lang="es-AR" sz="2400" b="1" dirty="0" err="1" smtClean="0"/>
              <a:t>Caps</a:t>
            </a:r>
            <a:r>
              <a:rPr lang="es-AR" sz="2400" b="1" dirty="0" smtClean="0"/>
              <a:t> Santa Laura</a:t>
            </a:r>
            <a:endParaRPr lang="es-AR" sz="2400" b="1"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389" y="476672"/>
            <a:ext cx="4761905" cy="4761905"/>
          </a:xfrm>
          <a:prstGeom prst="rect">
            <a:avLst/>
          </a:prstGeom>
        </p:spPr>
      </p:pic>
    </p:spTree>
    <p:extLst>
      <p:ext uri="{BB962C8B-B14F-4D97-AF65-F5344CB8AC3E}">
        <p14:creationId xmlns:p14="http://schemas.microsoft.com/office/powerpoint/2010/main" val="132130405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371600" y="3404592"/>
            <a:ext cx="6400800" cy="1752600"/>
          </a:xfrm>
        </p:spPr>
        <p:txBody>
          <a:bodyPr>
            <a:normAutofit fontScale="77500" lnSpcReduction="20000"/>
          </a:bodyPr>
          <a:lstStyle/>
          <a:p>
            <a:pPr marL="457200" indent="-457200">
              <a:buFont typeface="Arial" charset="0"/>
              <a:buChar char="•"/>
            </a:pPr>
            <a:r>
              <a:rPr lang="es-AR" sz="4000" dirty="0" smtClean="0"/>
              <a:t>Lic. </a:t>
            </a:r>
            <a:r>
              <a:rPr lang="es-AR" sz="4000" dirty="0" err="1" smtClean="0"/>
              <a:t>Diaz</a:t>
            </a:r>
            <a:r>
              <a:rPr lang="es-AR" sz="4000" dirty="0" smtClean="0"/>
              <a:t>, Vanesa</a:t>
            </a:r>
          </a:p>
          <a:p>
            <a:endParaRPr lang="es-AR" sz="4000" dirty="0" smtClean="0"/>
          </a:p>
          <a:p>
            <a:pPr marL="457200" indent="-457200">
              <a:buFont typeface="Arial" charset="0"/>
              <a:buChar char="•"/>
            </a:pPr>
            <a:r>
              <a:rPr lang="es-AR" sz="4000" dirty="0" smtClean="0"/>
              <a:t>Lic. Quiroga, Mirta</a:t>
            </a:r>
            <a:endParaRPr lang="es-AR" sz="4000" dirty="0"/>
          </a:p>
        </p:txBody>
      </p:sp>
      <p:sp>
        <p:nvSpPr>
          <p:cNvPr id="2" name="1 Título"/>
          <p:cNvSpPr>
            <a:spLocks noGrp="1"/>
          </p:cNvSpPr>
          <p:nvPr>
            <p:ph type="ctrTitle"/>
          </p:nvPr>
        </p:nvSpPr>
        <p:spPr>
          <a:xfrm>
            <a:off x="395536" y="1052736"/>
            <a:ext cx="8229600" cy="995536"/>
          </a:xfrm>
        </p:spPr>
        <p:txBody>
          <a:bodyPr/>
          <a:lstStyle/>
          <a:p>
            <a:r>
              <a:rPr lang="es-AR" b="1" dirty="0" smtClean="0">
                <a:solidFill>
                  <a:srgbClr val="6DA773"/>
                </a:solidFill>
              </a:rPr>
              <a:t>Autoras</a:t>
            </a:r>
            <a:endParaRPr lang="es-AR" b="1" dirty="0">
              <a:solidFill>
                <a:srgbClr val="6DA773"/>
              </a:solidFill>
            </a:endParaRPr>
          </a:p>
        </p:txBody>
      </p:sp>
    </p:spTree>
    <p:extLst>
      <p:ext uri="{BB962C8B-B14F-4D97-AF65-F5344CB8AC3E}">
        <p14:creationId xmlns:p14="http://schemas.microsoft.com/office/powerpoint/2010/main" val="8075467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solidFill>
                  <a:srgbClr val="6DA773"/>
                </a:solidFill>
              </a:rPr>
              <a:t>Resumen</a:t>
            </a:r>
            <a:endParaRPr lang="es-AR" b="1" dirty="0">
              <a:solidFill>
                <a:srgbClr val="6DA773"/>
              </a:solidFill>
            </a:endParaRPr>
          </a:p>
        </p:txBody>
      </p:sp>
      <p:sp>
        <p:nvSpPr>
          <p:cNvPr id="3" name="2 Marcador de contenido"/>
          <p:cNvSpPr>
            <a:spLocks noGrp="1"/>
          </p:cNvSpPr>
          <p:nvPr>
            <p:ph sz="quarter" idx="1"/>
          </p:nvPr>
        </p:nvSpPr>
        <p:spPr/>
        <p:txBody>
          <a:bodyPr>
            <a:normAutofit/>
          </a:bodyPr>
          <a:lstStyle/>
          <a:p>
            <a:pPr marL="137160" indent="0" algn="ctr">
              <a:buNone/>
            </a:pPr>
            <a:endParaRPr lang="es-AR" b="1" dirty="0" smtClean="0"/>
          </a:p>
          <a:p>
            <a:pPr marL="137160" indent="0" algn="ctr">
              <a:buNone/>
            </a:pPr>
            <a:r>
              <a:rPr lang="es-AR" b="1" dirty="0" smtClean="0"/>
              <a:t>El </a:t>
            </a:r>
            <a:r>
              <a:rPr lang="es-AR" b="1" dirty="0"/>
              <a:t>propósito del presente trabajo es dar cuenta del cambio en el dispositivo de primera escucha que se implementó en el CAPS </a:t>
            </a:r>
            <a:r>
              <a:rPr lang="es-AR" b="1" dirty="0" smtClean="0"/>
              <a:t>para </a:t>
            </a:r>
            <a:r>
              <a:rPr lang="es-AR" b="1" dirty="0"/>
              <a:t>la atención de la demanda de tratamientos psicológicos desde octubre de 2021 hasta la actualidad. </a:t>
            </a:r>
            <a:endParaRPr lang="es-AR" b="1" dirty="0" smtClean="0"/>
          </a:p>
          <a:p>
            <a:pPr marL="137160" indent="0" algn="ctr">
              <a:buNone/>
            </a:pPr>
            <a:r>
              <a:rPr lang="es-AR" b="1" dirty="0" smtClean="0"/>
              <a:t>Las </a:t>
            </a:r>
            <a:r>
              <a:rPr lang="es-AR" b="1" dirty="0"/>
              <a:t>mismas se refieren al recorrido que podríamos ubicar en la transición desde la atención individual hacia lo grupal. </a:t>
            </a:r>
          </a:p>
          <a:p>
            <a:endParaRPr lang="es-AR" dirty="0"/>
          </a:p>
        </p:txBody>
      </p:sp>
    </p:spTree>
    <p:extLst>
      <p:ext uri="{BB962C8B-B14F-4D97-AF65-F5344CB8AC3E}">
        <p14:creationId xmlns:p14="http://schemas.microsoft.com/office/powerpoint/2010/main" val="389077506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chor="ctr"/>
          <a:lstStyle/>
          <a:p>
            <a:pPr marL="137160" indent="0" algn="ctr">
              <a:buNone/>
            </a:pPr>
            <a:r>
              <a:rPr lang="es-AR" dirty="0">
                <a:effectLst>
                  <a:outerShdw dist="17844" dir="2700000">
                    <a:srgbClr val="000000"/>
                  </a:outerShdw>
                </a:effectLst>
              </a:rPr>
              <a:t>Mucho se ha advertido acerca de los efectos que provocó la pandemia en la salud mental, en los distintos grupos etarios, cada uno de ellos con sus particularidades, infancias, adolescencias, juventudes, mujeres, cuidadoras/es, personas adultas mayores, etc.; incrementando la demanda de atención. </a:t>
            </a:r>
            <a:endParaRPr lang="es-AR" dirty="0"/>
          </a:p>
        </p:txBody>
      </p:sp>
    </p:spTree>
    <p:extLst>
      <p:ext uri="{BB962C8B-B14F-4D97-AF65-F5344CB8AC3E}">
        <p14:creationId xmlns:p14="http://schemas.microsoft.com/office/powerpoint/2010/main" val="298861406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188640"/>
            <a:ext cx="8229600" cy="792088"/>
          </a:xfrm>
        </p:spPr>
        <p:txBody>
          <a:bodyPr>
            <a:noAutofit/>
          </a:bodyPr>
          <a:lstStyle/>
          <a:p>
            <a:r>
              <a:rPr lang="es-AR" sz="2400" b="1" dirty="0">
                <a:solidFill>
                  <a:srgbClr val="6DA773"/>
                </a:solidFill>
              </a:rPr>
              <a:t>P</a:t>
            </a:r>
            <a:r>
              <a:rPr lang="es-AR" sz="2400" b="1" dirty="0" smtClean="0">
                <a:solidFill>
                  <a:srgbClr val="6DA773"/>
                </a:solidFill>
              </a:rPr>
              <a:t>ensamos en un </a:t>
            </a:r>
            <a:r>
              <a:rPr lang="es-AR" sz="2400" b="1" dirty="0">
                <a:solidFill>
                  <a:srgbClr val="6DA773"/>
                </a:solidFill>
              </a:rPr>
              <a:t>espacio de las </a:t>
            </a:r>
            <a:r>
              <a:rPr lang="es-AR" sz="2400" b="1" dirty="0" smtClean="0">
                <a:solidFill>
                  <a:srgbClr val="6DA773"/>
                </a:solidFill>
              </a:rPr>
              <a:t>entrevistas,</a:t>
            </a:r>
            <a:br>
              <a:rPr lang="es-AR" sz="2400" b="1" dirty="0" smtClean="0">
                <a:solidFill>
                  <a:srgbClr val="6DA773"/>
                </a:solidFill>
              </a:rPr>
            </a:br>
            <a:r>
              <a:rPr lang="es-AR" sz="2400" b="1" dirty="0" smtClean="0">
                <a:solidFill>
                  <a:srgbClr val="6DA773"/>
                </a:solidFill>
              </a:rPr>
              <a:t> </a:t>
            </a:r>
            <a:r>
              <a:rPr lang="es-AR" sz="2400" b="1" dirty="0">
                <a:solidFill>
                  <a:srgbClr val="6DA773"/>
                </a:solidFill>
              </a:rPr>
              <a:t>con el siguiente funcionamiento:</a:t>
            </a:r>
          </a:p>
        </p:txBody>
      </p:sp>
      <p:sp>
        <p:nvSpPr>
          <p:cNvPr id="3" name="2 Marcador de contenido"/>
          <p:cNvSpPr>
            <a:spLocks noGrp="1"/>
          </p:cNvSpPr>
          <p:nvPr>
            <p:ph sz="quarter" idx="1"/>
          </p:nvPr>
        </p:nvSpPr>
        <p:spPr>
          <a:xfrm>
            <a:off x="457200" y="2176224"/>
            <a:ext cx="8229600" cy="3773056"/>
          </a:xfrm>
        </p:spPr>
        <p:txBody>
          <a:bodyPr>
            <a:normAutofit/>
          </a:bodyPr>
          <a:lstStyle/>
          <a:p>
            <a:pPr lvl="0"/>
            <a:r>
              <a:rPr lang="es-AR" dirty="0"/>
              <a:t>U</a:t>
            </a:r>
            <a:r>
              <a:rPr lang="es-AR" dirty="0" smtClean="0"/>
              <a:t>na </a:t>
            </a:r>
            <a:r>
              <a:rPr lang="es-AR" dirty="0"/>
              <a:t>frecuencia quincenal (primeros y terceros viernes del mes) se realizaron entrevistas de primera escucha. Se recitaban los segundos y cuartos viernes. </a:t>
            </a:r>
            <a:endParaRPr lang="es-AR" dirty="0" smtClean="0"/>
          </a:p>
          <a:p>
            <a:pPr marL="137160" lvl="0" indent="0">
              <a:buNone/>
            </a:pPr>
            <a:r>
              <a:rPr lang="es-AR" dirty="0" smtClean="0"/>
              <a:t> </a:t>
            </a:r>
            <a:endParaRPr lang="es-AR" dirty="0"/>
          </a:p>
          <a:p>
            <a:pPr lvl="0"/>
            <a:r>
              <a:rPr lang="es-AR" dirty="0"/>
              <a:t>Se explicitaba en qué consistía el dispositivo, (encuadre).</a:t>
            </a:r>
          </a:p>
          <a:p>
            <a:pPr marL="137160" lvl="0" indent="0">
              <a:buNone/>
            </a:pPr>
            <a:endParaRPr lang="es-AR" dirty="0"/>
          </a:p>
          <a:p>
            <a:pPr marL="137160" indent="0">
              <a:buNone/>
            </a:pPr>
            <a:endParaRPr lang="es-AR" dirty="0"/>
          </a:p>
        </p:txBody>
      </p:sp>
    </p:spTree>
    <p:extLst>
      <p:ext uri="{BB962C8B-B14F-4D97-AF65-F5344CB8AC3E}">
        <p14:creationId xmlns:p14="http://schemas.microsoft.com/office/powerpoint/2010/main" val="282224181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1340768"/>
            <a:ext cx="8229600" cy="4968592"/>
          </a:xfrm>
        </p:spPr>
        <p:txBody>
          <a:bodyPr anchor="ctr"/>
          <a:lstStyle/>
          <a:p>
            <a:r>
              <a:rPr lang="es-AR" dirty="0"/>
              <a:t>Desde una escucha psicoanalítica, circunscribiendo la demanda, trabajando sobre ella, no abriendo a otras cuestiones no pertinentes al momento actual</a:t>
            </a:r>
            <a:r>
              <a:rPr lang="es-AR" dirty="0" smtClean="0"/>
              <a:t>.</a:t>
            </a:r>
          </a:p>
          <a:p>
            <a:pPr marL="137160" indent="0">
              <a:buNone/>
            </a:pPr>
            <a:endParaRPr lang="es-AR" dirty="0"/>
          </a:p>
          <a:p>
            <a:pPr lvl="0"/>
            <a:r>
              <a:rPr lang="es-AR" dirty="0" smtClean="0"/>
              <a:t>Con </a:t>
            </a:r>
            <a:r>
              <a:rPr lang="es-AR" dirty="0"/>
              <a:t>un tiempo de trabajo no estipulado, pero sí limitado, acotado</a:t>
            </a:r>
            <a:r>
              <a:rPr lang="es-AR" dirty="0" smtClean="0"/>
              <a:t>.</a:t>
            </a:r>
          </a:p>
          <a:p>
            <a:pPr lvl="0"/>
            <a:endParaRPr lang="es-AR" dirty="0"/>
          </a:p>
          <a:p>
            <a:pPr lvl="0"/>
            <a:r>
              <a:rPr lang="es-AR" dirty="0"/>
              <a:t>Dónde habría un “final” que no necesariamente sería una conclusión, quizás una apertura a un tratamiento futuro si así fuese considerado por quien </a:t>
            </a:r>
            <a:r>
              <a:rPr lang="es-AR" dirty="0" smtClean="0"/>
              <a:t>consultaba.</a:t>
            </a:r>
            <a:endParaRPr lang="es-AR" dirty="0"/>
          </a:p>
        </p:txBody>
      </p:sp>
    </p:spTree>
    <p:extLst>
      <p:ext uri="{BB962C8B-B14F-4D97-AF65-F5344CB8AC3E}">
        <p14:creationId xmlns:p14="http://schemas.microsoft.com/office/powerpoint/2010/main" val="298106154"/>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293784"/>
            <a:ext cx="8534400" cy="758952"/>
          </a:xfrm>
        </p:spPr>
        <p:txBody>
          <a:bodyPr>
            <a:noAutofit/>
          </a:bodyPr>
          <a:lstStyle/>
          <a:p>
            <a:r>
              <a:rPr lang="es-AR" sz="2800" b="1" dirty="0">
                <a:solidFill>
                  <a:srgbClr val="6DA773"/>
                </a:solidFill>
              </a:rPr>
              <a:t>En las entrevistas individuales </a:t>
            </a:r>
            <a:r>
              <a:rPr lang="es-AR" sz="2800" b="1" dirty="0" smtClean="0">
                <a:solidFill>
                  <a:srgbClr val="6DA773"/>
                </a:solidFill>
              </a:rPr>
              <a:t> </a:t>
            </a:r>
            <a:r>
              <a:rPr lang="es-AR" sz="2800" b="1" dirty="0">
                <a:solidFill>
                  <a:srgbClr val="6DA773"/>
                </a:solidFill>
              </a:rPr>
              <a:t>notamos ciertos puntos de </a:t>
            </a:r>
            <a:r>
              <a:rPr lang="es-AR" sz="2800" b="1" dirty="0" smtClean="0">
                <a:solidFill>
                  <a:srgbClr val="6DA773"/>
                </a:solidFill>
              </a:rPr>
              <a:t>contacto:</a:t>
            </a:r>
            <a:endParaRPr lang="es-AR" sz="2800" b="1" dirty="0">
              <a:solidFill>
                <a:srgbClr val="6DA773"/>
              </a:solidFill>
            </a:endParaRPr>
          </a:p>
        </p:txBody>
      </p:sp>
      <p:sp>
        <p:nvSpPr>
          <p:cNvPr id="3" name="2 Marcador de contenido"/>
          <p:cNvSpPr>
            <a:spLocks noGrp="1"/>
          </p:cNvSpPr>
          <p:nvPr>
            <p:ph sz="quarter" idx="1"/>
          </p:nvPr>
        </p:nvSpPr>
        <p:spPr>
          <a:xfrm>
            <a:off x="457200" y="1412776"/>
            <a:ext cx="8229600" cy="4968552"/>
          </a:xfrm>
        </p:spPr>
        <p:txBody>
          <a:bodyPr>
            <a:normAutofit fontScale="77500" lnSpcReduction="20000"/>
          </a:bodyPr>
          <a:lstStyle/>
          <a:p>
            <a:r>
              <a:rPr lang="es-AR" dirty="0"/>
              <a:t>C</a:t>
            </a:r>
            <a:r>
              <a:rPr lang="es-AR" dirty="0" smtClean="0"/>
              <a:t>risis </a:t>
            </a:r>
            <a:r>
              <a:rPr lang="es-AR" dirty="0"/>
              <a:t>de </a:t>
            </a:r>
            <a:r>
              <a:rPr lang="es-AR" dirty="0" smtClean="0"/>
              <a:t>angustia</a:t>
            </a:r>
          </a:p>
          <a:p>
            <a:pPr marL="137160" indent="0">
              <a:buNone/>
            </a:pPr>
            <a:endParaRPr lang="es-AR" dirty="0" smtClean="0"/>
          </a:p>
          <a:p>
            <a:r>
              <a:rPr lang="es-AR" dirty="0"/>
              <a:t>P</a:t>
            </a:r>
            <a:r>
              <a:rPr lang="es-AR" dirty="0" smtClean="0"/>
              <a:t>roblemas familiares</a:t>
            </a:r>
          </a:p>
          <a:p>
            <a:pPr marL="137160" indent="0">
              <a:buNone/>
            </a:pPr>
            <a:endParaRPr lang="es-AR" dirty="0" smtClean="0"/>
          </a:p>
          <a:p>
            <a:r>
              <a:rPr lang="es-AR" dirty="0" smtClean="0"/>
              <a:t>Personas </a:t>
            </a:r>
            <a:r>
              <a:rPr lang="es-AR" dirty="0"/>
              <a:t>con discapacidad que no consultaban respecto a su patología orgánica, sino por las limitaciones en el ejercicio de su </a:t>
            </a:r>
            <a:r>
              <a:rPr lang="es-AR" dirty="0" smtClean="0"/>
              <a:t>autonomía.</a:t>
            </a:r>
          </a:p>
          <a:p>
            <a:pPr marL="137160" indent="0">
              <a:buNone/>
            </a:pPr>
            <a:endParaRPr lang="es-AR" dirty="0" smtClean="0"/>
          </a:p>
          <a:p>
            <a:r>
              <a:rPr lang="es-AR" dirty="0" smtClean="0"/>
              <a:t>Duelos</a:t>
            </a:r>
          </a:p>
          <a:p>
            <a:pPr marL="137160" indent="0">
              <a:buNone/>
            </a:pPr>
            <a:endParaRPr lang="es-AR" dirty="0"/>
          </a:p>
          <a:p>
            <a:r>
              <a:rPr lang="es-AR" dirty="0" smtClean="0"/>
              <a:t>Diagnósticos </a:t>
            </a:r>
            <a:r>
              <a:rPr lang="es-AR" dirty="0" err="1" smtClean="0"/>
              <a:t>etiquetantes</a:t>
            </a:r>
            <a:endParaRPr lang="es-AR" dirty="0" smtClean="0"/>
          </a:p>
          <a:p>
            <a:endParaRPr lang="es-AR" dirty="0"/>
          </a:p>
          <a:p>
            <a:r>
              <a:rPr lang="es-AR" dirty="0" smtClean="0"/>
              <a:t>Usuarios “peregrinos”</a:t>
            </a:r>
          </a:p>
          <a:p>
            <a:endParaRPr lang="es-AR" sz="3400" dirty="0" smtClean="0"/>
          </a:p>
          <a:p>
            <a:r>
              <a:rPr lang="es-AR" dirty="0" smtClean="0"/>
              <a:t>Recurrencia de ausentismo</a:t>
            </a:r>
            <a:endParaRPr lang="es-AR" dirty="0"/>
          </a:p>
        </p:txBody>
      </p:sp>
    </p:spTree>
    <p:extLst>
      <p:ext uri="{BB962C8B-B14F-4D97-AF65-F5344CB8AC3E}">
        <p14:creationId xmlns:p14="http://schemas.microsoft.com/office/powerpoint/2010/main" val="3061648677"/>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1000"/>
                                        <p:tgtEl>
                                          <p:spTgt spid="3">
                                            <p:txEl>
                                              <p:pRg st="10" end="10"/>
                                            </p:txEl>
                                          </p:spTgt>
                                        </p:tgtEl>
                                      </p:cBhvr>
                                    </p:animEffect>
                                    <p:anim calcmode="lin" valueType="num">
                                      <p:cBhvr>
                                        <p:cTn id="4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1000"/>
                                        <p:tgtEl>
                                          <p:spTgt spid="3">
                                            <p:txEl>
                                              <p:pRg st="12" end="12"/>
                                            </p:txEl>
                                          </p:spTgt>
                                        </p:tgtEl>
                                      </p:cBhvr>
                                    </p:animEffect>
                                    <p:anim calcmode="lin" valueType="num">
                                      <p:cBhvr>
                                        <p:cTn id="5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332656"/>
            <a:ext cx="8534400" cy="758952"/>
          </a:xfrm>
        </p:spPr>
        <p:txBody>
          <a:bodyPr>
            <a:normAutofit fontScale="90000"/>
          </a:bodyPr>
          <a:lstStyle/>
          <a:p>
            <a:r>
              <a:rPr lang="es-AR" b="1" dirty="0">
                <a:solidFill>
                  <a:srgbClr val="6DA773"/>
                </a:solidFill>
              </a:rPr>
              <a:t>Estas observaciones </a:t>
            </a:r>
            <a:r>
              <a:rPr lang="es-AR" b="1" dirty="0" smtClean="0">
                <a:solidFill>
                  <a:srgbClr val="6DA773"/>
                </a:solidFill>
              </a:rPr>
              <a:t>abrieron</a:t>
            </a:r>
            <a:br>
              <a:rPr lang="es-AR" b="1" dirty="0" smtClean="0">
                <a:solidFill>
                  <a:srgbClr val="6DA773"/>
                </a:solidFill>
              </a:rPr>
            </a:br>
            <a:r>
              <a:rPr lang="es-AR" b="1" dirty="0" smtClean="0">
                <a:solidFill>
                  <a:srgbClr val="6DA773"/>
                </a:solidFill>
              </a:rPr>
              <a:t> </a:t>
            </a:r>
            <a:r>
              <a:rPr lang="es-AR" b="1" dirty="0">
                <a:solidFill>
                  <a:srgbClr val="6DA773"/>
                </a:solidFill>
              </a:rPr>
              <a:t>el escenario a más preguntas:</a:t>
            </a:r>
            <a:endParaRPr lang="es-AR" b="1" dirty="0">
              <a:solidFill>
                <a:srgbClr val="6DA773"/>
              </a:solidFill>
            </a:endParaRPr>
          </a:p>
        </p:txBody>
      </p:sp>
      <p:sp>
        <p:nvSpPr>
          <p:cNvPr id="3" name="2 Marcador de contenido"/>
          <p:cNvSpPr>
            <a:spLocks noGrp="1"/>
          </p:cNvSpPr>
          <p:nvPr>
            <p:ph sz="quarter" idx="1"/>
          </p:nvPr>
        </p:nvSpPr>
        <p:spPr/>
        <p:txBody>
          <a:bodyPr anchor="ctr">
            <a:normAutofit fontScale="70000" lnSpcReduction="20000"/>
          </a:bodyPr>
          <a:lstStyle/>
          <a:p>
            <a:pPr marL="137160" indent="0" algn="ctr">
              <a:lnSpc>
                <a:spcPct val="170000"/>
              </a:lnSpc>
              <a:buNone/>
            </a:pPr>
            <a:r>
              <a:rPr lang="es-AR" sz="3300" dirty="0"/>
              <a:t>Qué pasa que no se puede tomar el espacio </a:t>
            </a:r>
            <a:r>
              <a:rPr lang="es-AR" sz="3300" dirty="0" smtClean="0"/>
              <a:t>solicitado “</a:t>
            </a:r>
            <a:r>
              <a:rPr lang="es-AR" sz="3300" dirty="0"/>
              <a:t>vengo porque me </a:t>
            </a:r>
            <a:r>
              <a:rPr lang="es-AR" sz="3300" dirty="0" smtClean="0"/>
              <a:t>mandan.”, evidencia la </a:t>
            </a:r>
            <a:r>
              <a:rPr lang="es-AR" sz="3300" dirty="0"/>
              <a:t>ausencia de implicación subjetiva en eso que les </a:t>
            </a:r>
            <a:r>
              <a:rPr lang="es-AR" sz="3300" dirty="0" smtClean="0"/>
              <a:t>acontece. Se </a:t>
            </a:r>
            <a:r>
              <a:rPr lang="es-AR" sz="3300" dirty="0"/>
              <a:t>requiere la existencia de un sujeto que se problematice acerca de su padecimiento psíquico para poder sostener un tratamiento </a:t>
            </a:r>
            <a:r>
              <a:rPr lang="es-AR" sz="3300" dirty="0" smtClean="0"/>
              <a:t>psicológico. Por </a:t>
            </a:r>
            <a:r>
              <a:rPr lang="es-AR" sz="3300" dirty="0"/>
              <a:t>supuesto que se requiere tiempo y poder realizar algunos movimientos para pasar de ser consultante a paciente.</a:t>
            </a:r>
          </a:p>
          <a:p>
            <a:pPr marL="137160" indent="0">
              <a:buNone/>
            </a:pPr>
            <a:endParaRPr lang="es-AR" dirty="0"/>
          </a:p>
        </p:txBody>
      </p:sp>
    </p:spTree>
    <p:extLst>
      <p:ext uri="{BB962C8B-B14F-4D97-AF65-F5344CB8AC3E}">
        <p14:creationId xmlns:p14="http://schemas.microsoft.com/office/powerpoint/2010/main" val="425903984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476672"/>
            <a:ext cx="8534400" cy="510880"/>
          </a:xfrm>
        </p:spPr>
        <p:txBody>
          <a:bodyPr>
            <a:normAutofit fontScale="90000"/>
          </a:bodyPr>
          <a:lstStyle/>
          <a:p>
            <a:r>
              <a:rPr lang="es-AR" b="1" dirty="0">
                <a:solidFill>
                  <a:srgbClr val="6DA773"/>
                </a:solidFill>
              </a:rPr>
              <a:t>Entre lo singular y lo </a:t>
            </a:r>
            <a:r>
              <a:rPr lang="es-AR" b="1" dirty="0" smtClean="0">
                <a:solidFill>
                  <a:srgbClr val="6DA773"/>
                </a:solidFill>
              </a:rPr>
              <a:t>colectivo</a:t>
            </a:r>
            <a:endParaRPr lang="es-AR" b="1" dirty="0">
              <a:solidFill>
                <a:srgbClr val="6DA773"/>
              </a:solidFill>
            </a:endParaRPr>
          </a:p>
        </p:txBody>
      </p:sp>
      <p:sp>
        <p:nvSpPr>
          <p:cNvPr id="3" name="2 Marcador de contenido"/>
          <p:cNvSpPr>
            <a:spLocks noGrp="1"/>
          </p:cNvSpPr>
          <p:nvPr>
            <p:ph sz="quarter" idx="1"/>
          </p:nvPr>
        </p:nvSpPr>
        <p:spPr>
          <a:xfrm>
            <a:off x="301752" y="1484784"/>
            <a:ext cx="8503920" cy="4896544"/>
          </a:xfrm>
        </p:spPr>
        <p:txBody>
          <a:bodyPr>
            <a:noAutofit/>
          </a:bodyPr>
          <a:lstStyle/>
          <a:p>
            <a:pPr>
              <a:lnSpc>
                <a:spcPct val="170000"/>
              </a:lnSpc>
            </a:pPr>
            <a:r>
              <a:rPr lang="es-AR" sz="1800" dirty="0"/>
              <a:t>Sin versus, sin antagonismos, </a:t>
            </a:r>
            <a:r>
              <a:rPr lang="es-AR" sz="1800" dirty="0" smtClean="0"/>
              <a:t>en </a:t>
            </a:r>
            <a:r>
              <a:rPr lang="es-AR" sz="1800" dirty="0"/>
              <a:t>el marco de la ley de Salud Mental que </a:t>
            </a:r>
            <a:r>
              <a:rPr lang="es-AR" sz="1800" dirty="0" smtClean="0"/>
              <a:t>la </a:t>
            </a:r>
            <a:r>
              <a:rPr lang="es-AR" sz="1800" dirty="0"/>
              <a:t>define como “un proceso determinado por componentes históricos, socio-económicos, culturales y psicológicos, cuya preservación y mejoramiento implica una dinámica de construcción social vinculada a la concreción de los derechos humanos y sociales de toda persona” nos insta a reflexionar sobre la construcción de nuevos </a:t>
            </a:r>
            <a:r>
              <a:rPr lang="es-AR" sz="1800" dirty="0" smtClean="0"/>
              <a:t>dispositivos.</a:t>
            </a:r>
          </a:p>
          <a:p>
            <a:pPr marL="0" indent="0">
              <a:lnSpc>
                <a:spcPct val="170000"/>
              </a:lnSpc>
              <a:buNone/>
            </a:pPr>
            <a:endParaRPr lang="es-AR" sz="1800" dirty="0" smtClean="0"/>
          </a:p>
          <a:p>
            <a:pPr>
              <a:lnSpc>
                <a:spcPct val="170000"/>
              </a:lnSpc>
            </a:pPr>
            <a:r>
              <a:rPr lang="es-AR" sz="1800" dirty="0" smtClean="0"/>
              <a:t>Es </a:t>
            </a:r>
            <a:r>
              <a:rPr lang="es-AR" sz="1800" dirty="0"/>
              <a:t>en el ejercicio de revisar nuestras prácticas, propiciando la autonomía de las personas con padecimiento psíquico que elegimos lo grupal reconociendo su potencia. </a:t>
            </a:r>
            <a:endParaRPr lang="es-AR" sz="1800" dirty="0"/>
          </a:p>
        </p:txBody>
      </p:sp>
    </p:spTree>
    <p:extLst>
      <p:ext uri="{BB962C8B-B14F-4D97-AF65-F5344CB8AC3E}">
        <p14:creationId xmlns:p14="http://schemas.microsoft.com/office/powerpoint/2010/main" val="1014388477"/>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132</TotalTime>
  <Words>673</Words>
  <Application>Microsoft Office PowerPoint</Application>
  <PresentationFormat>Presentación en pantalla (4:3)</PresentationFormat>
  <Paragraphs>68</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Civil</vt:lpstr>
      <vt:lpstr>Dispositivo de primera escucha en el primer nivel de atención</vt:lpstr>
      <vt:lpstr>Autoras</vt:lpstr>
      <vt:lpstr>Resumen</vt:lpstr>
      <vt:lpstr>Presentación de PowerPoint</vt:lpstr>
      <vt:lpstr>Pensamos en un espacio de las entrevistas,  con el siguiente funcionamiento:</vt:lpstr>
      <vt:lpstr>Presentación de PowerPoint</vt:lpstr>
      <vt:lpstr>En las entrevistas individuales  notamos ciertos puntos de contacto:</vt:lpstr>
      <vt:lpstr>Estas observaciones abrieron  el escenario a más preguntas:</vt:lpstr>
      <vt:lpstr>Entre lo singular y lo colectivo</vt:lpstr>
      <vt:lpstr>Según Freud</vt:lpstr>
      <vt:lpstr>Hacia lo grupal…</vt:lpstr>
      <vt:lpstr>Nos preguntamos ¿cuál es la responsabilidad que  nos cabe como trabajadoras/es de salud mental  insertos/as en la salud pública?</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Dispositivo de primera escucha en el primer nivel de atención</dc:title>
  <dc:creator>Sala Santa Laura</dc:creator>
  <cp:lastModifiedBy>Sala Santa Laura</cp:lastModifiedBy>
  <cp:revision>9</cp:revision>
  <dcterms:created xsi:type="dcterms:W3CDTF">2022-10-24T14:59:43Z</dcterms:created>
  <dcterms:modified xsi:type="dcterms:W3CDTF">2022-10-24T17:23:09Z</dcterms:modified>
</cp:coreProperties>
</file>