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Source Sans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hSrYfL4xuMboqAXxIcJ+yrOmnD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SourceSansPro-bold.fntdata"/><Relationship Id="rId23" Type="http://schemas.openxmlformats.org/officeDocument/2006/relationships/font" Target="fonts/SourceSans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boldItalic.fntdata"/><Relationship Id="rId25" Type="http://schemas.openxmlformats.org/officeDocument/2006/relationships/font" Target="fonts/SourceSansPro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57c575fb195b94c4_11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57c575fb195b94c4_11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g57c575fb195b94c4_1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g57c575fb195b94c4_1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7c575fb195b94c4_15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57c575fb195b94c4_150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g57c575fb195b94c4_150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g57c575fb195b94c4_15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7c575fb195b94c4_15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57c575fb195b94c4_117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g57c575fb195b94c4_117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g57c575fb195b94c4_1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57c575fb195b94c4_1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g57c575fb195b94c4_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g57c575fb195b94c4_1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57c575fb195b94c4_1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g57c575fb195b94c4_1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g57c575fb195b94c4_1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g57c575fb195b94c4_1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57c575fb195b94c4_1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g57c575fb195b94c4_1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57c575fb195b94c4_1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g57c575fb195b94c4_1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g57c575fb195b94c4_1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57c575fb195b94c4_1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g57c575fb195b94c4_1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57c575fb195b94c4_140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g57c575fb195b94c4_1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g57c575fb195b94c4_1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g57c575fb195b94c4_14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g57c575fb195b94c4_1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g57c575fb195b94c4_14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57c575fb195b94c4_1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g57c575fb195b94c4_1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57c575fb195b94c4_10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57c575fb195b94c4_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g57c575fb195b94c4_10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Implementación de AMEU en el Primer Nivel de Atención</a:t>
            </a:r>
            <a:endParaRPr/>
          </a:p>
        </p:txBody>
      </p:sp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311700" y="2834125"/>
            <a:ext cx="8520600" cy="1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lt1"/>
                </a:solidFill>
              </a:rPr>
              <a:t>Constanza Recoder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lt1"/>
                </a:solidFill>
              </a:rPr>
              <a:t>Julieta Ireizo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lt1"/>
                </a:solidFill>
              </a:rPr>
              <a:t>CAPS Malvinas Argentinas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lt1"/>
                </a:solidFill>
              </a:rPr>
              <a:t>Octubre 2022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1735150" y="396450"/>
            <a:ext cx="7072500" cy="4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s">
                <a:solidFill>
                  <a:schemeClr val="dk2"/>
                </a:solidFill>
              </a:rPr>
              <a:t>A modo de ejemplo, podemos relatar la escena de una mujer en la camilla: al colocarle la anestesia local, ella aprieta la mano y se angustia notablemente, la calmamos y nos dice con los ojos llenos de lágrimas: “en mi segundo parto me ataron”.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s">
                <a:solidFill>
                  <a:schemeClr val="dk2"/>
                </a:solidFill>
              </a:rPr>
              <a:t>En otra situación, a otra persona cada movimiento del procedimiento se le volvía muy intrusivo y molesto, por momentos muy doloroso, pero mantuvo la convicción de terminar la práctica. Al momento de la recuperación, nos relata una violación grupal que tuvo hace muchos años.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s">
                <a:solidFill>
                  <a:schemeClr val="dk2"/>
                </a:solidFill>
              </a:rPr>
              <a:t>A pesar de que las situaciones de exclusión, padecimiento, y violencia institucional son frecuentes, el tránsito por la AMEU no siempre es el mismo, y en ocasiones es sin mayores dificultades, por tratarse de personas con posiciones subjetivas más firmes/estables.</a:t>
            </a:r>
            <a:endParaRPr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Reflexiones finales y desafíos</a:t>
            </a:r>
            <a:endParaRPr/>
          </a:p>
        </p:txBody>
      </p:sp>
      <p:sp>
        <p:nvSpPr>
          <p:cNvPr id="118" name="Google Shape;118;p11"/>
          <p:cNvSpPr txBox="1"/>
          <p:nvPr>
            <p:ph idx="1" type="body"/>
          </p:nvPr>
        </p:nvSpPr>
        <p:spPr>
          <a:xfrm>
            <a:off x="2069800" y="1152475"/>
            <a:ext cx="6762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➔"/>
            </a:pPr>
            <a:r>
              <a:rPr lang="es">
                <a:solidFill>
                  <a:schemeClr val="dk2"/>
                </a:solidFill>
              </a:rPr>
              <a:t>Generar otras lógicas en las prácticas de salud desde la construcción interdisciplinaria, donde se le dé lugar a ese padecimiento con la intervención oportuna del equipo, permite resignificar esas vivencias para que pueda haber otro encuentro de la persona con su cuerpo.</a:t>
            </a:r>
            <a:endParaRPr>
              <a:solidFill>
                <a:schemeClr val="dk2"/>
              </a:solidFill>
            </a:endParaRPr>
          </a:p>
          <a:p>
            <a:pPr indent="-33432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➔"/>
            </a:pPr>
            <a:r>
              <a:rPr lang="es">
                <a:solidFill>
                  <a:schemeClr val="dk2"/>
                </a:solidFill>
              </a:rPr>
              <a:t>Se trata del acceso a una práctica de salud que concretiza una decisión, en condiciones de cuidado, de calidad  y de reconocimientos de cada subjetividad. Decisiones que suelen ser difíciles de tomar, pero que restituyen muchas veces derechos vulnerados. </a:t>
            </a:r>
            <a:endParaRPr>
              <a:solidFill>
                <a:schemeClr val="dk2"/>
              </a:solidFill>
            </a:endParaRPr>
          </a:p>
          <a:p>
            <a:pPr indent="-33432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➔"/>
            </a:pPr>
            <a:r>
              <a:rPr lang="es">
                <a:solidFill>
                  <a:schemeClr val="dk2"/>
                </a:solidFill>
              </a:rPr>
              <a:t>Desafíos: poder cubrir las licencias de compañeras para que el dispositivo continúe, mejorar los circuitos de derivación, encuentros con otros equipos de AMEU en PNA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124" name="Google Shape;124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➔"/>
            </a:pPr>
            <a:r>
              <a:rPr lang="es">
                <a:solidFill>
                  <a:schemeClr val="dk2"/>
                </a:solidFill>
              </a:rPr>
              <a:t>“Actualizaciones clínicas en salud reproductiva”. IPAS 2007. Consultado en   https://ipasorg.azurewebsites.net/actualizaciones-clinicas</a:t>
            </a:r>
            <a:endParaRPr>
              <a:solidFill>
                <a:schemeClr val="dk2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➔"/>
            </a:pPr>
            <a:r>
              <a:rPr lang="es">
                <a:solidFill>
                  <a:schemeClr val="dk2"/>
                </a:solidFill>
              </a:rPr>
              <a:t>“Manual de práctica clínica para un aborto seguro”. OMS 2018. Consultado en  https://www.who.int/reproductivehealth/ publications/unsafe_abortion/clinical-practice-safe-abortion/es/</a:t>
            </a:r>
            <a:endParaRPr>
              <a:solidFill>
                <a:schemeClr val="dk2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➔"/>
            </a:pPr>
            <a:r>
              <a:rPr lang="es">
                <a:solidFill>
                  <a:schemeClr val="dk2"/>
                </a:solidFill>
              </a:rPr>
              <a:t>Pombo  Gabriela. La interseccionalidad y el campo disciplinar del trabajo social: topografias en dialogo. En Trabajo social y feminismos. Perspectivas y estrategias en debate.La  Plata Colegio de Assistentes y Trabajadores Sociales de la provicnia de Buenos Aires, 2019.</a:t>
            </a:r>
            <a:endParaRPr>
              <a:solidFill>
                <a:schemeClr val="dk2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➔"/>
            </a:pPr>
            <a:r>
              <a:rPr lang="es">
                <a:solidFill>
                  <a:schemeClr val="dk2"/>
                </a:solidFill>
              </a:rPr>
              <a:t>“Protocolo para la atención integral de las personas con derecho a la interrupción voluntaria y legal del embarazo”. Edición 2021. Ministerio de Salud de la Nación</a:t>
            </a:r>
            <a:endParaRPr>
              <a:solidFill>
                <a:schemeClr val="dk2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➔"/>
            </a:pPr>
            <a:r>
              <a:rPr lang="es">
                <a:solidFill>
                  <a:schemeClr val="dk2"/>
                </a:solidFill>
              </a:rPr>
              <a:t>Romero, Zamberlin, Gianni. La calidad de atencion post aborto: Un desafio para la salud publica y los derechos Humanos. En Revista Salud Colectiva. Buenos Aires 6(1):21-34 Enero-Abril. 2010.</a:t>
            </a:r>
            <a:endParaRPr>
              <a:solidFill>
                <a:schemeClr val="dk2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➔"/>
            </a:pPr>
            <a:r>
              <a:rPr lang="es">
                <a:solidFill>
                  <a:schemeClr val="dk2"/>
                </a:solidFill>
              </a:rPr>
              <a:t>Teodori claudia, A los saltos buscando el cielo. Trayectorias de mujeres en situacion de violencia familiar.1 Ed Ciudad Autonoma de Buenos Aires. Edit Biblos. 2015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Muchas Gracias!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Temas a tratar</a:t>
            </a:r>
            <a:endParaRPr/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2974550" y="1152475"/>
            <a:ext cx="585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s">
                <a:solidFill>
                  <a:schemeClr val="dk2"/>
                </a:solidFill>
              </a:rPr>
              <a:t>Modelo de Atención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s">
                <a:solidFill>
                  <a:schemeClr val="dk2"/>
                </a:solidFill>
              </a:rPr>
              <a:t>Implementación del dispositivo y conformación del Equipo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s">
                <a:solidFill>
                  <a:schemeClr val="dk2"/>
                </a:solidFill>
              </a:rPr>
              <a:t>Interrogantes sobre la práctica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s">
                <a:solidFill>
                  <a:schemeClr val="dk2"/>
                </a:solidFill>
              </a:rPr>
              <a:t>Desafíos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Intro</a:t>
            </a:r>
            <a:endParaRPr/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1846700" y="1211350"/>
            <a:ext cx="6875100" cy="3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s">
                <a:solidFill>
                  <a:schemeClr val="dk2"/>
                </a:solidFill>
              </a:rPr>
              <a:t>La Aspiración al vacío (AMEU) es un método de primera elección para evacuar el contenido uterino antes de las 13 semanas de gestación (OMS, FIGO).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s">
                <a:solidFill>
                  <a:schemeClr val="dk2"/>
                </a:solidFill>
              </a:rPr>
              <a:t>Efectividad 98%; reduce significativamente el riesgo de complicaciones, la pérdida de sangre, el dolor y las secuelas asociadas con el legrado. (MSAL, 2020).</a:t>
            </a:r>
            <a:endParaRPr>
              <a:solidFill>
                <a:schemeClr val="dk2"/>
              </a:solidFill>
            </a:endParaRPr>
          </a:p>
          <a:p>
            <a:pPr indent="-342900" lvl="0" marL="457200" marR="28727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s">
                <a:solidFill>
                  <a:schemeClr val="dk2"/>
                </a:solidFill>
              </a:rPr>
              <a:t>La AMEU (Aspiración Manual Endouterina) se puede realizar en el primer nivel de atención de salud,  de forma ambulatoria y en atención primaria (OMS 2015).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Equipo de trabajo</a:t>
            </a:r>
            <a:endParaRPr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780825" y="1152475"/>
            <a:ext cx="8051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s">
                <a:solidFill>
                  <a:schemeClr val="dk2"/>
                </a:solidFill>
              </a:rPr>
              <a:t>Conformación del equipo del dispositivo de AMEU: una enfermera, una obstétrica, una médica generalista, una trabajadora social y la directora del CAPS. </a:t>
            </a:r>
            <a:endParaRPr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s">
                <a:solidFill>
                  <a:schemeClr val="dk2"/>
                </a:solidFill>
              </a:rPr>
              <a:t>Encuentros previos para capacitarnos principalmente, también internos para poner en común pensares y sentires sobre la temática y el procedimiento</a:t>
            </a:r>
            <a:endParaRPr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s">
                <a:solidFill>
                  <a:schemeClr val="dk2"/>
                </a:solidFill>
              </a:rPr>
              <a:t>Trabajo en reuniones de equipo del CAPS, para evacuar dudas, preocupaciones y poder estar atentas a las particularidades del mismo. </a:t>
            </a:r>
            <a:endParaRPr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s">
                <a:solidFill>
                  <a:schemeClr val="dk2"/>
                </a:solidFill>
              </a:rPr>
              <a:t>El dispositivo comenzó a implementarse en marzo de 2022.</a:t>
            </a:r>
            <a:endParaRPr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s">
                <a:solidFill>
                  <a:schemeClr val="dk2"/>
                </a:solidFill>
              </a:rPr>
              <a:t>Reevaluación del equipo: necesario fortalecer el área profesional psicosocial, ya que las situaciones de mayor complejidad estaban vinculadas a esta esfera y no tanto a la médica</a:t>
            </a:r>
            <a:endParaRPr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s">
                <a:solidFill>
                  <a:schemeClr val="dk2"/>
                </a:solidFill>
              </a:rPr>
              <a:t>Modificaciones del equipo por licencias de compañeras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Modelo de atención</a:t>
            </a:r>
            <a:endParaRPr/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2410100" y="1211350"/>
            <a:ext cx="63216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s">
                <a:solidFill>
                  <a:schemeClr val="dk2"/>
                </a:solidFill>
              </a:rPr>
              <a:t>Marco de derechos sexuales y (no) reproductivos con perspectiva de derechos humanos. Principios rectores de la atención (Ley de IVE/ILE 27.610).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s">
                <a:solidFill>
                  <a:schemeClr val="dk2"/>
                </a:solidFill>
              </a:rPr>
              <a:t>Sin embargo las guías y protocolos plantean para AMEU un modelo de atención biologicista: equipo conformado por  medicina, enfermería, obstetricia.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s">
                <a:solidFill>
                  <a:schemeClr val="dk2"/>
                </a:solidFill>
              </a:rPr>
              <a:t>Nuestra propuesta: modelo de atención con perspectiva de derechos humanos y de género, con abordaje interdisciplinario, centrado en la persona y su contexto.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311700" y="39547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¿Por qué AMEU en primer nivel de atención/ estrategia APS?</a:t>
            </a:r>
            <a:endParaRPr/>
          </a:p>
        </p:txBody>
      </p:sp>
      <p:sp>
        <p:nvSpPr>
          <p:cNvPr id="89" name="Google Shape;89;p6"/>
          <p:cNvSpPr txBox="1"/>
          <p:nvPr>
            <p:ph idx="1" type="body"/>
          </p:nvPr>
        </p:nvSpPr>
        <p:spPr>
          <a:xfrm>
            <a:off x="2410100" y="1595775"/>
            <a:ext cx="6501300" cy="3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s">
                <a:solidFill>
                  <a:schemeClr val="dk2"/>
                </a:solidFill>
              </a:rPr>
              <a:t>Complejidad médica baja: técnica sencilla, con mínimas posibilidades de complicaciones médicas y pocos requerimientos para su instalación e implementación.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s">
                <a:solidFill>
                  <a:schemeClr val="dk2"/>
                </a:solidFill>
              </a:rPr>
              <a:t>Garantiza mayor accesibilidad por parte de la población, ya que se inserta en el territorio y permite mayor seguimiento y referencia de las personas con los equipos de salud.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s">
                <a:solidFill>
                  <a:schemeClr val="dk2"/>
                </a:solidFill>
              </a:rPr>
              <a:t>Paradoja: actualmente la AMEU se realiza en su mayoría en los hospitales: persistencia de un modelo intervencionista - “cultura del quirófano”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Complejidad psicosocial</a:t>
            </a:r>
            <a:endParaRPr/>
          </a:p>
        </p:txBody>
      </p:sp>
      <p:sp>
        <p:nvSpPr>
          <p:cNvPr id="95" name="Google Shape;95;p7"/>
          <p:cNvSpPr txBox="1"/>
          <p:nvPr>
            <p:ph idx="1" type="body"/>
          </p:nvPr>
        </p:nvSpPr>
        <p:spPr>
          <a:xfrm>
            <a:off x="1090675" y="1152475"/>
            <a:ext cx="7741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s">
                <a:solidFill>
                  <a:schemeClr val="dk2"/>
                </a:solidFill>
              </a:rPr>
              <a:t>La práctica de la AMEU conlleva una complejidad psicosocial fuertemente determinada por el contexto social, cultural y geográfico, marcado por la historia de la clandestinidad del aborto en nuestro país, la violencia gineco-obstétrica, la falta de accesibilidad, los padecimientos subjetivos propios y colectivos, y una realidad socioeconómica actual precarizante.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s">
                <a:solidFill>
                  <a:schemeClr val="dk2"/>
                </a:solidFill>
              </a:rPr>
              <a:t>Particularidad de AMEU ambulatoria: persona consciente y lúcida con posibilidad de experimentar dolor. Limitaciones del abordaje biomédico.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s">
                <a:solidFill>
                  <a:schemeClr val="dk2"/>
                </a:solidFill>
              </a:rPr>
              <a:t>Necesidad de abordajes interdisciplinarios, entendiendo la inscripción subjetiva y social que tienen determinadas prácticas de salud sobre el cuerpo de las personas, sobre todo de las mujeres cis y personas LGTBIQ.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Abordaje Interdisciplinario</a:t>
            </a:r>
            <a:endParaRPr/>
          </a:p>
        </p:txBody>
      </p:sp>
      <p:sp>
        <p:nvSpPr>
          <p:cNvPr id="101" name="Google Shape;101;p8"/>
          <p:cNvSpPr txBox="1"/>
          <p:nvPr>
            <p:ph idx="1" type="body"/>
          </p:nvPr>
        </p:nvSpPr>
        <p:spPr>
          <a:xfrm>
            <a:off x="1747550" y="1152475"/>
            <a:ext cx="7250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s">
                <a:solidFill>
                  <a:schemeClr val="dk2"/>
                </a:solidFill>
              </a:rPr>
              <a:t>la “técnica” no es sólo médica- también las disciplinas psicosociales tienen sus técnicas, que aportan a la integralidad de los procesos de salud/enfermedad/atención/cuidado.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s">
                <a:solidFill>
                  <a:schemeClr val="dk2"/>
                </a:solidFill>
              </a:rPr>
              <a:t>el modelo de atención bio-psico-social suele plantear una jerarquía superior de lo biomédico, y lo psicológico y lo social como factores “externos”: esto limita las intervenciones interdisciplinarias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s">
                <a:solidFill>
                  <a:schemeClr val="dk2"/>
                </a:solidFill>
              </a:rPr>
              <a:t>“humanizar” la práctica no es suficiente: se pone en tensión la necesidad de abordar de forma interdisciplinaria la complejidad que conlleva atravesar un aborto con un procedimiento instrumental sobre el cuerpo.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Corporificación de una decisión tomada</a:t>
            </a:r>
            <a:endParaRPr/>
          </a:p>
        </p:txBody>
      </p:sp>
      <p:sp>
        <p:nvSpPr>
          <p:cNvPr id="107" name="Google Shape;107;p9"/>
          <p:cNvSpPr txBox="1"/>
          <p:nvPr>
            <p:ph idx="1" type="body"/>
          </p:nvPr>
        </p:nvSpPr>
        <p:spPr>
          <a:xfrm>
            <a:off x="1499675" y="1152475"/>
            <a:ext cx="7332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s">
                <a:solidFill>
                  <a:schemeClr val="dk2"/>
                </a:solidFill>
              </a:rPr>
              <a:t>Lo que genera mayor dificultad es el acompañamiento del dolor durante la práctica de la AMEU; mayor parte del manejo de dolor está asociado a la toma de decisión y a la trayectoria que traen las personas, y a sus vivencias.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s">
                <a:solidFill>
                  <a:schemeClr val="dk2"/>
                </a:solidFill>
              </a:rPr>
              <a:t>“Illness”: experiencia psico-social del padecimiento que involucra respuestas personales y sociales. El dolor durante el procedimiento se corporifica desde trayectorias previas que han vivido las mujeres y personas con capacidad de gestar, y esto cambia la posición y modo en que pueden afrontar la práctica.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s">
                <a:solidFill>
                  <a:schemeClr val="dk2"/>
                </a:solidFill>
              </a:rPr>
              <a:t>Interseccionalidad (género, clase social, raza)- mecanismos de opresión - constituyen determinantes de la salud que configuran cierto tipo de trayectorias.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