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72" r:id="rId17"/>
    <p:sldId id="274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D0FAD-23CC-4FAC-9AEC-CF85A90E6C43}" type="datetimeFigureOut">
              <a:rPr lang="es-AR" smtClean="0"/>
              <a:pPr/>
              <a:t>22/10/2022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F50C-E712-4A2D-BEF6-8773A35B643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Documents\David\David\Trabajo\Municipio de Moró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620688"/>
            <a:ext cx="5400600" cy="1584176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475656" y="2333685"/>
            <a:ext cx="619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latin typeface="Arial" pitchFamily="34" charset="0"/>
                <a:cs typeface="Arial" pitchFamily="34" charset="0"/>
              </a:rPr>
              <a:t>ÁREA SALUD MENTAL</a:t>
            </a:r>
          </a:p>
          <a:p>
            <a:pPr algn="ctr"/>
            <a:endParaRPr lang="es-AR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3200" dirty="0" smtClean="0">
                <a:latin typeface="Arial" pitchFamily="34" charset="0"/>
                <a:cs typeface="Arial" pitchFamily="34" charset="0"/>
              </a:rPr>
              <a:t>CAPS AZUCENA VILLAFLOR</a:t>
            </a:r>
          </a:p>
          <a:p>
            <a:pPr algn="ctr"/>
            <a:endParaRPr lang="es-AR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3200" dirty="0" smtClean="0">
                <a:latin typeface="Arial" pitchFamily="34" charset="0"/>
                <a:cs typeface="Arial" pitchFamily="34" charset="0"/>
              </a:rPr>
              <a:t>Psicología</a:t>
            </a:r>
          </a:p>
          <a:p>
            <a:pPr algn="ctr"/>
            <a:endParaRPr lang="es-AR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3200" dirty="0" smtClean="0">
                <a:latin typeface="Arial" pitchFamily="34" charset="0"/>
                <a:cs typeface="Arial" pitchFamily="34" charset="0"/>
              </a:rPr>
              <a:t>Marco teórico: Psicoanálisis</a:t>
            </a:r>
          </a:p>
          <a:p>
            <a:pPr algn="ctr"/>
            <a:endParaRPr lang="es-AR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AR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51520" y="404664"/>
            <a:ext cx="864096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      ASOCIACIÓN LIBRE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“mi padre está muerto para mi”          abandono del padre           hermano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amor por tus hijos?”                                      asistencia respiratoria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son los hijos?”                                                         SIDA/MUERTE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errar llave"/>
          <p:cNvSpPr/>
          <p:nvPr/>
        </p:nvSpPr>
        <p:spPr>
          <a:xfrm>
            <a:off x="5580112" y="476672"/>
            <a:ext cx="216024" cy="10801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6444208" y="1196752"/>
            <a:ext cx="288032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5292080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44420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644420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203848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2483768" y="2348880"/>
            <a:ext cx="1152128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2915816" y="2348880"/>
            <a:ext cx="72008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4427984" y="2492896"/>
            <a:ext cx="0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3491880" y="3429000"/>
            <a:ext cx="4895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abandono de sus hijos                señora mayor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(fallece durmiendo/deja de respirar)</a:t>
            </a:r>
            <a:endParaRPr lang="es-AR" sz="14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6732240" y="1196752"/>
            <a:ext cx="0" cy="23042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64096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      ASOCIACIÓN LIBRE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“mi padre está muerto para mi”          abandono del padre           hermano              madre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amor por tus hijos?”                                      asistencia respiratoria               no podía respirar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son los hijos?”                                                         SIDA/MUERTE            NEUMONÍA/MUERTE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abandono de sus hijos               señora mayor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es un padre?”                                                               (fallece dormida/deja de respirar)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(enigma sobre el deseo del Otro)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580112" y="476672"/>
            <a:ext cx="216024" cy="10801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6444208" y="1196752"/>
            <a:ext cx="288032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44420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44420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5292080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203848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2915816" y="2348880"/>
            <a:ext cx="72008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2483768" y="2348880"/>
            <a:ext cx="1152128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4427984" y="2492896"/>
            <a:ext cx="0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732240" y="1196752"/>
            <a:ext cx="432048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716428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716428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Flecha abajo"/>
          <p:cNvSpPr/>
          <p:nvPr/>
        </p:nvSpPr>
        <p:spPr>
          <a:xfrm>
            <a:off x="1547664" y="3356992"/>
            <a:ext cx="7200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6732240" y="1196752"/>
            <a:ext cx="0" cy="23042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732240" y="3645024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64096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      ASOCIACIÓN LIBRE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“mi padre está muerto para mi”          abandono del padre           hermano              madre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amor por tus hijos?”                                      asistencia respiratoria               no podía respirar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son los hijos?”                                                         SIDA/MUERTE            NEUMONÍA/MUERTE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abandono de sus hijos               señora mayor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es un padre?”                                                               (fallece dormida/deja de respirar)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(enigma sobre el deseo del Otro)              “¿Qué es una madre?”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(construcción)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580112" y="476672"/>
            <a:ext cx="216024" cy="10801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6444208" y="1196752"/>
            <a:ext cx="288032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44420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44420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5292080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203848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2915816" y="2348880"/>
            <a:ext cx="72008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2483768" y="2348880"/>
            <a:ext cx="1152128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4427984" y="2492896"/>
            <a:ext cx="0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732240" y="1196752"/>
            <a:ext cx="432048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716428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716428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Flecha abajo"/>
          <p:cNvSpPr/>
          <p:nvPr/>
        </p:nvSpPr>
        <p:spPr>
          <a:xfrm>
            <a:off x="1547664" y="3356992"/>
            <a:ext cx="7200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3131840" y="2420888"/>
            <a:ext cx="504056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771800" y="2852936"/>
            <a:ext cx="792088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2411760" y="3284984"/>
            <a:ext cx="108012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4427984" y="3717032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6732240" y="1196752"/>
            <a:ext cx="0" cy="23042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6732240" y="3645024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64096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      ASOCIACIÓN LIBRE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“mi padre está muerto para mi”          abandono del padre           hermano              madre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amor por tus hijos?”                                      asistencia respiratoria               no podía respirar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son los hijos?”                                                         SIDA/MUERTE            NEUMONÍA/MUERTE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abandono de sus hijos               señora mayor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es un padre?”                                                               (fallece dormida/deja de respirar)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(enigma sobre el deseo del Otro)              “¿Qué es una madre?”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(construcción)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ENTRADA EN ANÁLISIS:</a:t>
            </a:r>
            <a:endParaRPr lang="es-AR" b="1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580112" y="476672"/>
            <a:ext cx="216024" cy="10801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6444208" y="1196752"/>
            <a:ext cx="288032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44420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44420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5292080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203848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2915816" y="2348880"/>
            <a:ext cx="72008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2483768" y="2348880"/>
            <a:ext cx="1152128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4427984" y="2492896"/>
            <a:ext cx="0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732240" y="1196752"/>
            <a:ext cx="432048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716428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716428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Flecha abajo"/>
          <p:cNvSpPr/>
          <p:nvPr/>
        </p:nvSpPr>
        <p:spPr>
          <a:xfrm>
            <a:off x="1547664" y="3356992"/>
            <a:ext cx="7200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3131840" y="2420888"/>
            <a:ext cx="504056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771800" y="2852936"/>
            <a:ext cx="792088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2411760" y="3284984"/>
            <a:ext cx="108012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4427984" y="3717032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6732240" y="1196752"/>
            <a:ext cx="0" cy="23042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6732240" y="3645024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Flecha arriba"/>
          <p:cNvSpPr/>
          <p:nvPr/>
        </p:nvSpPr>
        <p:spPr>
          <a:xfrm>
            <a:off x="4427984" y="4581128"/>
            <a:ext cx="72008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64096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      ASOCIACIÓN LIBRE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“mi padre está muerto para mi”          abandono del padre           hermano              madre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amor por tus hijos?”                                      asistencia respiratoria               no podía respirar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son los hijos?”                                                         SIDA/MUERTE            NEUMONÍA/MUERTE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abandono de sus hijos               señora mayor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es un padre?”                                                               (fallece dormida/deja de respirar)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(enigma sobre el deseo del Otro)              “¿Qué es una madre?”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(construcción)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</a:t>
            </a:r>
            <a:r>
              <a:rPr lang="es-A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ENTREVISTAS PRELIMINARES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ENTRADA EN ANÁLISIS:          </a:t>
            </a:r>
            <a:endParaRPr lang="es-AR" b="1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580112" y="476672"/>
            <a:ext cx="216024" cy="10801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6444208" y="1196752"/>
            <a:ext cx="288032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44420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44420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5292080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203848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2915816" y="2348880"/>
            <a:ext cx="72008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2483768" y="2348880"/>
            <a:ext cx="1152128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4427984" y="2492896"/>
            <a:ext cx="0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732240" y="1196752"/>
            <a:ext cx="432048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716428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716428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Flecha abajo"/>
          <p:cNvSpPr/>
          <p:nvPr/>
        </p:nvSpPr>
        <p:spPr>
          <a:xfrm>
            <a:off x="1547664" y="3356992"/>
            <a:ext cx="7200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3131840" y="2420888"/>
            <a:ext cx="504056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771800" y="2852936"/>
            <a:ext cx="792088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2411760" y="3284984"/>
            <a:ext cx="108012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4427984" y="3717032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1115616" y="1196752"/>
            <a:ext cx="4464496" cy="39604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Flecha arriba"/>
          <p:cNvSpPr/>
          <p:nvPr/>
        </p:nvSpPr>
        <p:spPr>
          <a:xfrm>
            <a:off x="4427984" y="4581128"/>
            <a:ext cx="72008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31 Conector recto de flecha"/>
          <p:cNvCxnSpPr/>
          <p:nvPr/>
        </p:nvCxnSpPr>
        <p:spPr>
          <a:xfrm>
            <a:off x="6732240" y="1196752"/>
            <a:ext cx="0" cy="23042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6732240" y="3645024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64096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      ASOCIACIÓN LIBRE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“mi padre está muerto para mi”          abandono del padre           hermano              madre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amor por tus hijos?”                                      asistencia respiratoria               no podía respirar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son los hijos?”                                                         SIDA/MUERTE            NEUMONÍA/MUERTE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abandono de sus hijos               señora mayor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es un padre?”                                                               (fallece dormida/deja de respirar)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(enigma sobre el deseo del Otro)              “¿Qué es una madre?”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(construcción)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</a:t>
            </a:r>
            <a:r>
              <a:rPr lang="es-A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ENTREVISTAS PRELIMINARES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ENTRADA EN ANÁLISIS:   </a:t>
            </a:r>
            <a:r>
              <a:rPr lang="es-A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PACIENTE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      </a:t>
            </a:r>
            <a:endParaRPr lang="es-AR" b="1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580112" y="476672"/>
            <a:ext cx="216024" cy="10801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6444208" y="1196752"/>
            <a:ext cx="288032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44420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44420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5292080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203848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2915816" y="2348880"/>
            <a:ext cx="72008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2483768" y="2348880"/>
            <a:ext cx="1152128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4427984" y="2492896"/>
            <a:ext cx="0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732240" y="1196752"/>
            <a:ext cx="432048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716428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716428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Flecha abajo"/>
          <p:cNvSpPr/>
          <p:nvPr/>
        </p:nvSpPr>
        <p:spPr>
          <a:xfrm>
            <a:off x="1547664" y="3356992"/>
            <a:ext cx="7200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3131840" y="2420888"/>
            <a:ext cx="504056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771800" y="2852936"/>
            <a:ext cx="792088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2411760" y="3284984"/>
            <a:ext cx="108012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4427984" y="3717032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1115616" y="1196752"/>
            <a:ext cx="4464496" cy="39604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Flecha arriba"/>
          <p:cNvSpPr/>
          <p:nvPr/>
        </p:nvSpPr>
        <p:spPr>
          <a:xfrm>
            <a:off x="4427984" y="4581128"/>
            <a:ext cx="72008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6732240" y="1196752"/>
            <a:ext cx="0" cy="23042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6732240" y="3645024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 de flecha"/>
          <p:cNvCxnSpPr/>
          <p:nvPr/>
        </p:nvCxnSpPr>
        <p:spPr>
          <a:xfrm flipH="1">
            <a:off x="4283968" y="1196752"/>
            <a:ext cx="3600400" cy="2376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H="1">
            <a:off x="1547664" y="3573016"/>
            <a:ext cx="2736304" cy="18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4716016" y="5373216"/>
            <a:ext cx="30243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H="1">
            <a:off x="1547664" y="5373216"/>
            <a:ext cx="3168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flipH="1" flipV="1">
            <a:off x="4716016" y="3356992"/>
            <a:ext cx="3024336" cy="2016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H="1">
            <a:off x="7236296" y="1196752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H="1">
            <a:off x="6444208" y="1196752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H="1">
            <a:off x="5652120" y="1196752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flipH="1">
            <a:off x="4860032" y="119675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flipH="1">
            <a:off x="4067944" y="1196752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H="1">
            <a:off x="3275856" y="1196752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H="1">
            <a:off x="2483768" y="1196752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H="1">
            <a:off x="1763688" y="119675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3491880" y="2420888"/>
            <a:ext cx="50405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2915816" y="1988840"/>
            <a:ext cx="50405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"/>
          <p:cNvCxnSpPr/>
          <p:nvPr/>
        </p:nvCxnSpPr>
        <p:spPr>
          <a:xfrm>
            <a:off x="2267744" y="1556792"/>
            <a:ext cx="50405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 flipH="1" flipV="1">
            <a:off x="1835696" y="1268760"/>
            <a:ext cx="288032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 rot="19619362">
            <a:off x="2018013" y="3689237"/>
            <a:ext cx="266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relación </a:t>
            </a:r>
            <a:r>
              <a:rPr lang="es-AR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imaginaria</a:t>
            </a:r>
            <a:endParaRPr lang="es-AR" sz="20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" name="93 Conector recto"/>
          <p:cNvCxnSpPr/>
          <p:nvPr/>
        </p:nvCxnSpPr>
        <p:spPr>
          <a:xfrm>
            <a:off x="4067944" y="2852936"/>
            <a:ext cx="216024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1259632" y="76470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latin typeface="Arial" pitchFamily="34" charset="0"/>
                <a:cs typeface="Arial" pitchFamily="34" charset="0"/>
              </a:rPr>
              <a:t>S</a:t>
            </a:r>
            <a:endParaRPr lang="es-A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99 CuadroTexto"/>
          <p:cNvSpPr txBox="1"/>
          <p:nvPr/>
        </p:nvSpPr>
        <p:spPr>
          <a:xfrm>
            <a:off x="7884368" y="764704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Arial" pitchFamily="34" charset="0"/>
                <a:cs typeface="Arial" pitchFamily="34" charset="0"/>
              </a:rPr>
              <a:t>a´</a:t>
            </a:r>
            <a:endParaRPr lang="es-A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7668344" y="5013176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Arial" pitchFamily="34" charset="0"/>
                <a:cs typeface="Arial" pitchFamily="34" charset="0"/>
              </a:rPr>
              <a:t>A</a:t>
            </a:r>
            <a:endParaRPr lang="es-A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1043608" y="5013176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 </a:t>
            </a:r>
            <a:r>
              <a:rPr lang="es-AR" sz="3200" dirty="0" smtClean="0">
                <a:latin typeface="Arial" pitchFamily="34" charset="0"/>
                <a:cs typeface="Arial" pitchFamily="34" charset="0"/>
              </a:rPr>
              <a:t>a</a:t>
            </a:r>
            <a:endParaRPr lang="es-A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102 CuadroTexto"/>
          <p:cNvSpPr txBox="1"/>
          <p:nvPr/>
        </p:nvSpPr>
        <p:spPr>
          <a:xfrm rot="2006355">
            <a:off x="4965296" y="353184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" pitchFamily="34" charset="0"/>
                <a:cs typeface="Arial" pitchFamily="34" charset="0"/>
              </a:rPr>
              <a:t>inconsciente</a:t>
            </a:r>
            <a:endParaRPr lang="es-A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104 CuadroTexto"/>
          <p:cNvSpPr txBox="1"/>
          <p:nvPr/>
        </p:nvSpPr>
        <p:spPr>
          <a:xfrm rot="19617580">
            <a:off x="4023490" y="2023587"/>
            <a:ext cx="367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cuerpo: sintomatología médica</a:t>
            </a:r>
            <a:endParaRPr lang="es-AR" sz="20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105 CuadroTexto"/>
          <p:cNvSpPr txBox="1"/>
          <p:nvPr/>
        </p:nvSpPr>
        <p:spPr>
          <a:xfrm>
            <a:off x="6516216" y="3861048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>
                <a:latin typeface="Arial" pitchFamily="34" charset="0"/>
                <a:cs typeface="Arial" pitchFamily="34" charset="0"/>
              </a:rPr>
              <a:t>¿Qué es ser una madre?</a:t>
            </a:r>
            <a:endParaRPr lang="es-AR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106 CuadroTexto"/>
          <p:cNvSpPr txBox="1"/>
          <p:nvPr/>
        </p:nvSpPr>
        <p:spPr>
          <a:xfrm>
            <a:off x="7308304" y="458112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Arial" pitchFamily="34" charset="0"/>
                <a:cs typeface="Arial" pitchFamily="34" charset="0"/>
              </a:rPr>
              <a:t>S1</a:t>
            </a:r>
            <a:endParaRPr lang="es-A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107 CuadroTexto"/>
          <p:cNvSpPr txBox="1"/>
          <p:nvPr/>
        </p:nvSpPr>
        <p:spPr>
          <a:xfrm>
            <a:off x="1619672" y="2060848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" pitchFamily="34" charset="0"/>
                <a:cs typeface="Arial" pitchFamily="34" charset="0"/>
              </a:rPr>
              <a:t>asociación libre</a:t>
            </a:r>
            <a:endParaRPr lang="es-A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108 CuadroTexto"/>
          <p:cNvSpPr txBox="1"/>
          <p:nvPr/>
        </p:nvSpPr>
        <p:spPr>
          <a:xfrm>
            <a:off x="1259632" y="170080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" pitchFamily="34" charset="0"/>
                <a:cs typeface="Arial" pitchFamily="34" charset="0"/>
              </a:rPr>
              <a:t>S2, S3, Sn</a:t>
            </a:r>
            <a:endParaRPr lang="es-A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109 CuadroTexto"/>
          <p:cNvSpPr txBox="1"/>
          <p:nvPr/>
        </p:nvSpPr>
        <p:spPr>
          <a:xfrm>
            <a:off x="2915816" y="1340768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>
                <a:latin typeface="Arial" pitchFamily="34" charset="0"/>
                <a:cs typeface="Arial" pitchFamily="34" charset="0"/>
              </a:rPr>
              <a:t>¿Qué es ser un padre?</a:t>
            </a:r>
            <a:endParaRPr lang="es-AR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1259632" y="27809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Entrevistas preliminares</a:t>
            </a:r>
            <a:endParaRPr lang="es-AR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111 CuadroTexto"/>
          <p:cNvSpPr txBox="1"/>
          <p:nvPr/>
        </p:nvSpPr>
        <p:spPr>
          <a:xfrm rot="2016068">
            <a:off x="4677268" y="3993573"/>
            <a:ext cx="168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" pitchFamily="34" charset="0"/>
                <a:cs typeface="Arial" pitchFamily="34" charset="0"/>
              </a:rPr>
              <a:t>eje </a:t>
            </a:r>
            <a:r>
              <a:rPr lang="es-AR" sz="2000" i="1" dirty="0" smtClean="0">
                <a:latin typeface="Arial" pitchFamily="34" charset="0"/>
                <a:cs typeface="Arial" pitchFamily="34" charset="0"/>
              </a:rPr>
              <a:t>simbólico</a:t>
            </a:r>
            <a:endParaRPr lang="es-AR" sz="20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4" name="113 Conector recto de flecha"/>
          <p:cNvCxnSpPr/>
          <p:nvPr/>
        </p:nvCxnSpPr>
        <p:spPr>
          <a:xfrm flipH="1" flipV="1">
            <a:off x="6588224" y="1916832"/>
            <a:ext cx="720080" cy="50405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118 CuadroTexto"/>
          <p:cNvSpPr txBox="1"/>
          <p:nvPr/>
        </p:nvSpPr>
        <p:spPr>
          <a:xfrm>
            <a:off x="6444208" y="234888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 real</a:t>
            </a:r>
          </a:p>
        </p:txBody>
      </p:sp>
      <p:sp>
        <p:nvSpPr>
          <p:cNvPr id="120" name="119 CuadroTexto"/>
          <p:cNvSpPr txBox="1"/>
          <p:nvPr/>
        </p:nvSpPr>
        <p:spPr>
          <a:xfrm>
            <a:off x="2627784" y="58772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Arial" pitchFamily="34" charset="0"/>
                <a:cs typeface="Arial" pitchFamily="34" charset="0"/>
              </a:rPr>
              <a:t>S1              S2, S3… Sn</a:t>
            </a:r>
            <a:endParaRPr lang="es-A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120 Arco"/>
          <p:cNvSpPr/>
          <p:nvPr/>
        </p:nvSpPr>
        <p:spPr>
          <a:xfrm rot="21288857">
            <a:off x="2872556" y="5579614"/>
            <a:ext cx="1412050" cy="700060"/>
          </a:xfrm>
          <a:prstGeom prst="arc">
            <a:avLst>
              <a:gd name="adj1" fmla="val 1135966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121 Arco"/>
          <p:cNvSpPr/>
          <p:nvPr/>
        </p:nvSpPr>
        <p:spPr>
          <a:xfrm>
            <a:off x="2771800" y="5517232"/>
            <a:ext cx="2088232" cy="576064"/>
          </a:xfrm>
          <a:prstGeom prst="arc">
            <a:avLst>
              <a:gd name="adj1" fmla="val 10758354"/>
              <a:gd name="adj2" fmla="val 1985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134 Arco"/>
          <p:cNvSpPr/>
          <p:nvPr/>
        </p:nvSpPr>
        <p:spPr>
          <a:xfrm flipV="1">
            <a:off x="2915816" y="6021288"/>
            <a:ext cx="2088232" cy="504056"/>
          </a:xfrm>
          <a:prstGeom prst="arc">
            <a:avLst>
              <a:gd name="adj1" fmla="val 110873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6" name="135 Arco"/>
          <p:cNvSpPr/>
          <p:nvPr/>
        </p:nvSpPr>
        <p:spPr>
          <a:xfrm flipV="1">
            <a:off x="2843808" y="6165304"/>
            <a:ext cx="2952328" cy="360040"/>
          </a:xfrm>
          <a:prstGeom prst="arc">
            <a:avLst>
              <a:gd name="adj1" fmla="val 1082869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7" name="136 CuadroTexto"/>
          <p:cNvSpPr txBox="1"/>
          <p:nvPr/>
        </p:nvSpPr>
        <p:spPr>
          <a:xfrm>
            <a:off x="6012160" y="270892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50"/>
                </a:solidFill>
              </a:rPr>
              <a:t>motivo de consulta</a:t>
            </a:r>
          </a:p>
          <a:p>
            <a:r>
              <a:rPr lang="es-AR" dirty="0" smtClean="0">
                <a:solidFill>
                  <a:srgbClr val="00B050"/>
                </a:solidFill>
              </a:rPr>
              <a:t>         ANGUSTIA</a:t>
            </a:r>
            <a:endParaRPr lang="es-AR" dirty="0">
              <a:solidFill>
                <a:srgbClr val="00B050"/>
              </a:solidFill>
            </a:endParaRPr>
          </a:p>
        </p:txBody>
      </p:sp>
      <p:sp>
        <p:nvSpPr>
          <p:cNvPr id="138" name="137 CuadroTexto"/>
          <p:cNvSpPr txBox="1"/>
          <p:nvPr/>
        </p:nvSpPr>
        <p:spPr>
          <a:xfrm>
            <a:off x="3347864" y="1916832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" pitchFamily="34" charset="0"/>
                <a:cs typeface="Arial" pitchFamily="34" charset="0"/>
              </a:rPr>
              <a:t>psiconeurosis</a:t>
            </a:r>
            <a:endParaRPr lang="es-A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138 CuadroTexto"/>
          <p:cNvSpPr txBox="1"/>
          <p:nvPr/>
        </p:nvSpPr>
        <p:spPr>
          <a:xfrm>
            <a:off x="2627784" y="18864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i="1" dirty="0" smtClean="0">
                <a:latin typeface="Arial" pitchFamily="34" charset="0"/>
                <a:cs typeface="Arial" pitchFamily="34" charset="0"/>
              </a:rPr>
              <a:t>ESQUEMA L</a:t>
            </a:r>
            <a:endParaRPr lang="es-AR" sz="28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1" name="140 Conector recto de flecha"/>
          <p:cNvCxnSpPr>
            <a:stCxn id="122" idx="0"/>
          </p:cNvCxnSpPr>
          <p:nvPr/>
        </p:nvCxnSpPr>
        <p:spPr>
          <a:xfrm flipH="1">
            <a:off x="2771800" y="5817901"/>
            <a:ext cx="1005" cy="59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/>
          <p:nvPr/>
        </p:nvCxnSpPr>
        <p:spPr>
          <a:xfrm>
            <a:off x="2915816" y="58772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Conector recto de flecha"/>
          <p:cNvCxnSpPr/>
          <p:nvPr/>
        </p:nvCxnSpPr>
        <p:spPr>
          <a:xfrm flipV="1">
            <a:off x="2987824" y="62373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recto de flecha"/>
          <p:cNvCxnSpPr/>
          <p:nvPr/>
        </p:nvCxnSpPr>
        <p:spPr>
          <a:xfrm flipV="1">
            <a:off x="2843808" y="62373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1196752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MUCHAS GRACIAS</a:t>
            </a:r>
          </a:p>
          <a:p>
            <a:pPr algn="ctr"/>
            <a:endParaRPr lang="es-AR" sz="3600" dirty="0" smtClean="0"/>
          </a:p>
          <a:p>
            <a:pPr algn="ctr"/>
            <a:r>
              <a:rPr lang="es-AR" sz="3600" dirty="0" smtClean="0"/>
              <a:t>DAVID MANDET</a:t>
            </a:r>
          </a:p>
          <a:p>
            <a:pPr algn="ctr"/>
            <a:r>
              <a:rPr lang="es-AR" sz="3600" dirty="0" smtClean="0"/>
              <a:t>Lic. en Psicología UBA</a:t>
            </a:r>
          </a:p>
          <a:p>
            <a:pPr algn="ctr"/>
            <a:r>
              <a:rPr lang="es-AR" sz="3600" dirty="0" smtClean="0"/>
              <a:t>Prof. de Psicología UBA</a:t>
            </a:r>
          </a:p>
          <a:p>
            <a:pPr algn="ctr"/>
            <a:r>
              <a:rPr lang="es-AR" sz="3600" dirty="0" smtClean="0"/>
              <a:t>Psicoanalista</a:t>
            </a:r>
          </a:p>
          <a:p>
            <a:pPr algn="ctr"/>
            <a:endParaRPr lang="es-AR" sz="3600" dirty="0" smtClean="0"/>
          </a:p>
          <a:p>
            <a:pPr algn="ctr"/>
            <a:r>
              <a:rPr lang="es-AR" sz="3600" dirty="0" smtClean="0"/>
              <a:t>@david.mandetpsicoanalista</a:t>
            </a:r>
            <a:endParaRPr lang="es-AR" sz="3600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2915816" y="1844824"/>
            <a:ext cx="33843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55576" y="404664"/>
            <a:ext cx="77768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NEUROSIS DE ANGUSTA</a:t>
            </a:r>
          </a:p>
          <a:p>
            <a:pPr algn="ctr"/>
            <a:r>
              <a:rPr lang="es-A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</a:p>
          <a:p>
            <a:pPr algn="ctr"/>
            <a:r>
              <a:rPr lang="es-A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PSICONEUROSIS</a:t>
            </a:r>
          </a:p>
          <a:p>
            <a:pPr algn="ctr"/>
            <a:endParaRPr lang="es-AR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Una problemática actual</a:t>
            </a:r>
            <a:endParaRPr lang="es-AR" sz="2000" b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79512" y="2924944"/>
            <a:ext cx="878497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>
                <a:latin typeface="Arial" pitchFamily="34" charset="0"/>
                <a:cs typeface="Arial" pitchFamily="34" charset="0"/>
              </a:rPr>
              <a:t>Objetivos:</a:t>
            </a:r>
          </a:p>
          <a:p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>
                <a:latin typeface="Arial" pitchFamily="34" charset="0"/>
                <a:cs typeface="Arial" pitchFamily="34" charset="0"/>
              </a:rPr>
              <a:t> Demostrar cómo en ocasiones, los denominados “ataques de pánico” velan   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Arial" pitchFamily="34" charset="0"/>
                <a:cs typeface="Arial" pitchFamily="34" charset="0"/>
              </a:rPr>
              <a:t>  cuestiones subjetivas subyacentes vinculadas a representaciones inconscientes.</a:t>
            </a:r>
          </a:p>
          <a:p>
            <a:pPr>
              <a:lnSpc>
                <a:spcPct val="150000"/>
              </a:lnSpc>
            </a:pPr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>
                <a:latin typeface="Arial" pitchFamily="34" charset="0"/>
                <a:cs typeface="Arial" pitchFamily="34" charset="0"/>
              </a:rPr>
              <a:t> Sostener la vigencia de la clasificación freudiana de neurosis actuales/neurosis  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Arial" pitchFamily="34" charset="0"/>
                <a:cs typeface="Arial" pitchFamily="34" charset="0"/>
              </a:rPr>
              <a:t>  de angustia y psiconeurosis.</a:t>
            </a:r>
            <a:endParaRPr lang="es-A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196752"/>
            <a:ext cx="8229600" cy="562074"/>
          </a:xfrm>
        </p:spPr>
        <p:txBody>
          <a:bodyPr>
            <a:noAutofit/>
          </a:bodyPr>
          <a:lstStyle/>
          <a:p>
            <a:r>
              <a:rPr lang="es-AR" dirty="0" smtClean="0"/>
              <a:t>Angustia y pandemia</a:t>
            </a:r>
            <a:br>
              <a:rPr lang="es-AR" dirty="0" smtClean="0"/>
            </a:br>
            <a:r>
              <a:rPr lang="es-AR" sz="3600" dirty="0" smtClean="0"/>
              <a:t>La entrada en análisis: el devenir paciente</a:t>
            </a:r>
            <a:endParaRPr lang="es-AR" sz="3600" dirty="0"/>
          </a:p>
        </p:txBody>
      </p:sp>
      <p:pic>
        <p:nvPicPr>
          <p:cNvPr id="5" name="4 Imagen" descr="Ansiedad Miedo Místico - Foto gratis en Pixaba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92896"/>
            <a:ext cx="5544616" cy="355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6409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dirty="0" smtClean="0"/>
          </a:p>
          <a:p>
            <a:r>
              <a:rPr lang="es-AR" dirty="0" smtClean="0"/>
              <a:t>            </a:t>
            </a:r>
          </a:p>
          <a:p>
            <a:r>
              <a:rPr lang="es-AR" dirty="0" smtClean="0"/>
              <a:t>                                                          </a:t>
            </a:r>
          </a:p>
          <a:p>
            <a:r>
              <a:rPr lang="es-AR" dirty="0" smtClean="0"/>
              <a:t>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6409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      ASOCIACIÓN LIBRE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dirty="0" smtClean="0"/>
          </a:p>
          <a:p>
            <a:r>
              <a:rPr lang="es-AR" dirty="0" smtClean="0"/>
              <a:t>            </a:t>
            </a:r>
          </a:p>
          <a:p>
            <a:r>
              <a:rPr lang="es-AR" dirty="0" smtClean="0"/>
              <a:t>                                                          </a:t>
            </a:r>
          </a:p>
          <a:p>
            <a:r>
              <a:rPr lang="es-AR" dirty="0" smtClean="0"/>
              <a:t>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580112" y="476672"/>
            <a:ext cx="216024" cy="10801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6409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      ASOCIACIÓN LIBRE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hermano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asistencia respiratoria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SIDA/MUERTE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580112" y="476672"/>
            <a:ext cx="216024" cy="10801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6444208" y="1196752"/>
            <a:ext cx="288032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44420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44420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6409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      ASOCIACIÓN LIBRE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“mi padre está muerto para mi”          abandono del padre           hermano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asistencia respiratoria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SIDA/MUERTE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580112" y="476672"/>
            <a:ext cx="216024" cy="10801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6444208" y="1196752"/>
            <a:ext cx="288032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44420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44420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5292080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203848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6409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      ASOCIACIÓN LIBRE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“mi padre está muerto para mi”          abandono del padre           hermano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amor por tus hijos?”                                      asistencia respiratoria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son los hijos?”                                                         SIDA/MUERTE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580112" y="476672"/>
            <a:ext cx="216024" cy="10801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6444208" y="1196752"/>
            <a:ext cx="288032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44420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44420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5292080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203848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2915816" y="2348880"/>
            <a:ext cx="72008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2483768" y="2348880"/>
            <a:ext cx="1152128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404664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                    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Motivo de consulta         falta de aire</a:t>
            </a:r>
          </a:p>
          <a:p>
            <a:endParaRPr lang="es-AR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b="1" dirty="0" smtClean="0">
                <a:latin typeface="Arial" pitchFamily="34" charset="0"/>
                <a:cs typeface="Arial" pitchFamily="34" charset="0"/>
              </a:rPr>
              <a:t>CONSULTANTE     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ataque de pánico            dificultad para respirar      ASOCIACIÓN LIBRE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dolor en el pulmón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“mi padre está muerto para mi”          abandono del padre           hermano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amor por tus hijos?”                                      asistencia respiratoria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“¿Qué son los hijos?”                                                         SIDA/MUERTE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abandono de sus hijos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</a:t>
            </a: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</a:t>
            </a:r>
          </a:p>
          <a:p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14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691680" y="1052736"/>
            <a:ext cx="1440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699792" y="69269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347864" y="1052736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3347864" y="620688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347864" y="1052736"/>
            <a:ext cx="43204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580112" y="476672"/>
            <a:ext cx="216024" cy="10801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6444208" y="1196752"/>
            <a:ext cx="288032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444208" y="2420888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6444208" y="2852936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5292080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3203848" y="2348880"/>
            <a:ext cx="432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2915816" y="2348880"/>
            <a:ext cx="720080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2483768" y="2348880"/>
            <a:ext cx="1152128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4427984" y="2492896"/>
            <a:ext cx="0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963</Words>
  <Application>Microsoft Office PowerPoint</Application>
  <PresentationFormat>Presentación en pantalla (4:3)</PresentationFormat>
  <Paragraphs>317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Angustia y pandemia La entrada en análisis: el devenir paciente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Angustia y pandemia La lógica de la entrada en análisis</dc:title>
  <dc:creator>Usuario</dc:creator>
  <cp:lastModifiedBy>Usuario</cp:lastModifiedBy>
  <cp:revision>55</cp:revision>
  <dcterms:created xsi:type="dcterms:W3CDTF">2022-04-06T00:19:24Z</dcterms:created>
  <dcterms:modified xsi:type="dcterms:W3CDTF">2022-10-22T18:31:13Z</dcterms:modified>
</cp:coreProperties>
</file>