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3VcDxxVaEobxsCRo7dzxOXA8S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FCA4C5-7A13-43B0-85CB-FB91F999A08C}">
  <a:tblStyle styleId="{65FCA4C5-7A13-43B0-85CB-FB91F999A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8BEFACF-E56A-4995-813F-65A268319FC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f035247e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f035247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f035247e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f035247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c6fc525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c6fc52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f035247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f03524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01e4021c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01e4021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4c6c8d9ac1_0_175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g14c6c8d9ac1_0_175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4c6c8d9ac1_0_175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14c6c8d9ac1_0_175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14c6c8d9ac1_0_175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4c6c8d9ac1_0_175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14c6c8d9ac1_0_175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14c6c8d9ac1_0_175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14c6c8d9ac1_0_175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4c6c8d9ac1_0_175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14c6c8d9ac1_0_175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14c6c8d9ac1_0_175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14c6c8d9ac1_0_175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14c6c8d9ac1_0_175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4c6c8d9ac1_0_175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14c6c8d9ac1_0_175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14c6c8d9ac1_0_175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14c6c8d9ac1_0_175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14c6c8d9ac1_0_175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14c6c8d9ac1_0_175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g14c6c8d9ac1_0_175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4c6c8d9ac1_0_175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14c6c8d9ac1_0_175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4c6c8d9ac1_0_175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14c6c8d9ac1_0_175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14c6c8d9ac1_0_175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14c6c8d9ac1_0_175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14c6c8d9ac1_0_175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4c6c8d9ac1_0_175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14c6c8d9ac1_0_175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14c6c8d9ac1_0_175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4c6c8d9ac1_0_175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4c6c8d9ac1_0_175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14c6c8d9ac1_0_175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4c6c8d9ac1_0_175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4c6c8d9ac1_0_175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14c6c8d9ac1_0_1752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4c6c8d9ac1_0_1752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14c6c8d9ac1_0_175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4c6c8d9ac1_0_1884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g14c6c8d9ac1_0_188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4c6c8d9ac1_0_188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14c6c8d9ac1_0_188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14c6c8d9ac1_0_188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14c6c8d9ac1_0_188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14c6c8d9ac1_0_188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4c6c8d9ac1_0_188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14c6c8d9ac1_0_188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14c6c8d9ac1_0_188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14c6c8d9ac1_0_188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14c6c8d9ac1_0_188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14c6c8d9ac1_0_188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4c6c8d9ac1_0_188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14c6c8d9ac1_0_188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14c6c8d9ac1_0_188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14c6c8d9ac1_0_188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14c6c8d9ac1_0_188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4c6c8d9ac1_0_188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14c6c8d9ac1_0_188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14c6c8d9ac1_0_188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14c6c8d9ac1_0_188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4c6c8d9ac1_0_188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14c6c8d9ac1_0_188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14c6c8d9ac1_0_188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14c6c8d9ac1_0_188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14c6c8d9ac1_0_188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14c6c8d9ac1_0_188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4c6c8d9ac1_0_188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14c6c8d9ac1_0_188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14c6c8d9ac1_0_188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14c6c8d9ac1_0_188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14c6c8d9ac1_0_188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4c6c8d9ac1_0_188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14c6c8d9ac1_0_188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14c6c8d9ac1_0_188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14c6c8d9ac1_0_188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4c6c8d9ac1_0_188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14c6c8d9ac1_0_188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14c6c8d9ac1_0_188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14c6c8d9ac1_0_188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14c6c8d9ac1_0_188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14c6c8d9ac1_0_18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4c6c8d9ac1_0_188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14c6c8d9ac1_0_188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14c6c8d9ac1_0_188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14c6c8d9ac1_0_188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14c6c8d9ac1_0_188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4c6c8d9ac1_0_188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14c6c8d9ac1_0_188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14c6c8d9ac1_0_188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14c6c8d9ac1_0_188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14c6c8d9ac1_0_188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4c6c8d9ac1_0_188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14c6c8d9ac1_0_188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14c6c8d9ac1_0_188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14c6c8d9ac1_0_188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4c6c8d9ac1_0_188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14c6c8d9ac1_0_188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14c6c8d9ac1_0_188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14c6c8d9ac1_0_188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14c6c8d9ac1_0_188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4c6c8d9ac1_0_188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14c6c8d9ac1_0_188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14c6c8d9ac1_0_188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14c6c8d9ac1_0_188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14c6c8d9ac1_0_188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4c6c8d9ac1_0_188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14c6c8d9ac1_0_188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14c6c8d9ac1_0_188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14c6c8d9ac1_0_188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14c6c8d9ac1_0_188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14c6c8d9ac1_0_188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4c6c8d9ac1_0_188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14c6c8d9ac1_0_188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14c6c8d9ac1_0_188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14c6c8d9ac1_0_188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14c6c8d9ac1_0_188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4c6c8d9ac1_0_188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14c6c8d9ac1_0_188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14c6c8d9ac1_0_188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14c6c8d9ac1_0_188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4c6c8d9ac1_0_188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14c6c8d9ac1_0_188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14c6c8d9ac1_0_188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14c6c8d9ac1_0_188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14c6c8d9ac1_0_188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4c6c8d9ac1_0_188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14c6c8d9ac1_0_188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14c6c8d9ac1_0_188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14c6c8d9ac1_0_188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14c6c8d9ac1_0_188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14c6c8d9ac1_0_188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4c6c8d9ac1_0_188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14c6c8d9ac1_0_188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14c6c8d9ac1_0_188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14c6c8d9ac1_0_188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14c6c8d9ac1_0_188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4c6c8d9ac1_0_188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14c6c8d9ac1_0_188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14c6c8d9ac1_0_188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14c6c8d9ac1_0_188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4c6c8d9ac1_0_188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14c6c8d9ac1_0_188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14c6c8d9ac1_0_188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14c6c8d9ac1_0_188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14c6c8d9ac1_0_188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14c6c8d9ac1_0_188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4c6c8d9ac1_0_188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14c6c8d9ac1_0_188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14c6c8d9ac1_0_188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14c6c8d9ac1_0_188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14c6c8d9ac1_0_188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4c6c8d9ac1_0_188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14c6c8d9ac1_0_188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14c6c8d9ac1_0_188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14c6c8d9ac1_0_188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14c6c8d9ac1_0_188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4c6c8d9ac1_0_188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14c6c8d9ac1_0_188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14c6c8d9ac1_0_188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14c6c8d9ac1_0_188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4c6c8d9ac1_0_188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14c6c8d9ac1_0_188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14c6c8d9ac1_0_188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14c6c8d9ac1_0_188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14c6c8d9ac1_0_1884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4c6c8d9ac1_0_1884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14c6c8d9ac1_0_188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c6c8d9ac1_0_201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c6c8d9ac1_0_20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g14c6c8d9ac1_0_201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g14c6c8d9ac1_0_201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277" name="Google Shape;277;g14c6c8d9ac1_0_201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8" name="Google Shape;278;g14c6c8d9ac1_0_201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279" name="Google Shape;279;g14c6c8d9ac1_0_20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g14c6c8d9ac1_0_20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14c6c8d9ac1_0_20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4c6c8d9ac1_0_1792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g14c6c8d9ac1_0_179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4c6c8d9ac1_0_179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14c6c8d9ac1_0_179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14c6c8d9ac1_0_179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4c6c8d9ac1_0_179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14c6c8d9ac1_0_179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14c6c8d9ac1_0_179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14c6c8d9ac1_0_179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4c6c8d9ac1_0_179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14c6c8d9ac1_0_179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14c6c8d9ac1_0_179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14c6c8d9ac1_0_179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14c6c8d9ac1_0_1792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g14c6c8d9ac1_0_179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4c6c8d9ac1_0_179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14c6c8d9ac1_0_179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14c6c8d9ac1_0_179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4c6c8d9ac1_0_179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14c6c8d9ac1_0_179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14c6c8d9ac1_0_179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14c6c8d9ac1_0_179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4c6c8d9ac1_0_179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14c6c8d9ac1_0_179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14c6c8d9ac1_0_179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14c6c8d9ac1_0_179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14c6c8d9ac1_0_179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4c6c8d9ac1_0_179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14c6c8d9ac1_0_179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14c6c8d9ac1_0_179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14c6c8d9ac1_0_179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14c6c8d9ac1_0_179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14c6c8d9ac1_0_1792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14c6c8d9ac1_0_179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4c6c8d9ac1_0_182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Google Shape;86;g14c6c8d9ac1_0_18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4c6c8d9ac1_0_18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14c6c8d9ac1_0_1827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14c6c8d9ac1_0_1827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g14c6c8d9ac1_0_182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4c6c8d9ac1_0_183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g14c6c8d9ac1_0_183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4c6c8d9ac1_0_183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4c6c8d9ac1_0_1834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g14c6c8d9ac1_0_1834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g14c6c8d9ac1_0_1834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14c6c8d9ac1_0_183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4c6c8d9ac1_0_1842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g14c6c8d9ac1_0_184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4c6c8d9ac1_0_184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4c6c8d9ac1_0_1842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g14c6c8d9ac1_0_184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4c6c8d9ac1_0_1848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g14c6c8d9ac1_0_184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4c6c8d9ac1_0_184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14c6c8d9ac1_0_1848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14c6c8d9ac1_0_1848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g14c6c8d9ac1_0_184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4c6c8d9ac1_0_1855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g14c6c8d9ac1_0_1855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4c6c8d9ac1_0_185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14c6c8d9ac1_0_185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14c6c8d9ac1_0_185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14c6c8d9ac1_0_1855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4c6c8d9ac1_0_185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14c6c8d9ac1_0_185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14c6c8d9ac1_0_185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14c6c8d9ac1_0_185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4c6c8d9ac1_0_185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14c6c8d9ac1_0_185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14c6c8d9ac1_0_1855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14c6c8d9ac1_0_185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4c6c8d9ac1_0_1870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g14c6c8d9ac1_0_187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14c6c8d9ac1_0_187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14c6c8d9ac1_0_1870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4c6c8d9ac1_0_1870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g14c6c8d9ac1_0_1870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g14c6c8d9ac1_0_187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4c6c8d9ac1_0_1878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g14c6c8d9ac1_0_187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14c6c8d9ac1_0_187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14c6c8d9ac1_0_1878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g14c6c8d9ac1_0_187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c6c8d9ac1_0_17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14c6c8d9ac1_0_17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14c6c8d9ac1_0_174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"/>
          <p:cNvSpPr txBox="1"/>
          <p:nvPr>
            <p:ph type="ctrTitle"/>
          </p:nvPr>
        </p:nvSpPr>
        <p:spPr>
          <a:xfrm>
            <a:off x="416375" y="1034025"/>
            <a:ext cx="7772400" cy="22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es-ES"/>
              <a:t>REVINCULACIÓN</a:t>
            </a:r>
            <a:r>
              <a:rPr lang="es-ES"/>
              <a:t> DE USUARIES DEL CAPS… PEQUEÑOS CIRCUITOS GENERAN GRANDES RESULTADOS</a:t>
            </a:r>
            <a:endParaRPr/>
          </a:p>
        </p:txBody>
      </p:sp>
      <p:sp>
        <p:nvSpPr>
          <p:cNvPr id="287" name="Google Shape;287;p1"/>
          <p:cNvSpPr txBox="1"/>
          <p:nvPr>
            <p:ph idx="1" type="subTitle"/>
          </p:nvPr>
        </p:nvSpPr>
        <p:spPr>
          <a:xfrm>
            <a:off x="797375" y="4107475"/>
            <a:ext cx="6975000" cy="19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 sz="2100"/>
              <a:t>EQUIPO ADMINISTRATIVO Y PROMOTORAS DE SALUD</a:t>
            </a:r>
            <a:endParaRPr sz="21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 sz="2100"/>
              <a:t>CAPS MERCEDES SOSA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f035247e9_0_16"/>
          <p:cNvSpPr txBox="1"/>
          <p:nvPr>
            <p:ph type="ctrTitle"/>
          </p:nvPr>
        </p:nvSpPr>
        <p:spPr>
          <a:xfrm>
            <a:off x="497900" y="318250"/>
            <a:ext cx="7772400" cy="17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¿DE </a:t>
            </a:r>
            <a:r>
              <a:rPr lang="es-ES"/>
              <a:t>QUÉ</a:t>
            </a:r>
            <a:r>
              <a:rPr lang="es-ES"/>
              <a:t> HABLAMOS CUANDO HABLAMOS DE </a:t>
            </a:r>
            <a:r>
              <a:rPr lang="es-ES"/>
              <a:t>RECAPTACIÓN</a:t>
            </a:r>
            <a:r>
              <a:rPr lang="es-ES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6f035247e9_0_16"/>
          <p:cNvSpPr txBox="1"/>
          <p:nvPr>
            <p:ph idx="1" type="subTitle"/>
          </p:nvPr>
        </p:nvSpPr>
        <p:spPr>
          <a:xfrm>
            <a:off x="238025" y="2476025"/>
            <a:ext cx="83334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ALGUNAS DEFINICIONES PARA ENTENDER: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CAPTAR  VS  CAPTURAR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REVINCULACIÓN CON EL SISTEMA DE SALUD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f035247e9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HOJA </a:t>
            </a:r>
            <a:r>
              <a:rPr lang="es-ES">
                <a:solidFill>
                  <a:schemeClr val="lt1"/>
                </a:solidFill>
              </a:rPr>
              <a:t>2 -SUMAR-SAMO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g16f035247e9_0_8"/>
          <p:cNvSpPr txBox="1"/>
          <p:nvPr>
            <p:ph idx="1" type="body"/>
          </p:nvPr>
        </p:nvSpPr>
        <p:spPr>
          <a:xfrm>
            <a:off x="457200" y="1476300"/>
            <a:ext cx="6726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1200"/>
              </a:spcAft>
              <a:buNone/>
            </a:pPr>
            <a:r>
              <a:rPr lang="es-ES">
                <a:solidFill>
                  <a:schemeClr val="lt1"/>
                </a:solidFill>
              </a:rPr>
              <a:t>VENTAJAS DE LA DIGITALIZACIÓN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g16f035247e9_0_8"/>
          <p:cNvSpPr txBox="1"/>
          <p:nvPr>
            <p:ph idx="2" type="body"/>
          </p:nvPr>
        </p:nvSpPr>
        <p:spPr>
          <a:xfrm>
            <a:off x="457200" y="2174875"/>
            <a:ext cx="8170200" cy="247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ES">
                <a:solidFill>
                  <a:schemeClr val="lt1"/>
                </a:solidFill>
              </a:rPr>
              <a:t>LEGIBILIDAD DE LOS DATOS</a:t>
            </a:r>
            <a:endParaRPr>
              <a:solidFill>
                <a:schemeClr val="lt1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ES">
                <a:solidFill>
                  <a:schemeClr val="lt1"/>
                </a:solidFill>
              </a:rPr>
              <a:t>BUENA </a:t>
            </a:r>
            <a:r>
              <a:rPr lang="es-ES">
                <a:solidFill>
                  <a:schemeClr val="lt1"/>
                </a:solidFill>
              </a:rPr>
              <a:t>ACEPTACIÓN</a:t>
            </a:r>
            <a:r>
              <a:rPr lang="es-ES">
                <a:solidFill>
                  <a:schemeClr val="lt1"/>
                </a:solidFill>
              </a:rPr>
              <a:t> POR PARTE DE LOS PROFESIONALES</a:t>
            </a:r>
            <a:endParaRPr>
              <a:solidFill>
                <a:schemeClr val="lt1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ES">
                <a:solidFill>
                  <a:schemeClr val="lt1"/>
                </a:solidFill>
              </a:rPr>
              <a:t>IMPORTANCIA PARA LAS TAREAS ADMINISTRATIVAS EN GENERAL ( </a:t>
            </a:r>
            <a:r>
              <a:rPr lang="es-ES">
                <a:solidFill>
                  <a:schemeClr val="lt1"/>
                </a:solidFill>
              </a:rPr>
              <a:t>ESTADÍSTICA</a:t>
            </a:r>
            <a:r>
              <a:rPr lang="es-ES">
                <a:solidFill>
                  <a:schemeClr val="lt1"/>
                </a:solidFill>
              </a:rPr>
              <a:t> , SAMO Y SUMAR) Y PARA LA </a:t>
            </a:r>
            <a:r>
              <a:rPr lang="es-ES">
                <a:solidFill>
                  <a:schemeClr val="lt1"/>
                </a:solidFill>
              </a:rPr>
              <a:t>REVINCULACIÓN</a:t>
            </a:r>
            <a:r>
              <a:rPr lang="es-ES">
                <a:solidFill>
                  <a:schemeClr val="lt1"/>
                </a:solidFill>
              </a:rPr>
              <a:t> DE LOS USUARIES CON EL SISTEMA DE SALUD.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g14c6fc5259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0" y="0"/>
            <a:ext cx="8890775" cy="371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14c6fc525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300" y="3884275"/>
            <a:ext cx="6743701" cy="28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f035247e9_0_0"/>
          <p:cNvSpPr txBox="1"/>
          <p:nvPr>
            <p:ph type="ctrTitle"/>
          </p:nvPr>
        </p:nvSpPr>
        <p:spPr>
          <a:xfrm>
            <a:off x="232200" y="-67000"/>
            <a:ext cx="8911800" cy="19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TODOS PARA UNO Y UNO PARA TODOS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2" name="Google Shape;312;g16f035247e9_0_0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00FF00"/>
                </a:solidFill>
              </a:rPr>
              <a:t>DISPOSITIVO IVE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313" name="Google Shape;313;g16f035247e9_0_0"/>
          <p:cNvSpPr txBox="1"/>
          <p:nvPr>
            <p:ph idx="4294967295" type="body"/>
          </p:nvPr>
        </p:nvSpPr>
        <p:spPr>
          <a:xfrm>
            <a:off x="530100" y="1785125"/>
            <a:ext cx="4041900" cy="4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b="1" lang="es-ES" sz="1300">
                <a:latin typeface="Arial"/>
                <a:ea typeface="Arial"/>
                <a:cs typeface="Arial"/>
                <a:sym typeface="Arial"/>
              </a:rPr>
              <a:t>A raíz de la baja concurrencia a los controles pos ive, se pensó como estrategia sumar al equipo administrativo para realizar la tarea de revinculación de usuaries en este dispositivo.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b="1" lang="es-ES" sz="1300">
                <a:latin typeface="Arial"/>
                <a:ea typeface="Arial"/>
                <a:cs typeface="Arial"/>
                <a:sym typeface="Arial"/>
              </a:rPr>
              <a:t>Dentro del circuito de IVE el equipo de administración se encarga de otorgar los turnos, realizar seguimiento de les usuaries para completar los controles </a:t>
            </a:r>
            <a:r>
              <a:rPr b="1" lang="es-ES" sz="1300">
                <a:latin typeface="Arial"/>
                <a:ea typeface="Arial"/>
                <a:cs typeface="Arial"/>
                <a:sym typeface="Arial"/>
              </a:rPr>
              <a:t>postratamiento</a:t>
            </a:r>
            <a:r>
              <a:rPr b="1" lang="es-ES" sz="1300">
                <a:latin typeface="Arial"/>
                <a:ea typeface="Arial"/>
                <a:cs typeface="Arial"/>
                <a:sym typeface="Arial"/>
              </a:rPr>
              <a:t> y gestionar turnos de ecografía en caso que sea necesario. 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6f035247e9_0_0"/>
          <p:cNvSpPr txBox="1"/>
          <p:nvPr>
            <p:ph idx="4294967295" type="body"/>
          </p:nvPr>
        </p:nvSpPr>
        <p:spPr>
          <a:xfrm>
            <a:off x="4895850" y="1549813"/>
            <a:ext cx="40419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s-ES" sz="226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CIRCUITO DE TURNOS PARA </a:t>
            </a:r>
            <a:r>
              <a:rPr b="1" lang="es-ES" sz="226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MAMOGRAFÍAS</a:t>
            </a:r>
            <a:r>
              <a:rPr lang="es-ES" sz="226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6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6f035247e9_0_0"/>
          <p:cNvSpPr txBox="1"/>
          <p:nvPr>
            <p:ph idx="4294967295" type="body"/>
          </p:nvPr>
        </p:nvSpPr>
        <p:spPr>
          <a:xfrm>
            <a:off x="4895850" y="2189725"/>
            <a:ext cx="3557700" cy="4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ES"/>
              <a:t> </a:t>
            </a:r>
            <a:endParaRPr/>
          </a:p>
        </p:txBody>
      </p:sp>
      <p:graphicFrame>
        <p:nvGraphicFramePr>
          <p:cNvPr id="316" name="Google Shape;316;g16f035247e9_0_0"/>
          <p:cNvGraphicFramePr/>
          <p:nvPr/>
        </p:nvGraphicFramePr>
        <p:xfrm>
          <a:off x="903900" y="53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{65FCA4C5-7A13-43B0-85CB-FB91F999A08C}</a:tableStyleId>
              </a:tblPr>
              <a:tblGrid>
                <a:gridCol w="1549975"/>
                <a:gridCol w="1549975"/>
              </a:tblGrid>
              <a:tr h="79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consultas pos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ABRIL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22%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consultas pos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agosto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82%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17" name="Google Shape;317;g16f035247e9_0_0"/>
          <p:cNvGraphicFramePr/>
          <p:nvPr/>
        </p:nvGraphicFramePr>
        <p:xfrm>
          <a:off x="4895850" y="250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{65FCA4C5-7A13-43B0-85CB-FB91F999A08C}</a:tableStyleId>
              </a:tblPr>
              <a:tblGrid>
                <a:gridCol w="1647825"/>
                <a:gridCol w="1647825"/>
              </a:tblGrid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SIN RECORDATORIO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PRESENTISMO 44-60%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CON RECORDATORIO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PRESENTISMO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80-100%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g16f035247e9_0_0"/>
          <p:cNvSpPr txBox="1"/>
          <p:nvPr/>
        </p:nvSpPr>
        <p:spPr>
          <a:xfrm>
            <a:off x="4895850" y="4443025"/>
            <a:ext cx="39474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PRODIABA</a:t>
            </a:r>
            <a:endParaRPr b="1"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ES" sz="1300"/>
              <a:t>REVINCULACION DE USUARIES QUE NO CONCURREN A CONTROLES, QUE DEBEN REEMPADRONARSE, ETC. </a:t>
            </a:r>
            <a:r>
              <a:rPr b="1" lang="es-ES" sz="1300"/>
              <a:t>ADEMÁS</a:t>
            </a:r>
            <a:r>
              <a:rPr b="1" lang="es-ES" sz="1300"/>
              <a:t> SE MANTIENE ACTUALIZADO EL LISTADO DE CRÓNICOS (PROGRAMA PROTEGER)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"/>
          <p:cNvSpPr txBox="1"/>
          <p:nvPr>
            <p:ph type="ctrTitle"/>
          </p:nvPr>
        </p:nvSpPr>
        <p:spPr>
          <a:xfrm>
            <a:off x="191400" y="617950"/>
            <a:ext cx="44535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000000"/>
                </a:solidFill>
              </a:rPr>
              <a:t>PROMOTORAS PRESENTES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4" name="Google Shape;324;p2"/>
          <p:cNvSpPr txBox="1"/>
          <p:nvPr>
            <p:ph idx="1" type="subTitle"/>
          </p:nvPr>
        </p:nvSpPr>
        <p:spPr>
          <a:xfrm>
            <a:off x="464575" y="5204267"/>
            <a:ext cx="42555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ES">
                <a:solidFill>
                  <a:srgbClr val="000000"/>
                </a:solidFill>
              </a:rPr>
              <a:t>ROL DE LAS PROMOTORAS EN EL </a:t>
            </a:r>
            <a:r>
              <a:rPr b="1" lang="es-ES">
                <a:solidFill>
                  <a:srgbClr val="000000"/>
                </a:solidFill>
              </a:rPr>
              <a:t>PLAN </a:t>
            </a:r>
            <a:r>
              <a:rPr b="1" lang="es-ES">
                <a:solidFill>
                  <a:srgbClr val="000000"/>
                </a:solidFill>
              </a:rPr>
              <a:t>1000 </a:t>
            </a:r>
            <a:r>
              <a:rPr b="1" lang="es-ES">
                <a:solidFill>
                  <a:srgbClr val="000000"/>
                </a:solidFill>
              </a:rPr>
              <a:t>DÍAS</a:t>
            </a:r>
            <a:r>
              <a:rPr b="1" lang="es-ES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25" name="Google Shape;325;p2"/>
          <p:cNvSpPr txBox="1"/>
          <p:nvPr>
            <p:ph idx="4294967295" type="body"/>
          </p:nvPr>
        </p:nvSpPr>
        <p:spPr>
          <a:xfrm>
            <a:off x="399750" y="3149575"/>
            <a:ext cx="39639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 </a:t>
            </a:r>
            <a:endParaRPr/>
          </a:p>
          <a:p>
            <a:pPr indent="-3492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1400"/>
              <a:t>Revinculación</a:t>
            </a:r>
            <a:r>
              <a:rPr b="1" lang="es-ES" sz="1400"/>
              <a:t> con el sistema de salud tanto para continuar los controles de embarazo como para consultas puerperales.</a:t>
            </a:r>
            <a:endParaRPr b="1" sz="1400"/>
          </a:p>
          <a:p>
            <a:pPr indent="-3492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1400"/>
              <a:t>Gestión de turnos ANSES</a:t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6" name="Google Shape;326;p2"/>
          <p:cNvSpPr txBox="1"/>
          <p:nvPr>
            <p:ph idx="4294967295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s-ES"/>
              <a:t> </a:t>
            </a:r>
            <a:endParaRPr/>
          </a:p>
        </p:txBody>
      </p:sp>
      <p:graphicFrame>
        <p:nvGraphicFramePr>
          <p:cNvPr id="327" name="Google Shape;327;p2"/>
          <p:cNvGraphicFramePr/>
          <p:nvPr/>
        </p:nvGraphicFramePr>
        <p:xfrm>
          <a:off x="4644900" y="1428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{08BEFACF-E56A-4995-813F-65A268319FC6}</a:tableStyleId>
              </a:tblPr>
              <a:tblGrid>
                <a:gridCol w="1633750"/>
                <a:gridCol w="1309950"/>
                <a:gridCol w="1339850"/>
              </a:tblGrid>
              <a:tr h="64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000000"/>
                          </a:solidFill>
                        </a:rPr>
                        <a:t>ANUAL</a:t>
                      </a:r>
                      <a:r>
                        <a:rPr lang="es-ES" sz="1800">
                          <a:solidFill>
                            <a:srgbClr val="000000"/>
                          </a:solidFill>
                        </a:rPr>
                        <a:t> 2021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000000"/>
                          </a:solidFill>
                        </a:rPr>
                        <a:t>1ER SEMESTRE</a:t>
                      </a:r>
                      <a:r>
                        <a:rPr lang="es-ES" sz="1800">
                          <a:solidFill>
                            <a:srgbClr val="000000"/>
                          </a:solidFill>
                        </a:rPr>
                        <a:t>   2022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BÚSQUEDA</a:t>
                      </a: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 ACTIVA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accent5"/>
                          </a:solidFill>
                        </a:rPr>
                        <a:t>27%</a:t>
                      </a:r>
                      <a:endParaRPr b="1" sz="1800">
                        <a:solidFill>
                          <a:schemeClr val="accent5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FF00"/>
                          </a:solidFill>
                        </a:rPr>
                        <a:t>43%</a:t>
                      </a:r>
                      <a:endParaRPr b="1" sz="1800">
                        <a:solidFill>
                          <a:srgbClr val="00FF00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45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CONTROLES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 PUERPERALES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7,3%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30%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CONTROLES</a:t>
                      </a: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ÓPTIMOS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25,9%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28,7%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TRÁMITE</a:t>
                      </a: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 AUH COMPLETO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73%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000000"/>
                          </a:solidFill>
                        </a:rPr>
                        <a:t>76,9%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01e4021ca_0_3"/>
          <p:cNvSpPr txBox="1"/>
          <p:nvPr>
            <p:ph type="ctrTitle"/>
          </p:nvPr>
        </p:nvSpPr>
        <p:spPr>
          <a:xfrm>
            <a:off x="824000" y="3230949"/>
            <a:ext cx="4255500" cy="25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MUCHAS GRACIAS!!</a:t>
            </a:r>
            <a:endParaRPr/>
          </a:p>
        </p:txBody>
      </p:sp>
      <p:pic>
        <p:nvPicPr>
          <p:cNvPr id="333" name="Google Shape;333;g1001e4021c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00" y="304800"/>
            <a:ext cx="3759700" cy="2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001e4021ca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500" y="3124575"/>
            <a:ext cx="4515100" cy="33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2022-10-17T17:54:39Z</dcterms:created>
  <dc:creator>297512</dc:creator>
</cp:coreProperties>
</file>