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274b3c3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274b3c3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274b3c3b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7274b3c3b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7274b3c3b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7274b3c3b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274b3c3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7274b3c3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7274b3c3b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7274b3c3b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7274b3c3b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7274b3c3b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265500" y="216775"/>
            <a:ext cx="4306500" cy="455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80"/>
              <a:t>PRESCRIPCIÓN</a:t>
            </a:r>
            <a:r>
              <a:rPr lang="es" sz="3380"/>
              <a:t> DE MEDICAMENTOS POR SU NOMBRE </a:t>
            </a:r>
            <a:r>
              <a:rPr lang="es" sz="3380"/>
              <a:t>GENÉRICO</a:t>
            </a:r>
            <a:endParaRPr sz="33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3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3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80"/>
              <a:t>CAPS M.SOSA</a:t>
            </a:r>
            <a:endParaRPr sz="3380"/>
          </a:p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6061325" y="3585925"/>
            <a:ext cx="2681700" cy="14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CAROLINA BASSINI </a:t>
            </a:r>
            <a:endParaRPr b="1"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DIRECTORA MÉDICA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ANTONELLA FISHER </a:t>
            </a:r>
            <a:endParaRPr b="1"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ADMINISTRATIVA REFERENTE FARMACIA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AXEL DENTI</a:t>
            </a:r>
            <a:endParaRPr b="1"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s" sz="2100"/>
              <a:t>ADMINISTRATIVO REFERENTE FARMACIA </a:t>
            </a:r>
            <a:endParaRPr sz="21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025" y="152400"/>
            <a:ext cx="3301625" cy="296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DEFINICIONES</a:t>
            </a:r>
            <a:endParaRPr b="1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738275" y="1790350"/>
            <a:ext cx="3396300" cy="27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MEDICAMENTO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PRINCIPIO ACTIVO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NOMBRE </a:t>
            </a:r>
            <a:r>
              <a:rPr b="1" lang="es"/>
              <a:t>GENÉRICO</a:t>
            </a:r>
            <a:r>
              <a:rPr b="1" lang="es"/>
              <a:t>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NOMBRE COMERCIAL</a:t>
            </a:r>
            <a:endParaRPr b="1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575" y="505350"/>
            <a:ext cx="3468025" cy="342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073550" y="409675"/>
            <a:ext cx="4809900" cy="19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800"/>
              <a:t>Controlar y fiscalizar la calidad y seguridad de los productos que se comercializan a nivel nacional o importados, destinados al cuidado o el </a:t>
            </a:r>
            <a:r>
              <a:rPr b="1" lang="es" sz="1800"/>
              <a:t>restablecimiento</a:t>
            </a:r>
            <a:r>
              <a:rPr b="1" lang="es" sz="1800"/>
              <a:t> de la salud humana.</a:t>
            </a:r>
            <a:endParaRPr b="1" sz="18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" y="0"/>
            <a:ext cx="286119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600" y="2983800"/>
            <a:ext cx="433475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1025" y="1883925"/>
            <a:ext cx="4181275" cy="31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72125" y="160925"/>
            <a:ext cx="54384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“MITOLOGIA GENERICA…”</a:t>
            </a:r>
            <a:endParaRPr b="1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16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                                                  </a:t>
            </a:r>
            <a:r>
              <a:rPr b="1" lang="es"/>
              <a:t> “AL SER </a:t>
            </a:r>
            <a:r>
              <a:rPr b="1" lang="es"/>
              <a:t>MÁS</a:t>
            </a:r>
            <a:r>
              <a:rPr b="1" lang="es"/>
              <a:t> BARATOS SON DE PEOR CALIDAD”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“UN </a:t>
            </a:r>
            <a:r>
              <a:rPr b="1" lang="es"/>
              <a:t>GENÉRICO</a:t>
            </a:r>
            <a:r>
              <a:rPr b="1" lang="es"/>
              <a:t> PUEDE TENER UN 20% MENOS DEL PRINCIPIO ACTIVO”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“SON MENOS EFICACES”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                                                             “COMO MUCHOS VIENEN DEL EXTRANJERO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/>
              <a:t>                                                                                 SE VENDEN SIN CONTROL”</a:t>
            </a:r>
            <a:endParaRPr b="1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7275" y="2079900"/>
            <a:ext cx="1953875" cy="84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7700" y="2654800"/>
            <a:ext cx="1626475" cy="116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84500"/>
            <a:ext cx="2370578" cy="150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5600" y="4095550"/>
            <a:ext cx="970650" cy="9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2282550" y="283850"/>
            <a:ext cx="4578900" cy="1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LEGISLACION VIGENTE</a:t>
            </a:r>
            <a:endParaRPr b="1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508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8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" sz="5246"/>
              <a:t>LEY 25.649: “Especialidades medicinales y </a:t>
            </a:r>
            <a:r>
              <a:rPr b="1" lang="es" sz="5246"/>
              <a:t>promoción</a:t>
            </a:r>
            <a:r>
              <a:rPr b="1" lang="es" sz="5246"/>
              <a:t> de </a:t>
            </a:r>
            <a:r>
              <a:rPr b="1" lang="es" sz="5246"/>
              <a:t>utilización</a:t>
            </a:r>
            <a:r>
              <a:rPr b="1" lang="es" sz="5246"/>
              <a:t> de medicamentos por su nombre </a:t>
            </a:r>
            <a:r>
              <a:rPr b="1" lang="es" sz="5246"/>
              <a:t>genérico</a:t>
            </a:r>
            <a:r>
              <a:rPr b="1" lang="es" sz="5246"/>
              <a:t>”</a:t>
            </a:r>
            <a:endParaRPr b="1" sz="5246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5246"/>
          </a:p>
          <a:p>
            <a:pPr indent="-3118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" sz="5246"/>
              <a:t>“La </a:t>
            </a:r>
            <a:r>
              <a:rPr b="1" lang="es" sz="5246"/>
              <a:t>prescripción</a:t>
            </a:r>
            <a:r>
              <a:rPr b="1" lang="es" sz="5246"/>
              <a:t> debe realizarse de forma OBLIGATORIA expresando el nombre genérico…”</a:t>
            </a:r>
            <a:endParaRPr b="1" sz="5246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5246"/>
          </a:p>
          <a:p>
            <a:pPr indent="-3118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" sz="5246"/>
              <a:t>Pero…</a:t>
            </a:r>
            <a:endParaRPr b="1" sz="5246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5246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089975" cy="13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2225" y="110225"/>
            <a:ext cx="2312625" cy="241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1850" y="3499000"/>
            <a:ext cx="2264400" cy="1644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1450" y="2656400"/>
            <a:ext cx="4473400" cy="24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0" y="281075"/>
            <a:ext cx="89931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RELEVAMIENTO DE RECETAS DEL CAPS M.SOSA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64500" y="1473500"/>
            <a:ext cx="3999900" cy="21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TOTAL DE RECETAS 926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RECETAS PRESCRIPTAS POR NOMBRE </a:t>
            </a:r>
            <a:r>
              <a:rPr lang="es"/>
              <a:t>GENÉRICO</a:t>
            </a:r>
            <a:r>
              <a:rPr lang="es"/>
              <a:t>: 769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RECETAS PRESCRIPTAS POR NOMBRE COMERCIAL: 157  (80% de estas fueron prescriptas por instituciones públicas)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 title="Points scored"/>
          <p:cNvPicPr preferRelativeResize="0"/>
          <p:nvPr/>
        </p:nvPicPr>
        <p:blipFill rotWithShape="1">
          <a:blip r:embed="rId3">
            <a:alphaModFix/>
          </a:blip>
          <a:srcRect b="0" l="-1574" r="0" t="5024"/>
          <a:stretch/>
        </p:blipFill>
        <p:spPr>
          <a:xfrm>
            <a:off x="4572000" y="1072150"/>
            <a:ext cx="3802326" cy="2870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364500" y="3518925"/>
            <a:ext cx="6362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A pesar de que es alto el porcentaje de recetas realizadas por nombre </a:t>
            </a:r>
            <a:r>
              <a:rPr lang="es"/>
              <a:t>genérico</a:t>
            </a:r>
            <a:r>
              <a:rPr lang="es"/>
              <a:t>, debemos reforzar este tipo de </a:t>
            </a:r>
            <a:r>
              <a:rPr lang="es"/>
              <a:t>prescripción</a:t>
            </a:r>
            <a:r>
              <a:rPr lang="es"/>
              <a:t> en el SUMS, donde debería ser del 100%.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No podemos</a:t>
            </a:r>
            <a:r>
              <a:rPr lang="es"/>
              <a:t> dejar de valorar el impacto que tiene la presencia del Programa Remediar en las </a:t>
            </a:r>
            <a:r>
              <a:rPr lang="es"/>
              <a:t>farmacias</a:t>
            </a:r>
            <a:r>
              <a:rPr lang="es"/>
              <a:t> de los Caps, cuyas recetas solo tienen nombres genéricos.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928400" y="3997725"/>
            <a:ext cx="3383100" cy="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100"/>
              <a:t>MUCHAS GRACIAS….</a:t>
            </a:r>
            <a:endParaRPr sz="2100"/>
          </a:p>
        </p:txBody>
      </p:sp>
      <p:sp>
        <p:nvSpPr>
          <p:cNvPr id="110" name="Google Shape;110;p19"/>
          <p:cNvSpPr txBox="1"/>
          <p:nvPr>
            <p:ph idx="2" type="body"/>
          </p:nvPr>
        </p:nvSpPr>
        <p:spPr>
          <a:xfrm>
            <a:off x="4832400" y="216650"/>
            <a:ext cx="3999900" cy="22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800"/>
              <a:t>“LOS MEDICAMENTOS COMO BIEN S</a:t>
            </a:r>
            <a:r>
              <a:rPr b="1" lang="es" sz="1800"/>
              <a:t>OCIAL:  ACCESO, RACIONALIDAD Y </a:t>
            </a:r>
            <a:r>
              <a:rPr b="1" lang="es" sz="1800"/>
              <a:t>SOBERANÍA</a:t>
            </a:r>
            <a:r>
              <a:rPr b="1" lang="es" sz="1800"/>
              <a:t>”</a:t>
            </a:r>
            <a:endParaRPr b="1" sz="1800"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713" y="2139625"/>
            <a:ext cx="319087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