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Now Bold" panose="020B0604020202020204" charset="0"/>
      <p:regular r:id="rId12"/>
    </p:embeddedFont>
    <p:embeddedFont>
      <p:font typeface="Now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3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sv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4.svg"/><Relationship Id="rId10" Type="http://schemas.openxmlformats.org/officeDocument/2006/relationships/image" Target="../media/image26.jpeg"/><Relationship Id="rId4" Type="http://schemas.openxmlformats.org/officeDocument/2006/relationships/image" Target="../media/image2.png"/><Relationship Id="rId9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1076422" flipV="1">
            <a:off x="-1070461" y="-696767"/>
            <a:ext cx="21786187" cy="92294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105339" y="773688"/>
            <a:ext cx="641232" cy="62491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822633" y="1709633"/>
            <a:ext cx="7092011" cy="686773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56247" y="773688"/>
            <a:ext cx="8611403" cy="3996758"/>
            <a:chOff x="0" y="0"/>
            <a:chExt cx="11481871" cy="5329011"/>
          </a:xfrm>
        </p:grpSpPr>
        <p:sp>
          <p:nvSpPr>
            <p:cNvPr id="6" name="TextBox 6"/>
            <p:cNvSpPr txBox="1"/>
            <p:nvPr/>
          </p:nvSpPr>
          <p:spPr>
            <a:xfrm>
              <a:off x="0" y="1162436"/>
              <a:ext cx="11481871" cy="4166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221"/>
                </a:lnSpc>
              </a:pPr>
              <a:r>
                <a:rPr lang="en-US" sz="10721">
                  <a:solidFill>
                    <a:srgbClr val="000000"/>
                  </a:solidFill>
                  <a:latin typeface="Now Bold"/>
                </a:rPr>
                <a:t>Dia del </a:t>
              </a:r>
            </a:p>
            <a:p>
              <a:pPr>
                <a:lnSpc>
                  <a:spcPts val="12221"/>
                </a:lnSpc>
              </a:pPr>
              <a:r>
                <a:rPr lang="en-US" sz="10721">
                  <a:solidFill>
                    <a:srgbClr val="000000"/>
                  </a:solidFill>
                  <a:latin typeface="Now Bold"/>
                </a:rPr>
                <a:t>Jubilado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9678347" cy="729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6247" y="6789680"/>
            <a:ext cx="9753172" cy="62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8"/>
              </a:lnSpc>
              <a:spcBef>
                <a:spcPct val="0"/>
              </a:spcBef>
            </a:pPr>
            <a:r>
              <a:rPr lang="en-US" sz="4226">
                <a:solidFill>
                  <a:srgbClr val="000000"/>
                </a:solidFill>
                <a:latin typeface="Now Bold"/>
              </a:rPr>
              <a:t>Origen: 20 de septiembre de 1904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6247" y="7969913"/>
            <a:ext cx="7690071" cy="607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2"/>
              </a:lnSpc>
              <a:spcBef>
                <a:spcPct val="0"/>
              </a:spcBef>
            </a:pPr>
            <a:r>
              <a:rPr lang="en-US" sz="4133">
                <a:solidFill>
                  <a:srgbClr val="000000"/>
                </a:solidFill>
                <a:latin typeface="Now Bold"/>
              </a:rPr>
              <a:t>Ley 4349 1° Ley de jubilacion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1076422" flipV="1">
            <a:off x="-1070461" y="-696767"/>
            <a:ext cx="21786187" cy="92294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105339" y="773688"/>
            <a:ext cx="641232" cy="62491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714362" y="1398598"/>
            <a:ext cx="5403235" cy="360074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2886" y="2787146"/>
            <a:ext cx="7071824" cy="47127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3524" y="1398598"/>
            <a:ext cx="5403235" cy="36007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856880" y="5143500"/>
            <a:ext cx="5260716" cy="350577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3524" y="5300198"/>
            <a:ext cx="5025578" cy="334907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87049" y="-104296"/>
            <a:ext cx="13128930" cy="1502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89"/>
              </a:lnSpc>
              <a:spcBef>
                <a:spcPct val="0"/>
              </a:spcBef>
            </a:pPr>
            <a:r>
              <a:rPr lang="en-US" sz="8082">
                <a:solidFill>
                  <a:srgbClr val="000000"/>
                </a:solidFill>
                <a:latin typeface="Now Bold"/>
              </a:rPr>
              <a:t>Gracias por su atencion!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01617" y="8658799"/>
            <a:ext cx="13027248" cy="148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  <a:spcBef>
                <a:spcPct val="0"/>
              </a:spcBef>
            </a:pPr>
            <a:r>
              <a:rPr lang="en-US" sz="3872">
                <a:solidFill>
                  <a:srgbClr val="000000"/>
                </a:solidFill>
                <a:latin typeface="Now"/>
              </a:rPr>
              <a:t>Agradecemos al equipo de trabajo de caps Dr. Gelpi </a:t>
            </a:r>
          </a:p>
          <a:p>
            <a:pPr algn="ctr">
              <a:lnSpc>
                <a:spcPts val="6079"/>
              </a:lnSpc>
              <a:spcBef>
                <a:spcPct val="0"/>
              </a:spcBef>
            </a:pPr>
            <a:r>
              <a:rPr lang="en-US" sz="3872">
                <a:solidFill>
                  <a:srgbClr val="000000"/>
                </a:solidFill>
                <a:latin typeface="Now"/>
              </a:rPr>
              <a:t>A estudiantes de kinesiología. UNAHUR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5754709">
            <a:off x="6831315" y="-347929"/>
            <a:ext cx="13361796" cy="1248720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54113" y="1535265"/>
            <a:ext cx="19421825" cy="5953827"/>
            <a:chOff x="0" y="0"/>
            <a:chExt cx="25895766" cy="7938436"/>
          </a:xfrm>
        </p:grpSpPr>
        <p:sp>
          <p:nvSpPr>
            <p:cNvPr id="4" name="TextBox 4"/>
            <p:cNvSpPr txBox="1"/>
            <p:nvPr/>
          </p:nvSpPr>
          <p:spPr>
            <a:xfrm>
              <a:off x="0" y="104775"/>
              <a:ext cx="25895766" cy="1822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338"/>
                </a:lnSpc>
                <a:spcBef>
                  <a:spcPct val="0"/>
                </a:spcBef>
              </a:pPr>
              <a:r>
                <a:rPr lang="en-US" sz="9572">
                  <a:solidFill>
                    <a:srgbClr val="000000"/>
                  </a:solidFill>
                  <a:latin typeface="Now Bold"/>
                </a:rPr>
                <a:t>Metodologia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43322"/>
              <a:ext cx="25895766" cy="4895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14"/>
                </a:lnSpc>
              </a:pPr>
              <a:r>
                <a:rPr lang="en-US" sz="4786">
                  <a:solidFill>
                    <a:srgbClr val="000000"/>
                  </a:solidFill>
                  <a:latin typeface="Now"/>
                </a:rPr>
                <a:t>Jornada de Celebracion del dia del jubilado</a:t>
              </a:r>
            </a:p>
            <a:p>
              <a:pPr algn="ctr">
                <a:lnSpc>
                  <a:spcPts val="7514"/>
                </a:lnSpc>
              </a:pPr>
              <a:r>
                <a:rPr lang="en-US" sz="4786">
                  <a:solidFill>
                    <a:srgbClr val="000000"/>
                  </a:solidFill>
                  <a:latin typeface="Now"/>
                </a:rPr>
                <a:t>en caps Dr Gelpi</a:t>
              </a:r>
            </a:p>
            <a:p>
              <a:pPr algn="ctr">
                <a:lnSpc>
                  <a:spcPts val="7514"/>
                </a:lnSpc>
              </a:pPr>
              <a:r>
                <a:rPr lang="en-US" sz="4786">
                  <a:solidFill>
                    <a:srgbClr val="000000"/>
                  </a:solidFill>
                  <a:latin typeface="Now"/>
                </a:rPr>
                <a:t>invitados: Jubilados y adultos mayores </a:t>
              </a:r>
            </a:p>
            <a:p>
              <a:pPr algn="ctr">
                <a:lnSpc>
                  <a:spcPts val="7514"/>
                </a:lnSpc>
              </a:pPr>
              <a:r>
                <a:rPr lang="en-US" sz="4786">
                  <a:solidFill>
                    <a:srgbClr val="000000"/>
                  </a:solidFill>
                  <a:latin typeface="Now"/>
                </a:rPr>
                <a:t>                 del area programatica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3497962">
            <a:off x="4143466" y="6287052"/>
            <a:ext cx="7972164" cy="714595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606359"/>
            <a:ext cx="8485377" cy="2562950"/>
            <a:chOff x="0" y="0"/>
            <a:chExt cx="11313835" cy="3417267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1313835" cy="933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21"/>
                </a:lnSpc>
              </a:pPr>
              <a:r>
                <a:rPr lang="en-US" sz="4555">
                  <a:solidFill>
                    <a:srgbClr val="000000"/>
                  </a:solidFill>
                  <a:latin typeface="Now Bold"/>
                </a:rPr>
                <a:t> General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16106"/>
              <a:ext cx="11313835" cy="2301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8"/>
                </a:lnSpc>
              </a:pPr>
              <a:r>
                <a:rPr lang="en-US" sz="3037">
                  <a:solidFill>
                    <a:srgbClr val="000000"/>
                  </a:solidFill>
                  <a:latin typeface="Now"/>
                </a:rPr>
                <a:t>Sensibilizar y fortalecer al </a:t>
              </a:r>
            </a:p>
            <a:p>
              <a:pPr>
                <a:lnSpc>
                  <a:spcPts val="4768"/>
                </a:lnSpc>
              </a:pPr>
              <a:r>
                <a:rPr lang="en-US" sz="3037">
                  <a:solidFill>
                    <a:srgbClr val="000000"/>
                  </a:solidFill>
                  <a:latin typeface="Now"/>
                </a:rPr>
                <a:t>equipo de salud sobre el adulto </a:t>
              </a:r>
            </a:p>
            <a:p>
              <a:pPr>
                <a:lnSpc>
                  <a:spcPts val="4768"/>
                </a:lnSpc>
              </a:pPr>
              <a:r>
                <a:rPr lang="en-US" sz="3037">
                  <a:solidFill>
                    <a:srgbClr val="000000"/>
                  </a:solidFill>
                  <a:latin typeface="Now"/>
                </a:rPr>
                <a:t>mayor, aun mas post pandemia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63033" y="2606359"/>
            <a:ext cx="8591268" cy="5011394"/>
            <a:chOff x="0" y="0"/>
            <a:chExt cx="11455024" cy="6681859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1455024" cy="9353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89"/>
                </a:lnSpc>
              </a:pPr>
              <a:r>
                <a:rPr lang="en-US" sz="4612">
                  <a:solidFill>
                    <a:srgbClr val="000000"/>
                  </a:solidFill>
                  <a:latin typeface="Now Bold"/>
                </a:rPr>
                <a:t>Especificos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31342"/>
              <a:ext cx="11455024" cy="5550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27"/>
                </a:lnSpc>
              </a:pPr>
              <a:r>
                <a:rPr lang="en-US" sz="3075">
                  <a:solidFill>
                    <a:srgbClr val="000000"/>
                  </a:solidFill>
                  <a:latin typeface="Now"/>
                </a:rPr>
                <a:t>Generar un espacio ludico para </a:t>
              </a:r>
            </a:p>
            <a:p>
              <a:pPr>
                <a:lnSpc>
                  <a:spcPts val="4827"/>
                </a:lnSpc>
              </a:pPr>
              <a:r>
                <a:rPr lang="en-US" sz="3075">
                  <a:solidFill>
                    <a:srgbClr val="000000"/>
                  </a:solidFill>
                  <a:latin typeface="Now"/>
                </a:rPr>
                <a:t>crear acercamiento del A.M</a:t>
              </a:r>
            </a:p>
            <a:p>
              <a:pPr>
                <a:lnSpc>
                  <a:spcPts val="4827"/>
                </a:lnSpc>
              </a:pPr>
              <a:r>
                <a:rPr lang="en-US" sz="3075">
                  <a:solidFill>
                    <a:srgbClr val="000000"/>
                  </a:solidFill>
                  <a:latin typeface="Now"/>
                </a:rPr>
                <a:t>al centro de salud</a:t>
              </a:r>
            </a:p>
            <a:p>
              <a:pPr>
                <a:lnSpc>
                  <a:spcPts val="4827"/>
                </a:lnSpc>
              </a:pPr>
              <a:endParaRPr lang="en-US" sz="3075">
                <a:solidFill>
                  <a:srgbClr val="000000"/>
                </a:solidFill>
                <a:latin typeface="Now"/>
              </a:endParaRPr>
            </a:p>
            <a:p>
              <a:pPr>
                <a:lnSpc>
                  <a:spcPts val="4827"/>
                </a:lnSpc>
              </a:pPr>
              <a:r>
                <a:rPr lang="en-US" sz="3075">
                  <a:solidFill>
                    <a:srgbClr val="000000"/>
                  </a:solidFill>
                  <a:latin typeface="Now"/>
                </a:rPr>
                <a:t>Determinar factores psicosociales</a:t>
              </a:r>
            </a:p>
            <a:p>
              <a:pPr>
                <a:lnSpc>
                  <a:spcPts val="4827"/>
                </a:lnSpc>
              </a:pPr>
              <a:r>
                <a:rPr lang="en-US" sz="3075">
                  <a:solidFill>
                    <a:srgbClr val="000000"/>
                  </a:solidFill>
                  <a:latin typeface="Now"/>
                </a:rPr>
                <a:t>post pandemia </a:t>
              </a:r>
            </a:p>
            <a:p>
              <a:pPr>
                <a:lnSpc>
                  <a:spcPts val="4827"/>
                </a:lnSpc>
              </a:pPr>
              <a:r>
                <a:rPr lang="en-US" sz="3075">
                  <a:solidFill>
                    <a:srgbClr val="000000"/>
                  </a:solidFill>
                  <a:latin typeface="Now"/>
                </a:rPr>
                <a:t>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5539631"/>
            <a:ext cx="8485377" cy="2348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8"/>
              </a:lnSpc>
            </a:pPr>
            <a:r>
              <a:rPr lang="en-US" sz="3037">
                <a:solidFill>
                  <a:srgbClr val="000000"/>
                </a:solidFill>
                <a:latin typeface="Now"/>
              </a:rPr>
              <a:t>Controles de s.v para deteccion de </a:t>
            </a:r>
          </a:p>
          <a:p>
            <a:pPr>
              <a:lnSpc>
                <a:spcPts val="4768"/>
              </a:lnSpc>
            </a:pPr>
            <a:r>
              <a:rPr lang="en-US" sz="3037">
                <a:solidFill>
                  <a:srgbClr val="000000"/>
                </a:solidFill>
                <a:latin typeface="Now"/>
              </a:rPr>
              <a:t>posibles E.C.N.T</a:t>
            </a:r>
          </a:p>
          <a:p>
            <a:pPr>
              <a:lnSpc>
                <a:spcPts val="4768"/>
              </a:lnSpc>
            </a:pPr>
            <a:endParaRPr lang="en-US" sz="3037">
              <a:solidFill>
                <a:srgbClr val="000000"/>
              </a:solidFill>
              <a:latin typeface="Now"/>
            </a:endParaRPr>
          </a:p>
          <a:p>
            <a:pPr>
              <a:lnSpc>
                <a:spcPts val="4768"/>
              </a:lnSpc>
            </a:pPr>
            <a:r>
              <a:rPr lang="en-US" sz="3037">
                <a:solidFill>
                  <a:srgbClr val="000000"/>
                </a:solidFill>
                <a:latin typeface="Now"/>
              </a:rPr>
              <a:t>Verificar calendarios de vacunacion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24972" y="595391"/>
            <a:ext cx="13438056" cy="933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3"/>
              </a:lnSpc>
            </a:pPr>
            <a:r>
              <a:rPr lang="en-US" sz="6623">
                <a:solidFill>
                  <a:srgbClr val="000000"/>
                </a:solidFill>
                <a:latin typeface="Now Bold"/>
              </a:rPr>
              <a:t>Objetivos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6890035">
            <a:off x="9671588" y="-2401296"/>
            <a:ext cx="10200161" cy="116150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625382"/>
            <a:ext cx="10419307" cy="222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775"/>
              </a:lnSpc>
            </a:pPr>
            <a:r>
              <a:rPr lang="en-US" sz="7697">
                <a:solidFill>
                  <a:srgbClr val="000000"/>
                </a:solidFill>
                <a:latin typeface="Now Bold"/>
              </a:rPr>
              <a:t>  Programa</a:t>
            </a:r>
          </a:p>
          <a:p>
            <a:pPr algn="just">
              <a:lnSpc>
                <a:spcPts val="8775"/>
              </a:lnSpc>
            </a:pPr>
            <a:r>
              <a:rPr lang="en-US" sz="7697">
                <a:solidFill>
                  <a:srgbClr val="000000"/>
                </a:solidFill>
                <a:latin typeface="Now Bold"/>
              </a:rPr>
              <a:t> de actividades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72327" y="4202152"/>
            <a:ext cx="13143345" cy="263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4"/>
              </a:lnSpc>
            </a:pPr>
            <a:r>
              <a:rPr lang="en-US" sz="6065">
                <a:solidFill>
                  <a:srgbClr val="000000"/>
                </a:solidFill>
                <a:latin typeface="Now Bold"/>
              </a:rPr>
              <a:t>"Jugar no es solo cosas de niños,</a:t>
            </a:r>
          </a:p>
          <a:p>
            <a:pPr algn="ctr">
              <a:lnSpc>
                <a:spcPts val="6914"/>
              </a:lnSpc>
            </a:pPr>
            <a:r>
              <a:rPr lang="en-US" sz="6065">
                <a:solidFill>
                  <a:srgbClr val="000000"/>
                </a:solidFill>
                <a:latin typeface="Now Bold"/>
              </a:rPr>
              <a:t>envejecer no va ligado a la vitalidad"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6890035">
            <a:off x="9671588" y="-2401296"/>
            <a:ext cx="10200161" cy="116150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353323" y="5507487"/>
            <a:ext cx="6407174" cy="42697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11633" y="2139088"/>
            <a:ext cx="6664734" cy="44414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5030" y="5625149"/>
            <a:ext cx="6230612" cy="41521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266701" y="572256"/>
            <a:ext cx="12873184" cy="1566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07"/>
              </a:lnSpc>
            </a:pPr>
            <a:r>
              <a:rPr lang="en-US" sz="10621" dirty="0" err="1">
                <a:solidFill>
                  <a:srgbClr val="000000"/>
                </a:solidFill>
                <a:latin typeface="Now Bold"/>
              </a:rPr>
              <a:t>Adivina</a:t>
            </a:r>
            <a:r>
              <a:rPr lang="en-US" sz="10621" dirty="0">
                <a:solidFill>
                  <a:srgbClr val="000000"/>
                </a:solidFill>
                <a:latin typeface="Now Bold"/>
              </a:rPr>
              <a:t> la </a:t>
            </a:r>
            <a:r>
              <a:rPr lang="en-US" sz="10621" dirty="0" err="1" smtClean="0">
                <a:solidFill>
                  <a:srgbClr val="000000"/>
                </a:solidFill>
                <a:latin typeface="Now Bold"/>
              </a:rPr>
              <a:t>canción</a:t>
            </a:r>
            <a:r>
              <a:rPr lang="en-US" sz="10621" dirty="0" smtClean="0">
                <a:solidFill>
                  <a:srgbClr val="000000"/>
                </a:solidFill>
                <a:latin typeface="Now Bold"/>
              </a:rPr>
              <a:t> </a:t>
            </a:r>
            <a:endParaRPr lang="en-US" sz="10621" dirty="0">
              <a:solidFill>
                <a:srgbClr val="000000"/>
              </a:solidFill>
              <a:latin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6599544">
            <a:off x="-10248099" y="-331125"/>
            <a:ext cx="24106445" cy="56540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04699" y="2495903"/>
            <a:ext cx="7329765" cy="48846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58668" y="3007755"/>
            <a:ext cx="4697146" cy="704847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283349" y="245704"/>
            <a:ext cx="4303884" cy="645834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172200" y="8343900"/>
            <a:ext cx="12115800" cy="1503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416"/>
              </a:lnSpc>
              <a:spcBef>
                <a:spcPct val="0"/>
              </a:spcBef>
            </a:pPr>
            <a:r>
              <a:rPr lang="en-US" sz="10570" dirty="0" smtClean="0">
                <a:solidFill>
                  <a:srgbClr val="000000"/>
                </a:solidFill>
                <a:latin typeface="Now Bold"/>
              </a:rPr>
              <a:t>¿</a:t>
            </a:r>
            <a:r>
              <a:rPr lang="en-US" sz="10570" dirty="0" err="1" smtClean="0">
                <a:solidFill>
                  <a:srgbClr val="000000"/>
                </a:solidFill>
                <a:latin typeface="Now Bold"/>
              </a:rPr>
              <a:t>Quién</a:t>
            </a:r>
            <a:r>
              <a:rPr lang="en-US" sz="10570" dirty="0" smtClean="0">
                <a:solidFill>
                  <a:srgbClr val="000000"/>
                </a:solidFill>
                <a:latin typeface="Now Bold"/>
              </a:rPr>
              <a:t> </a:t>
            </a:r>
            <a:r>
              <a:rPr lang="en-US" sz="10570" dirty="0" err="1">
                <a:solidFill>
                  <a:srgbClr val="000000"/>
                </a:solidFill>
                <a:latin typeface="Now Bold"/>
              </a:rPr>
              <a:t>e</a:t>
            </a:r>
            <a:r>
              <a:rPr lang="en-US" sz="10570" dirty="0" err="1" smtClean="0">
                <a:solidFill>
                  <a:srgbClr val="000000"/>
                </a:solidFill>
                <a:latin typeface="Now Bold"/>
              </a:rPr>
              <a:t>s</a:t>
            </a:r>
            <a:r>
              <a:rPr lang="en-US" sz="10570" dirty="0" smtClean="0">
                <a:solidFill>
                  <a:srgbClr val="000000"/>
                </a:solidFill>
                <a:latin typeface="Now Bold"/>
              </a:rPr>
              <a:t> </a:t>
            </a:r>
            <a:r>
              <a:rPr lang="en-US" sz="10570" dirty="0" err="1" smtClean="0">
                <a:solidFill>
                  <a:srgbClr val="000000"/>
                </a:solidFill>
                <a:latin typeface="Now Bold"/>
              </a:rPr>
              <a:t>quién</a:t>
            </a:r>
            <a:r>
              <a:rPr lang="en-US" sz="10570" dirty="0" smtClean="0">
                <a:solidFill>
                  <a:srgbClr val="000000"/>
                </a:solidFill>
                <a:latin typeface="Now Bold"/>
              </a:rPr>
              <a:t>? </a:t>
            </a:r>
            <a:endParaRPr lang="en-US" sz="10570" dirty="0">
              <a:solidFill>
                <a:srgbClr val="000000"/>
              </a:solidFill>
              <a:latin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166707" flipV="1">
            <a:off x="3267717" y="6410816"/>
            <a:ext cx="16659857" cy="70577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316332" y="1609331"/>
            <a:ext cx="6454510" cy="430132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7826" y="1688370"/>
            <a:ext cx="6454510" cy="43013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98592" y="5747437"/>
            <a:ext cx="6290817" cy="419224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52350" y="114300"/>
            <a:ext cx="16230600" cy="1495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447"/>
              </a:lnSpc>
              <a:spcBef>
                <a:spcPct val="0"/>
              </a:spcBef>
            </a:pPr>
            <a:r>
              <a:rPr lang="en-US" sz="10599">
                <a:solidFill>
                  <a:srgbClr val="000000"/>
                </a:solidFill>
                <a:latin typeface="Now Bold"/>
              </a:rPr>
              <a:t>Bingo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2999766">
            <a:off x="-8716778" y="1034527"/>
            <a:ext cx="24106445" cy="56540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l="1822"/>
          <a:stretch>
            <a:fillRect/>
          </a:stretch>
        </p:blipFill>
        <p:spPr>
          <a:xfrm>
            <a:off x="752735" y="2072222"/>
            <a:ext cx="6402769" cy="434604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44000" y="1887216"/>
            <a:ext cx="5925335" cy="39486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721286" y="6125080"/>
            <a:ext cx="5850840" cy="38990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547363" y="5835896"/>
            <a:ext cx="6284786" cy="418822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-258403"/>
            <a:ext cx="14947628" cy="1859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16"/>
              </a:lnSpc>
              <a:spcBef>
                <a:spcPct val="0"/>
              </a:spcBef>
            </a:pPr>
            <a:r>
              <a:rPr lang="en-US" sz="10010">
                <a:solidFill>
                  <a:srgbClr val="000000"/>
                </a:solidFill>
                <a:latin typeface="Now Bold"/>
              </a:rPr>
              <a:t>juego cognitivo y fisico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788677"/>
            <a:ext cx="3653926" cy="4055853"/>
            <a:chOff x="0" y="0"/>
            <a:chExt cx="4871901" cy="5407805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30"/>
                </a:lnSpc>
              </a:pPr>
              <a:r>
                <a:rPr lang="en-US" sz="9000">
                  <a:solidFill>
                    <a:srgbClr val="000000"/>
                  </a:solidFill>
                  <a:latin typeface="Now Bold"/>
                </a:rPr>
                <a:t>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86543"/>
              <a:ext cx="4871901" cy="33212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9"/>
                </a:lnSpc>
              </a:pPr>
              <a:r>
                <a:rPr lang="en-US" sz="3399" spc="47">
                  <a:solidFill>
                    <a:srgbClr val="000000"/>
                  </a:solidFill>
                  <a:latin typeface="Now Bold"/>
                </a:rPr>
                <a:t>Fortalecimiento e integracion de todos los agentes de caps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20925" y="3788677"/>
            <a:ext cx="3653926" cy="3560553"/>
            <a:chOff x="0" y="0"/>
            <a:chExt cx="4871901" cy="4747405"/>
          </a:xfrm>
        </p:grpSpPr>
        <p:sp>
          <p:nvSpPr>
            <p:cNvPr id="6" name="TextBox 6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530"/>
                </a:lnSpc>
                <a:spcBef>
                  <a:spcPct val="0"/>
                </a:spcBef>
              </a:pPr>
              <a:r>
                <a:rPr lang="en-US" sz="9000" u="none">
                  <a:solidFill>
                    <a:srgbClr val="000000"/>
                  </a:solidFill>
                  <a:latin typeface="Now Bold"/>
                </a:rPr>
                <a:t>2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86543"/>
              <a:ext cx="4871901" cy="26608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9"/>
                </a:lnSpc>
                <a:spcBef>
                  <a:spcPct val="0"/>
                </a:spcBef>
              </a:pPr>
              <a:r>
                <a:rPr lang="en-US" sz="3399" spc="47">
                  <a:solidFill>
                    <a:srgbClr val="000000"/>
                  </a:solidFill>
                  <a:latin typeface="Now Bold"/>
                </a:rPr>
                <a:t>Deteccion de niveles elevados de HGT y TA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10420576">
            <a:off x="12472496" y="-3814376"/>
            <a:ext cx="8603498" cy="804036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9413150" y="3788677"/>
            <a:ext cx="3653926" cy="6341218"/>
            <a:chOff x="0" y="0"/>
            <a:chExt cx="4871901" cy="845495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530"/>
                </a:lnSpc>
                <a:spcBef>
                  <a:spcPct val="0"/>
                </a:spcBef>
              </a:pPr>
              <a:r>
                <a:rPr lang="en-US" sz="9000" u="none">
                  <a:solidFill>
                    <a:srgbClr val="000000"/>
                  </a:solidFill>
                  <a:latin typeface="Now Bold"/>
                </a:rPr>
                <a:t>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86543"/>
              <a:ext cx="4871901" cy="6368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94"/>
                </a:lnSpc>
                <a:spcBef>
                  <a:spcPct val="0"/>
                </a:spcBef>
              </a:pPr>
              <a:r>
                <a:rPr lang="en-US" sz="3299" spc="46">
                  <a:solidFill>
                    <a:srgbClr val="000000"/>
                  </a:solidFill>
                  <a:latin typeface="Now Bold"/>
                </a:rPr>
                <a:t>A traves de un breve cuestionario anonimo, los participantes exporesan temas que les gustaria tratar en otro encuentro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605374" y="3788677"/>
            <a:ext cx="3653926" cy="6037053"/>
            <a:chOff x="0" y="0"/>
            <a:chExt cx="4871901" cy="804940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530"/>
                </a:lnSpc>
                <a:spcBef>
                  <a:spcPct val="0"/>
                </a:spcBef>
              </a:pPr>
              <a:r>
                <a:rPr lang="en-US" sz="9000" u="none">
                  <a:solidFill>
                    <a:srgbClr val="000000"/>
                  </a:solidFill>
                  <a:latin typeface="Now Bold"/>
                </a:rPr>
                <a:t>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086543"/>
              <a:ext cx="4871901" cy="59628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9"/>
                </a:lnSpc>
                <a:spcBef>
                  <a:spcPct val="0"/>
                </a:spcBef>
              </a:pPr>
              <a:r>
                <a:rPr lang="en-US" sz="3399" spc="47">
                  <a:solidFill>
                    <a:srgbClr val="000000"/>
                  </a:solidFill>
                  <a:latin typeface="Now Bold"/>
                </a:rPr>
                <a:t>Seguir generando encuentros con los A.M para que tengan un lugar de referencia  para sus necesidades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85850"/>
            <a:ext cx="8115300" cy="1672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79"/>
              </a:lnSpc>
            </a:pPr>
            <a:r>
              <a:rPr lang="en-US" sz="5999">
                <a:solidFill>
                  <a:srgbClr val="000000"/>
                </a:solidFill>
                <a:latin typeface="Now Bold"/>
              </a:rPr>
              <a:t>Resultados de la jornada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862271" y="837371"/>
            <a:ext cx="1473998" cy="143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206</Words>
  <Application>Microsoft Office PowerPoint</Application>
  <PresentationFormat>Personalizado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Now Bold</vt:lpstr>
      <vt:lpstr>Arial</vt:lpstr>
      <vt:lpstr>Now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del jubilado</dc:title>
  <cp:lastModifiedBy>compu</cp:lastModifiedBy>
  <cp:revision>3</cp:revision>
  <dcterms:created xsi:type="dcterms:W3CDTF">2006-08-16T00:00:00Z</dcterms:created>
  <dcterms:modified xsi:type="dcterms:W3CDTF">2022-10-24T02:21:48Z</dcterms:modified>
  <dc:identifier>DAFP3_j9HRk</dc:identifier>
</cp:coreProperties>
</file>