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Y6+3xQCRfuY3c2R3qemGdqn//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5" autoAdjust="0"/>
  </p:normalViewPr>
  <p:slideViewPr>
    <p:cSldViewPr snapToGrid="0"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c7490524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c7490524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8" descr="Cover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7" name="Google Shape;17;p18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</p:grpSpPr>
        <p:sp>
          <p:nvSpPr>
            <p:cNvPr id="18" name="Google Shape;18;p1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  <a:effectLst>
              <a:outerShdw blurRad="38100" dist="12700" dir="1620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5400" b="0" i="0" u="none" strike="noStrike" cap="none">
                  <a:solidFill>
                    <a:srgbClr val="84B2F6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84B2F6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9" name="Google Shape;19;p18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84B2F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8"/>
            <p:cNvCxnSpPr/>
            <p:nvPr/>
          </p:nvCxnSpPr>
          <p:spPr>
            <a:xfrm rot="10800000">
              <a:off x="4831976" y="192293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84B2F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 Antiqua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09" name="Google Shape;109;p26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10" name="Google Shape;110;p26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5400">
                  <a:solidFill>
                    <a:srgbClr val="5963B8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5963B8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11" name="Google Shape;111;p2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2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 rot="5400000">
            <a:off x="2633092" y="314502"/>
            <a:ext cx="3877815" cy="774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19" name="Google Shape;119;p27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20" name="Google Shape;120;p27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5400">
                  <a:solidFill>
                    <a:srgbClr val="5963B8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5963B8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21" name="Google Shape;121;p27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2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 rot="5400000">
            <a:off x="4822274" y="2503684"/>
            <a:ext cx="5566765" cy="167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 rot="5400000">
            <a:off x="930536" y="607806"/>
            <a:ext cx="5023821" cy="550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29" name="Google Shape;129;p28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30" name="Google Shape;130;p2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5400">
                  <a:solidFill>
                    <a:srgbClr val="5963B8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5963B8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31" name="Google Shape;131;p28"/>
            <p:cNvCxnSpPr/>
            <p:nvPr/>
          </p:nvCxnSpPr>
          <p:spPr>
            <a:xfrm rot="10800000">
              <a:off x="1815339" y="1924709"/>
              <a:ext cx="2468880" cy="2505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28"/>
            <p:cNvCxnSpPr/>
            <p:nvPr/>
          </p:nvCxnSpPr>
          <p:spPr>
            <a:xfrm rot="10800000">
              <a:off x="4826613" y="1927417"/>
              <a:ext cx="2468880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 rotWithShape="1">
          <a:blip r:embed="rId2">
            <a:alphaModFix/>
          </a:blip>
          <a:tile tx="0" ty="0" sx="60000" sy="60000" flip="none" algn="tl"/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1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37" name="Google Shape;37;p19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5400">
                  <a:solidFill>
                    <a:srgbClr val="5963B8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5963B8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38" name="Google Shape;38;p1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19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>
            <a:spLocks noGrp="1"/>
          </p:cNvSpPr>
          <p:nvPr>
            <p:ph type="pic" idx="2"/>
          </p:nvPr>
        </p:nvSpPr>
        <p:spPr>
          <a:xfrm rot="240000">
            <a:off x="2183792" y="666965"/>
            <a:ext cx="4772156" cy="3598016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00" ky="145000" algn="tl" rotWithShape="0">
              <a:srgbClr val="000000">
                <a:alpha val="23921"/>
              </a:srgbClr>
            </a:outerShdw>
          </a:effectLst>
        </p:spPr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688489" y="5324306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692001" y="559398"/>
            <a:ext cx="4116667" cy="556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🙣"/>
              <a:defRPr sz="24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🙢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🙣"/>
              <a:defRPr sz="20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5034579" y="3603812"/>
            <a:ext cx="3411725" cy="251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7" descr="Cover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63" name="Google Shape;63;p1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</p:grpSpPr>
        <p:sp>
          <p:nvSpPr>
            <p:cNvPr id="64" name="Google Shape;64;p17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  <a:effectLst>
              <a:outerShdw blurRad="38100" dist="12700" dir="1620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5400">
                  <a:solidFill>
                    <a:srgbClr val="84B2F6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84B2F6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65" name="Google Shape;65;p17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84B2F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7"/>
            <p:cNvCxnSpPr/>
            <p:nvPr/>
          </p:nvCxnSpPr>
          <p:spPr>
            <a:xfrm rot="10800000">
              <a:off x="4831976" y="192293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84B2F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 Antiqua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blipFill rotWithShape="1">
          <a:blip r:embed="rId2">
            <a:alphaModFix/>
          </a:blip>
          <a:tile tx="0" ty="0" sx="60000" sy="60000" flip="none" algn="tl"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3" descr="Cover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23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72" name="Google Shape;72;p2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5400">
                  <a:solidFill>
                    <a:srgbClr val="5963B8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5963B8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73" name="Google Shape;73;p2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23"/>
            <p:cNvCxnSpPr/>
            <p:nvPr/>
          </p:nvCxnSpPr>
          <p:spPr>
            <a:xfrm rot="10800000">
              <a:off x="4831976" y="1927412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sz="5400" b="0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24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86" name="Google Shape;86;p2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5400">
                  <a:solidFill>
                    <a:srgbClr val="5963B8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5963B8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87" name="Google Shape;87;p2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2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9" name="Google Shape;89;p24"/>
          <p:cNvSpPr txBox="1">
            <a:spLocks noGrp="1"/>
          </p:cNvSpPr>
          <p:nvPr>
            <p:ph type="body" idx="1"/>
          </p:nvPr>
        </p:nvSpPr>
        <p:spPr>
          <a:xfrm>
            <a:off x="685800" y="2240280"/>
            <a:ext cx="3803904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2"/>
          </p:nvPr>
        </p:nvSpPr>
        <p:spPr>
          <a:xfrm>
            <a:off x="4645151" y="2240280"/>
            <a:ext cx="3803904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SzPts val="1800"/>
              <a:buChar char="🙣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2"/>
          </p:nvPr>
        </p:nvSpPr>
        <p:spPr>
          <a:xfrm>
            <a:off x="688488" y="2947595"/>
            <a:ext cx="3803904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🙣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3"/>
          </p:nvPr>
        </p:nvSpPr>
        <p:spPr>
          <a:xfrm>
            <a:off x="5002306" y="2240280"/>
            <a:ext cx="3447288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4"/>
          </p:nvPr>
        </p:nvSpPr>
        <p:spPr>
          <a:xfrm>
            <a:off x="4645026" y="2944368"/>
            <a:ext cx="379972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🙣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🙣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🙣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🙣"/>
              <a:defRPr sz="16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grpSp>
        <p:nvGrpSpPr>
          <p:cNvPr id="100" name="Google Shape;100;p25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1" name="Google Shape;101;p2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5400">
                  <a:solidFill>
                    <a:srgbClr val="5963B8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🙢</a:t>
              </a:r>
              <a:endParaRPr sz="5400">
                <a:solidFill>
                  <a:srgbClr val="5963B8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02" name="Google Shape;102;p2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2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w="9525" cap="flat" cmpd="sng">
              <a:solidFill>
                <a:srgbClr val="5963B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0000" sy="6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0000">
                  <a:alpha val="10980"/>
                </a:srgbClr>
              </a:gs>
              <a:gs pos="83000">
                <a:srgbClr val="000000">
                  <a:alpha val="10980"/>
                </a:srgbClr>
              </a:gs>
              <a:gs pos="100000">
                <a:srgbClr val="1B1E3D">
                  <a:alpha val="2274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Book Antiqua"/>
              <a:buNone/>
              <a:defRPr sz="54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🙣"/>
              <a:defRPr sz="2400" b="0" i="0" u="none" strike="noStrike" cap="non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🙢"/>
              <a:defRPr sz="2200" b="0" i="0" u="none" strike="noStrike" cap="non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🙣"/>
              <a:defRPr sz="1800" b="0" i="0" u="none" strike="noStrike" cap="non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rgbClr val="FEFEFE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0000" sy="60000" flip="none" algn="tl"/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FFF">
                  <a:alpha val="10980"/>
                </a:srgbClr>
              </a:gs>
              <a:gs pos="83000">
                <a:srgbClr val="FFFFFF">
                  <a:alpha val="10980"/>
                </a:srgbClr>
              </a:gs>
              <a:gs pos="100000">
                <a:srgbClr val="498DF1">
                  <a:alpha val="2274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sz="54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🙣"/>
              <a:defRPr sz="2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🙢"/>
              <a:defRPr sz="2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🙣"/>
              <a:defRPr sz="20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🙣"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🙣"/>
              <a:defRPr sz="16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🙣"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 Antiqua"/>
              <a:buNone/>
            </a:pPr>
            <a:r>
              <a:rPr lang="es-AR" dirty="0"/>
              <a:t>Sabores y saberes de nuestro barrio</a:t>
            </a:r>
            <a:endParaRPr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4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Lic</a:t>
            </a:r>
            <a:r>
              <a:rPr lang="es-AR" dirty="0" smtClean="0"/>
              <a:t>. Anahí </a:t>
            </a:r>
            <a:r>
              <a:rPr lang="es-AR" dirty="0"/>
              <a:t>Ferrero</a:t>
            </a:r>
            <a:r>
              <a:rPr lang="es-AR" dirty="0" smtClean="0"/>
              <a:t>, Nutricionista</a:t>
            </a:r>
            <a:endParaRPr dirty="0"/>
          </a:p>
          <a:p>
            <a:pPr marL="0" lvl="0" indent="0" algn="ctr" rtl="0"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Dra. Gabriela Leal</a:t>
            </a:r>
            <a:r>
              <a:rPr lang="es-AR" dirty="0" smtClean="0"/>
              <a:t>, Médica </a:t>
            </a:r>
            <a:r>
              <a:rPr lang="es-AR" dirty="0"/>
              <a:t>Ginecóloga</a:t>
            </a:r>
            <a:endParaRPr dirty="0"/>
          </a:p>
          <a:p>
            <a:pPr marL="0" lvl="0" indent="0" algn="ctr" rtl="0"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Lic. Gabriela Medina</a:t>
            </a:r>
            <a:r>
              <a:rPr lang="es-AR" dirty="0" smtClean="0"/>
              <a:t>, Psicóloga</a:t>
            </a:r>
            <a:endParaRPr dirty="0"/>
          </a:p>
          <a:p>
            <a:pPr marL="0" lvl="0" indent="0" algn="ctr" rtl="0"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Lic. Alejandra </a:t>
            </a:r>
            <a:r>
              <a:rPr lang="es-AR" dirty="0" err="1"/>
              <a:t>Mussio</a:t>
            </a:r>
            <a:r>
              <a:rPr lang="es-AR"/>
              <a:t> </a:t>
            </a:r>
            <a:r>
              <a:rPr lang="es-AR" smtClean="0"/>
              <a:t>, Fonoaudióloga</a:t>
            </a:r>
            <a:endParaRPr dirty="0"/>
          </a:p>
          <a:p>
            <a:pPr marL="0" lvl="0" indent="0" algn="ctr" rtl="0"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                                                      </a:t>
            </a:r>
            <a:endParaRPr dirty="0"/>
          </a:p>
          <a:p>
            <a:pPr marL="0" lvl="0" indent="0" algn="ctr" rtl="0">
              <a:spcBef>
                <a:spcPts val="444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CAPS  Dr. </a:t>
            </a:r>
            <a:r>
              <a:rPr lang="es-AR" dirty="0" err="1"/>
              <a:t>Gelpi</a:t>
            </a:r>
            <a:r>
              <a:rPr lang="es-AR" dirty="0"/>
              <a:t>                                                        Año 2022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3526879" y="-666055"/>
            <a:ext cx="34224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</a:pPr>
            <a:r>
              <a:rPr lang="es-AR" sz="4000"/>
              <a:t>Modalidad:</a:t>
            </a:r>
            <a:endParaRPr sz="4000"/>
          </a:p>
        </p:txBody>
      </p:sp>
      <p:sp>
        <p:nvSpPr>
          <p:cNvPr id="197" name="Google Shape;197;p10"/>
          <p:cNvSpPr txBox="1">
            <a:spLocks noGrp="1"/>
          </p:cNvSpPr>
          <p:nvPr>
            <p:ph type="body" idx="2"/>
          </p:nvPr>
        </p:nvSpPr>
        <p:spPr>
          <a:xfrm>
            <a:off x="3922374" y="1343925"/>
            <a:ext cx="4645200" cy="25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AR" sz="4000"/>
              <a:t>Taller itinerante</a:t>
            </a:r>
            <a:endParaRPr sz="4000"/>
          </a:p>
        </p:txBody>
      </p:sp>
      <p:pic>
        <p:nvPicPr>
          <p:cNvPr id="198" name="Google Shape;19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00" y="2465813"/>
            <a:ext cx="7371674" cy="41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539552" y="1988840"/>
            <a:ext cx="7745505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65760" algn="l" rtl="0">
              <a:spcBef>
                <a:spcPts val="0"/>
              </a:spcBef>
              <a:spcAft>
                <a:spcPts val="0"/>
              </a:spcAft>
              <a:buSzPts val="2000"/>
              <a:buChar char="🙣"/>
            </a:pPr>
            <a:r>
              <a:rPr lang="es-AR" sz="2000" dirty="0"/>
              <a:t>Se conformaron redes vinculares que trascendieron el espacio del taller.</a:t>
            </a:r>
            <a:endParaRPr dirty="0"/>
          </a:p>
          <a:p>
            <a:pPr marL="365760" lvl="0" indent="-365760" algn="l" rtl="0">
              <a:spcBef>
                <a:spcPts val="400"/>
              </a:spcBef>
              <a:spcAft>
                <a:spcPts val="0"/>
              </a:spcAft>
              <a:buSzPts val="2000"/>
              <a:buChar char="🙣"/>
            </a:pPr>
            <a:r>
              <a:rPr lang="es-AR" sz="2000" dirty="0"/>
              <a:t>Debido a la falta de espacio en el  CAPS las participantes ofrecieron sus casas para sostener los talleres, lo que amplió su condición  itinerante.</a:t>
            </a:r>
            <a:endParaRPr dirty="0"/>
          </a:p>
          <a:p>
            <a:pPr marL="365760" lvl="0" indent="-365760" algn="l" rtl="0">
              <a:spcBef>
                <a:spcPts val="400"/>
              </a:spcBef>
              <a:spcAft>
                <a:spcPts val="0"/>
              </a:spcAft>
              <a:buSzPts val="2000"/>
              <a:buChar char="🙣"/>
            </a:pPr>
            <a:r>
              <a:rPr lang="es-AR" sz="2000" dirty="0"/>
              <a:t>Al finalizar el proyecto “Sabores y saberes de nuestro barrio” las integrantes  proponen  el cuidado del jardín medicinal, como continuidad del lazo construido con el centro de salud.</a:t>
            </a:r>
            <a:endParaRPr dirty="0"/>
          </a:p>
          <a:p>
            <a:pPr marL="365760" lvl="0" indent="-365760" algn="l" rtl="0">
              <a:spcBef>
                <a:spcPts val="400"/>
              </a:spcBef>
              <a:spcAft>
                <a:spcPts val="0"/>
              </a:spcAft>
              <a:buSzPts val="2000"/>
              <a:buChar char="🙣"/>
            </a:pPr>
            <a:r>
              <a:rPr lang="es-AR" sz="2000" dirty="0"/>
              <a:t>En su rol protagónico, les surge la idea de realizar una huerta en el CAPS  la cual, se encuentra en proceso.</a:t>
            </a:r>
            <a:endParaRPr dirty="0"/>
          </a:p>
          <a:p>
            <a:pPr marL="365760" lvl="0" indent="-365760" algn="l" rtl="0">
              <a:spcBef>
                <a:spcPts val="400"/>
              </a:spcBef>
              <a:spcAft>
                <a:spcPts val="0"/>
              </a:spcAft>
              <a:buSzPts val="2000"/>
              <a:buChar char="🙣"/>
            </a:pPr>
            <a:r>
              <a:rPr lang="es-AR" sz="2000"/>
              <a:t>Desde el equipo de salud, considerando la iniciativa y compromiso de las participantes, se acordó incluirlas en la planificación y ejecución de los </a:t>
            </a:r>
            <a:r>
              <a:rPr lang="es-AR" sz="2000" smtClean="0"/>
              <a:t>talleres </a:t>
            </a:r>
            <a:r>
              <a:rPr lang="es-AR" sz="2000" dirty="0"/>
              <a:t>del próximo año.</a:t>
            </a:r>
            <a:r>
              <a:rPr lang="es-AR" sz="1600" dirty="0"/>
              <a:t/>
            </a:r>
            <a:br>
              <a:rPr lang="es-AR" sz="1600" dirty="0"/>
            </a:br>
            <a:endParaRPr sz="1600" dirty="0"/>
          </a:p>
        </p:txBody>
      </p:sp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683568" y="570156"/>
            <a:ext cx="7761185" cy="6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Book Antiqua"/>
              <a:buNone/>
            </a:pPr>
            <a:r>
              <a:rPr lang="es-AR" sz="4400"/>
              <a:t>Algunas conclusiones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7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50" y="596450"/>
            <a:ext cx="8889051" cy="49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-1937169" y="164818"/>
            <a:ext cx="7767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</a:pPr>
            <a:r>
              <a:rPr lang="es-AR"/>
              <a:t>PACHAMAMA</a:t>
            </a:r>
            <a:endParaRPr/>
          </a:p>
        </p:txBody>
      </p:sp>
      <p:pic>
        <p:nvPicPr>
          <p:cNvPr id="215" name="Google Shape;215;p1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697" r="12697"/>
          <a:stretch/>
        </p:blipFill>
        <p:spPr>
          <a:xfrm rot="239999">
            <a:off x="1832364" y="2398022"/>
            <a:ext cx="5232570" cy="3945132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00" ky="145000" algn="tl" rotWithShape="0">
              <a:srgbClr val="000000">
                <a:alpha val="23921"/>
              </a:srgbClr>
            </a:outerShdw>
          </a:effectLst>
        </p:spPr>
      </p:pic>
      <p:sp>
        <p:nvSpPr>
          <p:cNvPr id="216" name="Google Shape;216;p13"/>
          <p:cNvSpPr txBox="1">
            <a:spLocks noGrp="1"/>
          </p:cNvSpPr>
          <p:nvPr>
            <p:ph type="body" idx="1"/>
          </p:nvPr>
        </p:nvSpPr>
        <p:spPr>
          <a:xfrm>
            <a:off x="565150" y="945373"/>
            <a:ext cx="7767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 sz="2100"/>
              <a:t>Celebramos la finalización de un ciclo, la renovación y el inicio de nuevos proyectos, a través del ritual de agradecimiento y ofrenda a la Pachamama.</a:t>
            </a:r>
            <a:endParaRPr sz="2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4c74905249_0_3"/>
          <p:cNvPicPr preferRelativeResize="0"/>
          <p:nvPr/>
        </p:nvPicPr>
        <p:blipFill rotWithShape="1">
          <a:blip r:embed="rId3">
            <a:alphaModFix/>
          </a:blip>
          <a:srcRect t="12815" b="12807"/>
          <a:stretch/>
        </p:blipFill>
        <p:spPr>
          <a:xfrm>
            <a:off x="0" y="1027800"/>
            <a:ext cx="5373375" cy="532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4c74905249_0_3"/>
          <p:cNvSpPr txBox="1"/>
          <p:nvPr/>
        </p:nvSpPr>
        <p:spPr>
          <a:xfrm>
            <a:off x="5501100" y="1027800"/>
            <a:ext cx="36429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dirty="0">
                <a:latin typeface="Book Antiqua"/>
                <a:ea typeface="Book Antiqua"/>
                <a:cs typeface="Book Antiqua"/>
                <a:sym typeface="Book Antiqua"/>
              </a:rPr>
              <a:t>La </a:t>
            </a:r>
            <a:r>
              <a:rPr lang="es-AR" sz="3000" dirty="0" err="1">
                <a:latin typeface="Book Antiqua"/>
                <a:ea typeface="Book Antiqua"/>
                <a:cs typeface="Book Antiqua"/>
                <a:sym typeface="Book Antiqua"/>
              </a:rPr>
              <a:t>Whipala</a:t>
            </a:r>
            <a:r>
              <a:rPr lang="es-AR" sz="3000" dirty="0">
                <a:latin typeface="Book Antiqua"/>
                <a:ea typeface="Book Antiqua"/>
                <a:cs typeface="Book Antiqua"/>
                <a:sym typeface="Book Antiqua"/>
              </a:rPr>
              <a:t> es un código </a:t>
            </a:r>
            <a:r>
              <a:rPr lang="es-AR" sz="3000" dirty="0" smtClean="0">
                <a:latin typeface="Book Antiqua"/>
                <a:ea typeface="Book Antiqua"/>
                <a:cs typeface="Book Antiqua"/>
                <a:sym typeface="Book Antiqua"/>
              </a:rPr>
              <a:t>sagrado y universal, </a:t>
            </a:r>
            <a:r>
              <a:rPr lang="es-AR" sz="3000" dirty="0">
                <a:latin typeface="Book Antiqua"/>
                <a:ea typeface="Book Antiqua"/>
                <a:cs typeface="Book Antiqua"/>
                <a:sym typeface="Book Antiqua"/>
              </a:rPr>
              <a:t>de la integración</a:t>
            </a:r>
            <a:r>
              <a:rPr lang="es-AR" sz="3000" dirty="0" smtClean="0">
                <a:latin typeface="Book Antiqua"/>
                <a:ea typeface="Book Antiqua"/>
                <a:cs typeface="Book Antiqua"/>
                <a:sym typeface="Book Antiqua"/>
              </a:rPr>
              <a:t>, la </a:t>
            </a:r>
            <a:r>
              <a:rPr lang="es-AR" sz="3000" dirty="0">
                <a:latin typeface="Book Antiqua"/>
                <a:ea typeface="Book Antiqua"/>
                <a:cs typeface="Book Antiqua"/>
                <a:sym typeface="Book Antiqua"/>
              </a:rPr>
              <a:t>inclusión y el consenso.</a:t>
            </a:r>
            <a:endParaRPr sz="3000" dirty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dirty="0">
                <a:latin typeface="Book Antiqua"/>
                <a:ea typeface="Book Antiqua"/>
                <a:cs typeface="Book Antiqua"/>
                <a:sym typeface="Book Antiqua"/>
              </a:rPr>
              <a:t>Los cuadraditos son del mismo tamaño</a:t>
            </a:r>
            <a:r>
              <a:rPr lang="es-AR" sz="3000" dirty="0" smtClean="0">
                <a:latin typeface="Book Antiqua"/>
                <a:ea typeface="Book Antiqua"/>
                <a:cs typeface="Book Antiqua"/>
                <a:sym typeface="Book Antiqua"/>
              </a:rPr>
              <a:t>, porque  </a:t>
            </a:r>
            <a:r>
              <a:rPr lang="es-AR" sz="3000" dirty="0">
                <a:latin typeface="Book Antiqua"/>
                <a:ea typeface="Book Antiqua"/>
                <a:cs typeface="Book Antiqua"/>
                <a:sym typeface="Book Antiqua"/>
              </a:rPr>
              <a:t>no hay superiores ni inferiores.</a:t>
            </a:r>
            <a:endParaRPr sz="3000" dirty="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1950133" y="2967335"/>
            <a:ext cx="524374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 b="1">
                <a:solidFill>
                  <a:srgbClr val="674EA7"/>
                </a:solidFill>
                <a:latin typeface="Book Antiqua"/>
                <a:ea typeface="Book Antiqua"/>
                <a:cs typeface="Book Antiqua"/>
                <a:sym typeface="Book Antiqua"/>
              </a:rPr>
              <a:t>Muchas gracias</a:t>
            </a:r>
            <a:endParaRPr sz="5400" b="1" cap="none">
              <a:solidFill>
                <a:srgbClr val="674EA7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6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 b="1"/>
              <a:t>2016 “Sembrando Salud“</a:t>
            </a:r>
            <a:endParaRPr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 b="1"/>
              <a:t>Espacios: Reserva Natural Urbana, Agroecología, el Museo de la Basura, Polideportivo Gorki Grana</a:t>
            </a:r>
            <a:endParaRPr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 b="1"/>
              <a:t>2020 Pandemia COVID-19</a:t>
            </a:r>
            <a:endParaRPr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 b="1"/>
              <a:t>2021 Jardín medicinal</a:t>
            </a:r>
            <a:endParaRPr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 b="1"/>
              <a:t>2022 “Saberes y sabores de nuestro barrio”</a:t>
            </a:r>
            <a:endParaRPr/>
          </a:p>
        </p:txBody>
      </p:sp>
      <p:sp>
        <p:nvSpPr>
          <p:cNvPr id="144" name="Google Shape;144;p2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</a:pPr>
            <a:r>
              <a:rPr lang="es-AR"/>
              <a:t>Nuestra historia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137159" algn="l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sz="3600" b="1"/>
          </a:p>
          <a:p>
            <a:pPr marL="365760" lvl="0" indent="-365760" algn="l" rtl="0">
              <a:spcBef>
                <a:spcPts val="720"/>
              </a:spcBef>
              <a:spcAft>
                <a:spcPts val="0"/>
              </a:spcAft>
              <a:buSzPts val="3600"/>
              <a:buChar char="🙣"/>
            </a:pPr>
            <a:r>
              <a:rPr lang="es-AR" sz="3600" b="1"/>
              <a:t>Perspectiva de derecho</a:t>
            </a:r>
            <a:endParaRPr sz="3600"/>
          </a:p>
          <a:p>
            <a:pPr marL="365760" lvl="0" indent="-365760" algn="l" rtl="0">
              <a:spcBef>
                <a:spcPts val="720"/>
              </a:spcBef>
              <a:spcAft>
                <a:spcPts val="0"/>
              </a:spcAft>
              <a:buSzPts val="3600"/>
              <a:buChar char="🙣"/>
            </a:pPr>
            <a:r>
              <a:rPr lang="es-AR" sz="3600" b="1"/>
              <a:t>Concepción de salud</a:t>
            </a:r>
            <a:endParaRPr/>
          </a:p>
          <a:p>
            <a:pPr marL="365760" lvl="0" indent="-365760" algn="l" rtl="0">
              <a:spcBef>
                <a:spcPts val="720"/>
              </a:spcBef>
              <a:spcAft>
                <a:spcPts val="0"/>
              </a:spcAft>
              <a:buSzPts val="3600"/>
              <a:buChar char="🙣"/>
            </a:pPr>
            <a:r>
              <a:rPr lang="es-AR" sz="3600" b="1"/>
              <a:t>Proyecto itinerante</a:t>
            </a:r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</a:pPr>
            <a:r>
              <a:rPr lang="es-AR"/>
              <a:t>Ejes transversales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13359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 b="1"/>
              <a:t> </a:t>
            </a:r>
            <a:r>
              <a:rPr lang="es-AR"/>
              <a:t>Mejorar la calidad de vida de los vecinos del CAPS  Dr. Gelpi, a partir de fomentar hábitos y prácticas saludables</a:t>
            </a:r>
            <a:endParaRPr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/>
              <a:t>  Reconocer y reflexionar sobre los aspectos emocionales y socio-culturales de la alimentación</a:t>
            </a:r>
            <a:endParaRPr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/>
              <a:t>  Considerar a la salud como un derecho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s-AR"/>
              <a:t/>
            </a:r>
            <a:br>
              <a:rPr lang="es-AR"/>
            </a:b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</a:pPr>
            <a:r>
              <a:rPr lang="es-AR"/>
              <a:t>Objetivos generales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13359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 b="1"/>
              <a:t>  </a:t>
            </a:r>
            <a:r>
              <a:rPr lang="es-AR"/>
              <a:t>Establecer vínculos</a:t>
            </a:r>
            <a:endParaRPr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/>
              <a:t> Generar espacios de pertenencia</a:t>
            </a:r>
            <a:endParaRPr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/>
              <a:t> Compartir saberes y vivencias que revaloricen nuestra identidad</a:t>
            </a:r>
            <a:endParaRPr/>
          </a:p>
          <a:p>
            <a:pPr marL="365760" lvl="0" indent="-365760" algn="l" rtl="0">
              <a:spcBef>
                <a:spcPts val="480"/>
              </a:spcBef>
              <a:spcAft>
                <a:spcPts val="0"/>
              </a:spcAft>
              <a:buSzPts val="2400"/>
              <a:buChar char="🙣"/>
            </a:pPr>
            <a:r>
              <a:rPr lang="es-AR"/>
              <a:t> Visibilizar y reflexionar nuestros hábitos y costumbres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s-AR"/>
              <a:t/>
            </a:r>
            <a:br>
              <a:rPr lang="es-AR"/>
            </a:b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</a:pPr>
            <a:r>
              <a:rPr lang="es-AR"/>
              <a:t>Objetivos específicos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365760" algn="l" rtl="0">
              <a:spcBef>
                <a:spcPts val="0"/>
              </a:spcBef>
              <a:spcAft>
                <a:spcPts val="0"/>
              </a:spcAft>
              <a:buSzPts val="3200"/>
              <a:buChar char="🙣"/>
            </a:pPr>
            <a:r>
              <a:rPr lang="es-AR" sz="3200" dirty="0"/>
              <a:t> Espacio cocina</a:t>
            </a:r>
            <a:endParaRPr dirty="0"/>
          </a:p>
          <a:p>
            <a:pPr marL="365760" lvl="0" indent="-365760" algn="l" rtl="0">
              <a:spcBef>
                <a:spcPts val="640"/>
              </a:spcBef>
              <a:spcAft>
                <a:spcPts val="0"/>
              </a:spcAft>
              <a:buSzPts val="3200"/>
              <a:buChar char="🙣"/>
            </a:pPr>
            <a:r>
              <a:rPr lang="es-AR" sz="3200" dirty="0"/>
              <a:t> Derechos, identidad cultural, tradición y alimentación</a:t>
            </a:r>
            <a:endParaRPr dirty="0"/>
          </a:p>
          <a:p>
            <a:pPr marL="365760" lvl="0" indent="-365760" algn="l" rtl="0">
              <a:spcBef>
                <a:spcPts val="640"/>
              </a:spcBef>
              <a:spcAft>
                <a:spcPts val="0"/>
              </a:spcAft>
              <a:buSzPts val="3200"/>
              <a:buChar char="🙣"/>
            </a:pPr>
            <a:r>
              <a:rPr lang="es-AR" sz="3200" dirty="0"/>
              <a:t> Huerta, plantas medicinales</a:t>
            </a:r>
            <a:endParaRPr dirty="0"/>
          </a:p>
          <a:p>
            <a:pPr marL="365760" lvl="0" indent="-365760" algn="l" rtl="0">
              <a:spcBef>
                <a:spcPts val="640"/>
              </a:spcBef>
              <a:spcAft>
                <a:spcPts val="0"/>
              </a:spcAft>
              <a:buSzPts val="3200"/>
              <a:buChar char="🙣"/>
            </a:pPr>
            <a:r>
              <a:rPr lang="es-AR" sz="3200" dirty="0"/>
              <a:t> Residuo vs basura, sociedad de consumo </a:t>
            </a:r>
            <a:endParaRPr dirty="0"/>
          </a:p>
          <a:p>
            <a:pPr marL="365760" lvl="0" indent="-365760" algn="l" rtl="0">
              <a:spcBef>
                <a:spcPts val="640"/>
              </a:spcBef>
              <a:spcAft>
                <a:spcPts val="0"/>
              </a:spcAft>
              <a:buSzPts val="3200"/>
              <a:buChar char="🙣"/>
            </a:pPr>
            <a:r>
              <a:rPr lang="es-AR" sz="3200" dirty="0"/>
              <a:t> Salud sexual integral, diversidad </a:t>
            </a:r>
            <a:endParaRPr dirty="0"/>
          </a:p>
          <a:p>
            <a:pPr marL="365760" lvl="0" indent="-213359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es-AR" sz="4800"/>
              <a:t>El proyecto se divide en 5 módulos 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677731" y="4365105"/>
            <a:ext cx="7782701" cy="50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</a:pPr>
            <a:r>
              <a:rPr lang="es-AR"/>
              <a:t>Destinatarios</a:t>
            </a:r>
            <a:endParaRPr/>
          </a:p>
        </p:txBody>
      </p:sp>
      <p:pic>
        <p:nvPicPr>
          <p:cNvPr id="174" name="Google Shape;174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" r="268"/>
          <a:stretch/>
        </p:blipFill>
        <p:spPr>
          <a:xfrm rot="239999">
            <a:off x="2470199" y="400884"/>
            <a:ext cx="5169605" cy="389766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00" ky="145000" algn="tl" rotWithShape="0">
              <a:srgbClr val="000000">
                <a:alpha val="23921"/>
              </a:srgbClr>
            </a:outerShdw>
          </a:effectLst>
        </p:spPr>
      </p:pic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755576" y="4941168"/>
            <a:ext cx="7920880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 sz="2000"/>
              <a:t>Participantes de los talleres de tejido, 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AR" sz="2000"/>
              <a:t>Pacientes de los talleres de enfermedades crónicas no transmisibles 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AR" sz="2000"/>
              <a:t> Comunidad de barrio San Juan 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AR" sz="2000"/>
              <a:t> Grupos  de  hasta 16 personas.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6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0" y="-838650"/>
            <a:ext cx="3764400" cy="25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 Antiqua"/>
              <a:buNone/>
            </a:pPr>
            <a:r>
              <a:rPr lang="es-AR" sz="4000">
                <a:solidFill>
                  <a:schemeClr val="dk1"/>
                </a:solidFill>
              </a:rPr>
              <a:t>Duración: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2"/>
          </p:nvPr>
        </p:nvSpPr>
        <p:spPr>
          <a:xfrm>
            <a:off x="1605574" y="1677452"/>
            <a:ext cx="4117500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AR" sz="4000">
                <a:solidFill>
                  <a:schemeClr val="dk1"/>
                </a:solidFill>
              </a:rPr>
              <a:t>cuatrimestral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0" y="2663627"/>
            <a:ext cx="3711798" cy="278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523" y="4074152"/>
            <a:ext cx="3711798" cy="278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3074" y="0"/>
            <a:ext cx="2957006" cy="39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4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7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3480429" y="3603795"/>
            <a:ext cx="34224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</a:pPr>
            <a:r>
              <a:rPr lang="es-AR" sz="4000"/>
              <a:t>Frecuencia:</a:t>
            </a:r>
            <a:endParaRPr sz="4000"/>
          </a:p>
        </p:txBody>
      </p:sp>
      <p:sp>
        <p:nvSpPr>
          <p:cNvPr id="190" name="Google Shape;190;p9"/>
          <p:cNvSpPr txBox="1">
            <a:spLocks noGrp="1"/>
          </p:cNvSpPr>
          <p:nvPr>
            <p:ph type="body" idx="2"/>
          </p:nvPr>
        </p:nvSpPr>
        <p:spPr>
          <a:xfrm>
            <a:off x="5207279" y="5353187"/>
            <a:ext cx="3411600" cy="25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 sz="4000"/>
              <a:t>Semanal</a:t>
            </a:r>
            <a:endParaRPr sz="4000"/>
          </a:p>
        </p:txBody>
      </p:sp>
      <p:pic>
        <p:nvPicPr>
          <p:cNvPr id="191" name="Google Shape;19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13402" cy="451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rtoné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rtoné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266</Words>
  <Application>Microsoft Office PowerPoint</Application>
  <PresentationFormat>Presentación en pantalla (4:3)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Noto Sans Symbols</vt:lpstr>
      <vt:lpstr>Cartoné</vt:lpstr>
      <vt:lpstr>Cartoné</vt:lpstr>
      <vt:lpstr>Sabores y saberes de nuestro barrio</vt:lpstr>
      <vt:lpstr>Nuestra historia</vt:lpstr>
      <vt:lpstr>Ejes transversales</vt:lpstr>
      <vt:lpstr>Objetivos generales</vt:lpstr>
      <vt:lpstr>Objetivos específicos</vt:lpstr>
      <vt:lpstr>El proyecto se divide en 5 módulos </vt:lpstr>
      <vt:lpstr>Destinatarios</vt:lpstr>
      <vt:lpstr>Duración:</vt:lpstr>
      <vt:lpstr>Frecuencia:</vt:lpstr>
      <vt:lpstr>Modalidad:</vt:lpstr>
      <vt:lpstr>Algunas conclusiones</vt:lpstr>
      <vt:lpstr>Presentación de PowerPoint</vt:lpstr>
      <vt:lpstr>PACHAMAMA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Sabores y saberes de nuestro barrio</dc:title>
  <dc:creator>Mussio, Alejandra</dc:creator>
  <cp:lastModifiedBy>Hogar</cp:lastModifiedBy>
  <cp:revision>3</cp:revision>
  <dcterms:created xsi:type="dcterms:W3CDTF">2022-10-06T14:32:44Z</dcterms:created>
  <dcterms:modified xsi:type="dcterms:W3CDTF">2022-10-22T02:49:29Z</dcterms:modified>
</cp:coreProperties>
</file>