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60" r:id="rId8"/>
    <p:sldId id="262" r:id="rId9"/>
    <p:sldId id="261" r:id="rId10"/>
    <p:sldId id="263" r:id="rId11"/>
    <p:sldId id="264" r:id="rId12"/>
    <p:sldId id="266" r:id="rId13"/>
    <p:sldId id="268" r:id="rId14"/>
    <p:sldId id="272" r:id="rId15"/>
    <p:sldId id="267" r:id="rId16"/>
  </p:sldIdLst>
  <p:sldSz cx="9144000" cy="6858000" type="screen4x3"/>
  <p:notesSz cx="6858000" cy="9144000"/>
  <p:defaultTextStyle>
    <a:defPPr lvl="0">
      <a:defRPr lang="es-A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 snapToGrid="0">
      <p:cViewPr>
        <p:scale>
          <a:sx n="70" d="100"/>
          <a:sy n="70" d="100"/>
        </p:scale>
        <p:origin x="-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94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47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4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16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5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3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38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27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81385" y="2420888"/>
            <a:ext cx="813267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/>
              <a:t>SECRETARIA DE SALUD</a:t>
            </a:r>
          </a:p>
          <a:p>
            <a:pPr algn="ctr"/>
            <a:endParaRPr lang="es-ES" sz="3200" b="1" dirty="0" smtClean="0"/>
          </a:p>
          <a:p>
            <a:pPr algn="ctr"/>
            <a:r>
              <a:rPr lang="es-MX" sz="3200" b="1" dirty="0"/>
              <a:t>Estrategia Municipal para la prevención y </a:t>
            </a:r>
            <a:endParaRPr lang="es-MX" sz="3200" b="1" dirty="0" smtClean="0"/>
          </a:p>
          <a:p>
            <a:pPr algn="ctr"/>
            <a:r>
              <a:rPr lang="es-MX" sz="3200" b="1" dirty="0" smtClean="0"/>
              <a:t>el </a:t>
            </a:r>
            <a:r>
              <a:rPr lang="es-MX" sz="3200" b="1" dirty="0"/>
              <a:t>abordaje de la sífilis gestacional y </a:t>
            </a:r>
            <a:r>
              <a:rPr lang="es-MX" sz="3200" b="1" dirty="0" smtClean="0"/>
              <a:t>congénita</a:t>
            </a:r>
            <a:endParaRPr lang="es-AR" sz="2800" b="1" dirty="0" smtClean="0"/>
          </a:p>
        </p:txBody>
      </p:sp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30823"/>
          <a:stretch>
            <a:fillRect/>
          </a:stretch>
        </p:blipFill>
        <p:spPr bwMode="auto">
          <a:xfrm>
            <a:off x="2843808" y="116632"/>
            <a:ext cx="28803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347323" y="4757311"/>
            <a:ext cx="6400800" cy="668129"/>
          </a:xfrm>
        </p:spPr>
        <p:txBody>
          <a:bodyPr/>
          <a:lstStyle/>
          <a:p>
            <a:r>
              <a:rPr lang="pt-BR" i="1" dirty="0" err="1"/>
              <a:t>Frías</a:t>
            </a:r>
            <a:r>
              <a:rPr lang="pt-BR" i="1" dirty="0"/>
              <a:t>, M.; Sala, G.; Lozano, S.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63211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Resultados positivos</a:t>
            </a:r>
            <a:endParaRPr lang="es-AR" b="1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0" t="22291" r="29722" b="34375"/>
          <a:stretch/>
        </p:blipFill>
        <p:spPr bwMode="auto">
          <a:xfrm>
            <a:off x="827584" y="1766339"/>
            <a:ext cx="708794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9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 smtClean="0"/>
              <a:t>Acciones frente a un caso positivo de </a:t>
            </a:r>
            <a:r>
              <a:rPr lang="es-ES" b="1" u="sng" dirty="0" err="1" smtClean="0"/>
              <a:t>sifilis</a:t>
            </a:r>
            <a:r>
              <a:rPr lang="es-ES" b="1" u="sng" dirty="0" smtClean="0"/>
              <a:t>:</a:t>
            </a:r>
          </a:p>
          <a:p>
            <a:r>
              <a:rPr lang="es-ES" dirty="0" smtClean="0"/>
              <a:t>Circuito de búsqueda activa para comunicar diagnóstico y comenzar tratamiento:</a:t>
            </a:r>
          </a:p>
          <a:p>
            <a:pPr marL="0" indent="0">
              <a:buNone/>
            </a:pPr>
            <a:endParaRPr lang="es-ES" i="1" dirty="0" smtClean="0"/>
          </a:p>
          <a:p>
            <a:pPr marL="0" indent="0">
              <a:buNone/>
            </a:pPr>
            <a:r>
              <a:rPr lang="es-ES" i="1" dirty="0" smtClean="0"/>
              <a:t>Se notifican todos los diagnósticos positivos a quien corresponda y se brinda turnos protegidos para iniciar su tratamiento</a:t>
            </a:r>
          </a:p>
          <a:p>
            <a:pPr>
              <a:buFont typeface="Wingdings"/>
              <a:buChar char="à"/>
            </a:pPr>
            <a:r>
              <a:rPr lang="es-ES" i="1" dirty="0" smtClean="0"/>
              <a:t>En cada CAPS del territorio</a:t>
            </a:r>
          </a:p>
          <a:p>
            <a:pPr>
              <a:buFont typeface="Wingdings"/>
              <a:buChar char="à"/>
            </a:pPr>
            <a:r>
              <a:rPr lang="es-ES" i="1" dirty="0" smtClean="0"/>
              <a:t>Consultorios Externos: Consultorio ITS</a:t>
            </a:r>
          </a:p>
          <a:p>
            <a:pPr>
              <a:buFont typeface="Wingdings"/>
              <a:buChar char="à"/>
            </a:pPr>
            <a:r>
              <a:rPr lang="es-ES" i="1" dirty="0" smtClean="0"/>
              <a:t>Hospital Municipal: Consultorio de Obstetricia Alto Riesgo</a:t>
            </a:r>
            <a:endParaRPr lang="es-ES" i="1" dirty="0"/>
          </a:p>
          <a:p>
            <a:pPr marL="0" indent="0">
              <a:buNone/>
            </a:pPr>
            <a:endParaRPr lang="es-ES" i="1" dirty="0" smtClean="0"/>
          </a:p>
          <a:p>
            <a:pPr marL="0" indent="0">
              <a:buNone/>
            </a:pPr>
            <a:endParaRPr lang="es-ES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Resultados positivos</a:t>
            </a:r>
            <a:endParaRPr lang="es-AR" b="1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39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1536" y="274638"/>
            <a:ext cx="8229600" cy="1143000"/>
          </a:xfrm>
        </p:spPr>
        <p:txBody>
          <a:bodyPr/>
          <a:lstStyle/>
          <a:p>
            <a:pPr algn="l"/>
            <a:r>
              <a:rPr lang="es-AR" b="1" dirty="0"/>
              <a:t>Sífilis gestacional y congénita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023" y="1450340"/>
            <a:ext cx="5527040" cy="2341879"/>
          </a:xfrm>
        </p:spPr>
        <p:txBody>
          <a:bodyPr>
            <a:normAutofit fontScale="32500" lnSpcReduction="20000"/>
          </a:bodyPr>
          <a:lstStyle/>
          <a:p>
            <a:r>
              <a:rPr lang="es-ES" sz="5500" b="1" dirty="0" smtClean="0"/>
              <a:t>Mujeres embarazadas y demás personas gestantes</a:t>
            </a:r>
          </a:p>
          <a:p>
            <a:endParaRPr lang="es-ES" sz="5500" dirty="0"/>
          </a:p>
          <a:p>
            <a:pPr marL="0" indent="0">
              <a:buNone/>
            </a:pPr>
            <a:r>
              <a:rPr lang="es-AR" sz="5500" dirty="0"/>
              <a:t>Del total de casos, 107 son mujeres embarazadas y demás personas gestantes (39% del total de positivos). Se logró contacto con casi todas ellas para comenzar tratamiento, excepto dos </a:t>
            </a:r>
            <a:r>
              <a:rPr lang="es-AR" sz="5500" dirty="0" smtClean="0"/>
              <a:t>casos.</a:t>
            </a:r>
          </a:p>
          <a:p>
            <a:pPr marL="0" indent="0">
              <a:buNone/>
            </a:pPr>
            <a:endParaRPr lang="es-ES" sz="5500" dirty="0"/>
          </a:p>
          <a:p>
            <a:pPr marL="0" indent="0">
              <a:buNone/>
            </a:pPr>
            <a:r>
              <a:rPr lang="es-ES" sz="5500" dirty="0" smtClean="0"/>
              <a:t>Se constató final de tratamiento en el 55,1% de los casos.</a:t>
            </a:r>
          </a:p>
          <a:p>
            <a:pPr marL="0" indent="0">
              <a:buNone/>
            </a:pPr>
            <a:endParaRPr lang="es-ES" i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29297" y="4121472"/>
            <a:ext cx="7854316" cy="2593226"/>
          </a:xfrm>
        </p:spPr>
        <p:txBody>
          <a:bodyPr>
            <a:normAutofit fontScale="32500" lnSpcReduction="20000"/>
          </a:bodyPr>
          <a:lstStyle/>
          <a:p>
            <a:r>
              <a:rPr lang="es-AR" sz="6200" b="1" dirty="0" smtClean="0"/>
              <a:t>Servicio de </a:t>
            </a:r>
            <a:r>
              <a:rPr lang="es-AR" sz="6200" b="1" dirty="0" smtClean="0"/>
              <a:t>Obstetricia Alto Riesgo y Neonatología del Hospital Municipal</a:t>
            </a:r>
            <a:r>
              <a:rPr lang="es-AR" sz="6200" b="1" dirty="0" smtClean="0"/>
              <a:t>:</a:t>
            </a:r>
            <a:r>
              <a:rPr lang="es-AR" sz="6200" dirty="0" smtClean="0"/>
              <a:t> </a:t>
            </a:r>
            <a:r>
              <a:rPr lang="es-AR" sz="6200" dirty="0" smtClean="0"/>
              <a:t>creación de base de datos digital compartida para registrar las dosis de penicilina aplicadas en personas gestantes. </a:t>
            </a:r>
            <a:endParaRPr lang="es-AR" sz="6200" dirty="0" smtClean="0"/>
          </a:p>
          <a:p>
            <a:pPr lvl="1"/>
            <a:r>
              <a:rPr lang="es-AR" sz="5800" dirty="0" smtClean="0"/>
              <a:t>Esto </a:t>
            </a:r>
            <a:r>
              <a:rPr lang="es-AR" sz="5800" dirty="0" smtClean="0"/>
              <a:t>permitirá monitorear los finales de tratamiento, y además agilizar la comunicación con el servicio de neonatología quienes utilizan esta información para indicar o no tratamientos a los recién </a:t>
            </a:r>
            <a:r>
              <a:rPr lang="es-AR" sz="5800" dirty="0" smtClean="0"/>
              <a:t>nacidos</a:t>
            </a:r>
          </a:p>
          <a:p>
            <a:endParaRPr lang="es-AR" sz="6200" dirty="0" smtClean="0"/>
          </a:p>
          <a:p>
            <a:r>
              <a:rPr lang="es-AR" sz="6200" dirty="0" smtClean="0"/>
              <a:t>Diseño de registro unificado para adjuntar a la </a:t>
            </a:r>
            <a:r>
              <a:rPr lang="es-AR" sz="6200" b="1" dirty="0" smtClean="0"/>
              <a:t>libreta sanitaria</a:t>
            </a:r>
            <a:r>
              <a:rPr lang="es-AR" sz="6200" dirty="0" smtClean="0"/>
              <a:t> a la persona gestante donde conste el tratamiento realizado. </a:t>
            </a:r>
            <a:endParaRPr lang="es-AR" sz="6200" dirty="0"/>
          </a:p>
          <a:p>
            <a:endParaRPr lang="es-AR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4" y="1341120"/>
            <a:ext cx="231300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/>
              <a:t>Sífilis gestacional y congénita</a:t>
            </a:r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37083" r="29722" b="19583"/>
          <a:stretch/>
        </p:blipFill>
        <p:spPr bwMode="auto">
          <a:xfrm>
            <a:off x="514708" y="1844824"/>
            <a:ext cx="760999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72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dirty="0"/>
              <a:t>Sífilis gestacional y </a:t>
            </a:r>
            <a:r>
              <a:rPr lang="es-AR" b="1" dirty="0" smtClean="0"/>
              <a:t>congénita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84480" y="1425513"/>
            <a:ext cx="8209280" cy="2291079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Abordaje </a:t>
            </a:r>
            <a:r>
              <a:rPr lang="es-ES" dirty="0"/>
              <a:t>Integral de la persona: espacios de consejería pre y post </a:t>
            </a:r>
            <a:r>
              <a:rPr lang="es-ES" dirty="0" smtClean="0"/>
              <a:t>testeo </a:t>
            </a:r>
            <a:r>
              <a:rPr lang="es-ES" dirty="0" smtClean="0"/>
              <a:t>rápido</a:t>
            </a:r>
          </a:p>
          <a:p>
            <a:pPr lvl="1"/>
            <a:r>
              <a:rPr lang="es-ES" dirty="0"/>
              <a:t>M</a:t>
            </a:r>
            <a:r>
              <a:rPr lang="es-ES" dirty="0" smtClean="0"/>
              <a:t>as </a:t>
            </a:r>
            <a:r>
              <a:rPr lang="es-ES" dirty="0"/>
              <a:t>allá de brindar información, se crea un espacio que contiene, asiste y promueve practicas en la salud integral de los sujetos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/>
              <a:t>B</a:t>
            </a:r>
            <a:r>
              <a:rPr lang="es-ES" dirty="0" smtClean="0"/>
              <a:t>ase </a:t>
            </a:r>
            <a:r>
              <a:rPr lang="es-ES" dirty="0"/>
              <a:t>de </a:t>
            </a:r>
            <a:r>
              <a:rPr lang="es-ES" dirty="0" smtClean="0"/>
              <a:t>datos nominalizada unificada municipal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Seguimiento hasta el alta de la persona </a:t>
            </a:r>
            <a:endParaRPr lang="es-ES" dirty="0" smtClean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17492" r="1494" b="11122"/>
          <a:stretch/>
        </p:blipFill>
        <p:spPr bwMode="auto">
          <a:xfrm>
            <a:off x="1150952" y="3806460"/>
            <a:ext cx="6725920" cy="265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67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5120" y="184037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Territorio</a:t>
            </a:r>
            <a:r>
              <a:rPr lang="es-ES" dirty="0" smtClean="0"/>
              <a:t>: Replicar postas de testeos rápidos en articulación con distintas instituciones (</a:t>
            </a:r>
            <a:r>
              <a:rPr lang="es-ES" dirty="0" err="1" smtClean="0"/>
              <a:t>ej</a:t>
            </a:r>
            <a:r>
              <a:rPr lang="es-ES" dirty="0" smtClean="0"/>
              <a:t>: FINES), y jornadas vinculadas a diversas poblaciones como juventudes, etc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b="1" dirty="0" smtClean="0"/>
              <a:t>Abordaje de las masculinidades</a:t>
            </a:r>
            <a:r>
              <a:rPr lang="es-ES" dirty="0" smtClean="0"/>
              <a:t>: No suelen llegar a consultas, y cuando lo hacen es de forma colapsada. Son las mujeres quienes en general realizan consultas en el sistema de salud siendo aun mayor durante el embarazo. </a:t>
            </a:r>
          </a:p>
          <a:p>
            <a:endParaRPr lang="es-ES" dirty="0" smtClean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b="1" dirty="0" smtClean="0"/>
              <a:t>Desafíos</a:t>
            </a:r>
            <a:endParaRPr lang="es-AR" b="1" dirty="0"/>
          </a:p>
        </p:txBody>
      </p:sp>
      <p:pic>
        <p:nvPicPr>
          <p:cNvPr id="7" name="6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9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Introducción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Sífilis tanto en población general como la gestacional y congénita es un importante </a:t>
            </a:r>
            <a:r>
              <a:rPr lang="es-ES" sz="3600" b="1" dirty="0"/>
              <a:t>problema de salud publica </a:t>
            </a:r>
            <a:r>
              <a:rPr lang="es-ES" dirty="0"/>
              <a:t>en nuestro país al igual que a escala mundial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Como una </a:t>
            </a:r>
            <a:r>
              <a:rPr lang="es-ES" sz="3600" b="1" dirty="0"/>
              <a:t>línea estratégica </a:t>
            </a:r>
            <a:r>
              <a:rPr lang="es-ES" dirty="0"/>
              <a:t>de la Secretaria de </a:t>
            </a:r>
            <a:r>
              <a:rPr lang="es-ES" dirty="0" smtClean="0"/>
              <a:t>Salud, en 2021, se implementaron distintas medidas para su correcto abordaje.  </a:t>
            </a:r>
            <a:endParaRPr lang="es-ES" dirty="0"/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9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Análisis desde la </a:t>
            </a:r>
            <a:br>
              <a:rPr lang="es-ES" b="1" dirty="0" smtClean="0"/>
            </a:br>
            <a:r>
              <a:rPr lang="es-ES" b="1" dirty="0" smtClean="0"/>
              <a:t>Secretaría de Salud (2021)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En análisis de la Secretaría de Salud del Municipio de Morón con respecto a esta problemática fue la siguiente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lvl="0"/>
            <a:r>
              <a:rPr lang="es-AR" dirty="0"/>
              <a:t>Ausencia de registro sistemático de los casos de sífilis gestacional y </a:t>
            </a:r>
            <a:r>
              <a:rPr lang="es-AR" dirty="0" smtClean="0"/>
              <a:t>congénita, </a:t>
            </a:r>
            <a:r>
              <a:rPr lang="es-AR" dirty="0"/>
              <a:t>por lo cual no se </a:t>
            </a:r>
            <a:r>
              <a:rPr lang="es-AR" dirty="0" smtClean="0"/>
              <a:t>disponían </a:t>
            </a:r>
            <a:r>
              <a:rPr lang="es-AR" dirty="0"/>
              <a:t>de indicadores epidemiológicos </a:t>
            </a:r>
            <a:r>
              <a:rPr lang="es-AR" dirty="0" smtClean="0"/>
              <a:t>confiables municipales.</a:t>
            </a:r>
            <a:r>
              <a:rPr lang="es-AR" dirty="0"/>
              <a:t> </a:t>
            </a:r>
          </a:p>
          <a:p>
            <a:pPr lvl="0"/>
            <a:r>
              <a:rPr lang="es-AR" dirty="0"/>
              <a:t>Utilización de métodos tradicionales, sin uso del test rápido</a:t>
            </a:r>
          </a:p>
          <a:p>
            <a:pPr lvl="0"/>
            <a:r>
              <a:rPr lang="es-AR" dirty="0"/>
              <a:t>Ausencia de circuito de alarma con el laboratorio del hospital ante casos positivos</a:t>
            </a:r>
          </a:p>
          <a:p>
            <a:pPr lvl="0"/>
            <a:r>
              <a:rPr lang="es-AR" dirty="0" smtClean="0"/>
              <a:t>Falta </a:t>
            </a:r>
            <a:r>
              <a:rPr lang="es-AR" dirty="0"/>
              <a:t>de aplicación de Penicilina en forma sistemática en el Primer Nivel de Atención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13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b="1" dirty="0" smtClean="0"/>
              <a:t>Análisis desde la </a:t>
            </a:r>
            <a:br>
              <a:rPr lang="es-ES" b="1" dirty="0" smtClean="0"/>
            </a:br>
            <a:r>
              <a:rPr lang="es-ES" b="1" dirty="0" smtClean="0"/>
              <a:t>Secretaría de Salud (2021)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782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En Octubre de 2021 se inició un trabajo con diferentes actores municipales y la Dirección de VIH, ITS y Hepatitis Virales de la Provincia de Buenos Aires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Dentro de los actores municipales se encontraron además de la Secretaría de Salud y sus Direcciones, el Programa Materno Infantil Municipal, Epidemiología Municipal, </a:t>
            </a:r>
            <a:r>
              <a:rPr lang="es-AR" dirty="0" smtClean="0"/>
              <a:t>Laboratorio del Hospital </a:t>
            </a:r>
            <a:r>
              <a:rPr lang="es-AR" dirty="0"/>
              <a:t>Municipal, Laboratorio CAPS </a:t>
            </a:r>
            <a:r>
              <a:rPr lang="es-AR" dirty="0" err="1"/>
              <a:t>Springolo</a:t>
            </a:r>
            <a:r>
              <a:rPr lang="es-AR" dirty="0"/>
              <a:t>, Trabajo Social del Hospital Municipal, el Programa Salud Sexual y Reproductiva del Municipio.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02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Acciones llevadas </a:t>
            </a:r>
            <a:r>
              <a:rPr lang="es-AR" b="1" smtClean="0"/>
              <a:t>a cabo 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b="1" dirty="0"/>
              <a:t>Implementación de Test Rápido de VIH y Sífilis en el Primer Nivel de </a:t>
            </a:r>
            <a:r>
              <a:rPr lang="es-AR" b="1" dirty="0" smtClean="0"/>
              <a:t>Atención y fortalecimiento de la aplicación de Penicilina en los CAPS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i="1" dirty="0"/>
              <a:t>Al día de la fecha </a:t>
            </a:r>
            <a:r>
              <a:rPr lang="es-AR" i="1" dirty="0" smtClean="0"/>
              <a:t>15 CAPS </a:t>
            </a:r>
            <a:r>
              <a:rPr lang="es-AR" i="1" dirty="0"/>
              <a:t>implementaron el uso de test rápido para Sífilis y VIH </a:t>
            </a:r>
            <a:r>
              <a:rPr lang="es-AR" i="1" dirty="0" smtClean="0"/>
              <a:t>+ Consultorio Vespertino del Hospital Municipal</a:t>
            </a:r>
          </a:p>
          <a:p>
            <a:pPr marL="0" indent="0" algn="ctr">
              <a:buNone/>
            </a:pPr>
            <a:endParaRPr lang="es-AR" i="1" dirty="0"/>
          </a:p>
          <a:p>
            <a:pPr marL="0" indent="0">
              <a:buNone/>
            </a:pPr>
            <a:r>
              <a:rPr lang="es-AR" i="1" dirty="0" smtClean="0"/>
              <a:t>Todos </a:t>
            </a:r>
            <a:r>
              <a:rPr lang="es-AR" i="1" dirty="0"/>
              <a:t>los efectores del Primer Nivel de Atención del Municipio están aplicando Penicilina </a:t>
            </a:r>
            <a:r>
              <a:rPr lang="es-AR" i="1" dirty="0" err="1"/>
              <a:t>Benzatínica</a:t>
            </a:r>
            <a:r>
              <a:rPr lang="es-AR" i="1" dirty="0"/>
              <a:t>, sin derivación previa para testeo de </a:t>
            </a:r>
            <a:r>
              <a:rPr lang="es-AR" i="1" dirty="0" smtClean="0"/>
              <a:t>alergia</a:t>
            </a:r>
            <a:endParaRPr lang="es-AR" i="1" dirty="0"/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42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ES" b="1" dirty="0" smtClean="0"/>
              <a:t>Acciones llevadas a cabo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Implementación de Test Rápido de VIH y Sífilis en el Primer Nivel de </a:t>
            </a:r>
            <a:r>
              <a:rPr lang="es-AR" b="1" dirty="0" smtClean="0"/>
              <a:t>Atención y fortalecimiento de la aplicación de Penicilina en los CAPS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i="1" dirty="0" smtClean="0"/>
              <a:t>Se </a:t>
            </a:r>
            <a:r>
              <a:rPr lang="es-AR" i="1" dirty="0"/>
              <a:t>realizaron un total de 385 test </a:t>
            </a:r>
            <a:r>
              <a:rPr lang="es-AR" i="1" dirty="0" smtClean="0"/>
              <a:t>rápidos para sífilis con un porcentaje de positividad del 8% en el primer semestre 2022</a:t>
            </a:r>
            <a:endParaRPr lang="es-AR" i="1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63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s-ES" b="1" dirty="0" smtClean="0"/>
              <a:t>Diseño de un circuito especifico de alerta temprana ante resultados positivos en pruebas de sífilis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smtClean="0"/>
              <a:t>Se notifican al Programa MI las pruebas positivas de TR, Laboratorio Hospital Municipal, Laboratorio </a:t>
            </a:r>
            <a:r>
              <a:rPr lang="es-ES" i="1" dirty="0" err="1" smtClean="0"/>
              <a:t>Springolo</a:t>
            </a:r>
            <a:r>
              <a:rPr lang="es-ES" i="1" dirty="0" smtClean="0"/>
              <a:t>, Laboratorio Hospital Posadas y Laboratorio Hospital </a:t>
            </a:r>
            <a:r>
              <a:rPr lang="es-ES" i="1" dirty="0" err="1" smtClean="0"/>
              <a:t>Favaloro</a:t>
            </a:r>
            <a:r>
              <a:rPr lang="es-ES" i="1" dirty="0" smtClean="0"/>
              <a:t>.</a:t>
            </a:r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ES" b="1" dirty="0" smtClean="0"/>
              <a:t>Acciones llevadas a cabo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6592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Origen de los diagnósticos</a:t>
            </a:r>
            <a:endParaRPr lang="es-AR" b="1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5" t="36042" r="33119" b="27500"/>
          <a:stretch/>
        </p:blipFill>
        <p:spPr bwMode="auto">
          <a:xfrm>
            <a:off x="194166" y="147049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71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s-ES" dirty="0" smtClean="0"/>
              <a:t>Resultados positivos en pruebas de sífilis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 smtClean="0"/>
              <a:t>Se detectaron un total de 274 personas con resultado positivo para sífilis</a:t>
            </a:r>
            <a:r>
              <a:rPr lang="es-AR" i="1" dirty="0" smtClean="0"/>
              <a:t>.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smtClean="0"/>
              <a:t>De estos, el 52,2% completó el tratamiento (previo= 49,2%) y el 11% se encuentra en proceso de tratamiento.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AR" b="1" dirty="0" smtClean="0"/>
              <a:t>Resultados positivos</a:t>
            </a:r>
            <a:endParaRPr lang="es-AR" b="1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1057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696</Words>
  <Application>Microsoft Office PowerPoint</Application>
  <PresentationFormat>Presentación en pantalla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Introducción</vt:lpstr>
      <vt:lpstr>Análisis desde la  Secretaría de Salud (2021)</vt:lpstr>
      <vt:lpstr>Análisis desde la  Secretaría de Salud (2021)</vt:lpstr>
      <vt:lpstr>Acciones llevadas a cabo </vt:lpstr>
      <vt:lpstr>Acciones llevadas a cabo</vt:lpstr>
      <vt:lpstr>Acciones llevadas a cabo</vt:lpstr>
      <vt:lpstr>Origen de los diagnósticos</vt:lpstr>
      <vt:lpstr>Resultados positivos</vt:lpstr>
      <vt:lpstr>Resultados positivos</vt:lpstr>
      <vt:lpstr>Resultados positivos</vt:lpstr>
      <vt:lpstr>Sífilis gestacional y congénita</vt:lpstr>
      <vt:lpstr>Sífilis gestacional y congénita</vt:lpstr>
      <vt:lpstr>Sífilis gestacional y congénita </vt:lpstr>
      <vt:lpstr>Desafíos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Gabriela Sala</dc:creator>
  <cp:lastModifiedBy>Marquinez Gobbi, Pilar</cp:lastModifiedBy>
  <cp:revision>33</cp:revision>
  <dcterms:modified xsi:type="dcterms:W3CDTF">2022-10-24T12:42:09Z</dcterms:modified>
</cp:coreProperties>
</file>