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8" r:id="rId4"/>
    <p:sldMasterId id="2147483720" r:id="rId5"/>
  </p:sldMasterIdLst>
  <p:sldIdLst>
    <p:sldId id="257" r:id="rId6"/>
    <p:sldId id="280" r:id="rId7"/>
    <p:sldId id="258" r:id="rId8"/>
    <p:sldId id="267" r:id="rId9"/>
    <p:sldId id="281" r:id="rId10"/>
    <p:sldId id="260" r:id="rId11"/>
    <p:sldId id="261" r:id="rId12"/>
    <p:sldId id="279" r:id="rId13"/>
    <p:sldId id="262" r:id="rId14"/>
    <p:sldId id="282" r:id="rId15"/>
    <p:sldId id="283" r:id="rId16"/>
    <p:sldId id="284" r:id="rId17"/>
    <p:sldId id="285" r:id="rId18"/>
    <p:sldId id="269" r:id="rId19"/>
    <p:sldId id="270" r:id="rId20"/>
    <p:sldId id="286" r:id="rId21"/>
    <p:sldId id="287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A3B13-50C2-4AD1-8688-043355E728BF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AR"/>
        </a:p>
      </dgm:t>
    </dgm:pt>
    <dgm:pt modelId="{1AA8C1A6-7196-47EB-BD67-E611B9D3EEE5}">
      <dgm:prSet phldrT="[Texto]"/>
      <dgm:spPr/>
      <dgm:t>
        <a:bodyPr/>
        <a:lstStyle/>
        <a:p>
          <a:r>
            <a:rPr lang="es-ES" dirty="0" smtClean="0"/>
            <a:t>Ley nacional </a:t>
          </a:r>
          <a:r>
            <a:rPr lang="es-ES" dirty="0" smtClean="0"/>
            <a:t>27610</a:t>
          </a:r>
          <a:r>
            <a:rPr lang="es-ES" dirty="0" smtClean="0"/>
            <a:t> </a:t>
          </a:r>
          <a:endParaRPr lang="es-AR" dirty="0"/>
        </a:p>
      </dgm:t>
    </dgm:pt>
    <dgm:pt modelId="{9BE17691-FF15-4B6C-A407-0714010AA7BA}" type="parTrans" cxnId="{DF860AEE-EF33-4B22-9DC4-4229BDF6719B}">
      <dgm:prSet/>
      <dgm:spPr/>
      <dgm:t>
        <a:bodyPr/>
        <a:lstStyle/>
        <a:p>
          <a:endParaRPr lang="es-AR"/>
        </a:p>
      </dgm:t>
    </dgm:pt>
    <dgm:pt modelId="{6A3BCF39-9AC6-494A-8B69-DC5EF2CACE14}" type="sibTrans" cxnId="{DF860AEE-EF33-4B22-9DC4-4229BDF6719B}">
      <dgm:prSet/>
      <dgm:spPr/>
      <dgm:t>
        <a:bodyPr/>
        <a:lstStyle/>
        <a:p>
          <a:endParaRPr lang="es-AR"/>
        </a:p>
      </dgm:t>
    </dgm:pt>
    <dgm:pt modelId="{49003024-7268-4B94-9800-FDB5BAA8B3D2}">
      <dgm:prSet phldrT="[Texto]"/>
      <dgm:spPr/>
      <dgm:t>
        <a:bodyPr/>
        <a:lstStyle/>
        <a:p>
          <a:r>
            <a:rPr lang="es-ES" dirty="0" smtClean="0"/>
            <a:t>Interrupción voluntaria y legal del embarazo</a:t>
          </a:r>
          <a:endParaRPr lang="es-AR" dirty="0"/>
        </a:p>
      </dgm:t>
    </dgm:pt>
    <dgm:pt modelId="{47DB1E6D-0E9E-49A8-868B-0EDD1CB265DC}" type="parTrans" cxnId="{552A9B8F-2EAF-4E2C-B784-32C91CEA69C1}">
      <dgm:prSet/>
      <dgm:spPr/>
      <dgm:t>
        <a:bodyPr/>
        <a:lstStyle/>
        <a:p>
          <a:endParaRPr lang="es-AR"/>
        </a:p>
      </dgm:t>
    </dgm:pt>
    <dgm:pt modelId="{77F348C2-42F8-44A7-B1FD-4E88B89F11BE}" type="sibTrans" cxnId="{552A9B8F-2EAF-4E2C-B784-32C91CEA69C1}">
      <dgm:prSet/>
      <dgm:spPr/>
      <dgm:t>
        <a:bodyPr/>
        <a:lstStyle/>
        <a:p>
          <a:endParaRPr lang="es-AR"/>
        </a:p>
      </dgm:t>
    </dgm:pt>
    <dgm:pt modelId="{FEE042AF-A031-4817-9707-1D03047851F3}">
      <dgm:prSet phldrT="[Texto]"/>
      <dgm:spPr/>
      <dgm:t>
        <a:bodyPr/>
        <a:lstStyle/>
        <a:p>
          <a:r>
            <a:rPr lang="es-ES" dirty="0" smtClean="0"/>
            <a:t>Ley nacional 27611 </a:t>
          </a:r>
        </a:p>
        <a:p>
          <a:r>
            <a:rPr lang="es-ES" dirty="0" smtClean="0"/>
            <a:t>(1000 días)</a:t>
          </a:r>
          <a:endParaRPr lang="es-AR" dirty="0"/>
        </a:p>
      </dgm:t>
    </dgm:pt>
    <dgm:pt modelId="{8FFCE960-58CA-41C0-B218-46FAAF123E74}" type="parTrans" cxnId="{98DB3A8E-18AE-4E47-8B58-56272806ECCF}">
      <dgm:prSet/>
      <dgm:spPr/>
      <dgm:t>
        <a:bodyPr/>
        <a:lstStyle/>
        <a:p>
          <a:endParaRPr lang="es-AR"/>
        </a:p>
      </dgm:t>
    </dgm:pt>
    <dgm:pt modelId="{54DF1F7E-937E-4941-A695-F3A01262E6DB}" type="sibTrans" cxnId="{98DB3A8E-18AE-4E47-8B58-56272806ECCF}">
      <dgm:prSet/>
      <dgm:spPr/>
      <dgm:t>
        <a:bodyPr/>
        <a:lstStyle/>
        <a:p>
          <a:endParaRPr lang="es-AR"/>
        </a:p>
      </dgm:t>
    </dgm:pt>
    <dgm:pt modelId="{F63E685F-D985-4CDF-BE59-83874BE1FBB6}">
      <dgm:prSet phldrT="[Texto]"/>
      <dgm:spPr/>
      <dgm:t>
        <a:bodyPr/>
        <a:lstStyle/>
        <a:p>
          <a:r>
            <a:rPr lang="es-ES" dirty="0" smtClean="0"/>
            <a:t>Atención y cuidado integral de la salud durante el embarazo y la primera infancia</a:t>
          </a:r>
          <a:endParaRPr lang="es-AR" dirty="0"/>
        </a:p>
      </dgm:t>
    </dgm:pt>
    <dgm:pt modelId="{CDBE20E0-721A-418F-9A35-F48CB45AAA0A}" type="parTrans" cxnId="{BEF1BA42-B14B-47E7-B7B2-CCDAFA70B57C}">
      <dgm:prSet/>
      <dgm:spPr/>
      <dgm:t>
        <a:bodyPr/>
        <a:lstStyle/>
        <a:p>
          <a:endParaRPr lang="es-AR"/>
        </a:p>
      </dgm:t>
    </dgm:pt>
    <dgm:pt modelId="{E0B714C8-8EAB-489E-B33E-C275D86DD81C}" type="sibTrans" cxnId="{BEF1BA42-B14B-47E7-B7B2-CCDAFA70B57C}">
      <dgm:prSet/>
      <dgm:spPr/>
      <dgm:t>
        <a:bodyPr/>
        <a:lstStyle/>
        <a:p>
          <a:endParaRPr lang="es-AR"/>
        </a:p>
      </dgm:t>
    </dgm:pt>
    <dgm:pt modelId="{CDE936B0-67E1-4DC7-B977-0325C4B6745F}">
      <dgm:prSet phldrT="[Texto]"/>
      <dgm:spPr/>
      <dgm:t>
        <a:bodyPr/>
        <a:lstStyle/>
        <a:p>
          <a:r>
            <a:rPr lang="es-ES" dirty="0" smtClean="0"/>
            <a:t>Ordenadora de políticas en salud: </a:t>
          </a:r>
          <a:r>
            <a:rPr lang="es-ES" dirty="0" err="1" smtClean="0"/>
            <a:t>Revincular</a:t>
          </a:r>
          <a:r>
            <a:rPr lang="es-ES" dirty="0" smtClean="0"/>
            <a:t> la comunidad para cuidar y proteger nuestras niñeces y a las personas que deciden continuar con el embarazo</a:t>
          </a:r>
          <a:r>
            <a:rPr lang="es-ES" dirty="0" smtClean="0"/>
            <a:t> </a:t>
          </a:r>
          <a:endParaRPr lang="es-AR" dirty="0"/>
        </a:p>
      </dgm:t>
    </dgm:pt>
    <dgm:pt modelId="{32146F67-4B2A-4EE1-815F-363F77F46E3C}" type="parTrans" cxnId="{5CD122F4-0D2D-4D27-A77E-AC7F2E966B4B}">
      <dgm:prSet/>
      <dgm:spPr/>
      <dgm:t>
        <a:bodyPr/>
        <a:lstStyle/>
        <a:p>
          <a:endParaRPr lang="es-AR"/>
        </a:p>
      </dgm:t>
    </dgm:pt>
    <dgm:pt modelId="{B0FC70C6-E788-45CA-B4AF-A174DAE1E4E1}" type="sibTrans" cxnId="{5CD122F4-0D2D-4D27-A77E-AC7F2E966B4B}">
      <dgm:prSet/>
      <dgm:spPr/>
      <dgm:t>
        <a:bodyPr/>
        <a:lstStyle/>
        <a:p>
          <a:endParaRPr lang="es-AR"/>
        </a:p>
      </dgm:t>
    </dgm:pt>
    <dgm:pt modelId="{889C2494-5C97-434F-8EC5-A6F6BC76860E}" type="pres">
      <dgm:prSet presAssocID="{58CA3B13-50C2-4AD1-8688-043355E728BF}" presName="Name0" presStyleCnt="0">
        <dgm:presLayoutVars>
          <dgm:dir/>
          <dgm:animLvl val="lvl"/>
          <dgm:resizeHandles val="exact"/>
        </dgm:presLayoutVars>
      </dgm:prSet>
      <dgm:spPr/>
    </dgm:pt>
    <dgm:pt modelId="{2D6C896F-6278-4336-AE05-01C2509281DA}" type="pres">
      <dgm:prSet presAssocID="{1AA8C1A6-7196-47EB-BD67-E611B9D3EEE5}" presName="linNode" presStyleCnt="0"/>
      <dgm:spPr/>
    </dgm:pt>
    <dgm:pt modelId="{492101CA-5677-4658-ACB9-678196F171BF}" type="pres">
      <dgm:prSet presAssocID="{1AA8C1A6-7196-47EB-BD67-E611B9D3EEE5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AFE500F-8C79-498F-BB46-F17822721B14}" type="pres">
      <dgm:prSet presAssocID="{1AA8C1A6-7196-47EB-BD67-E611B9D3EEE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8C4E797-6F38-4A4E-9470-2A803B1C9AC0}" type="pres">
      <dgm:prSet presAssocID="{6A3BCF39-9AC6-494A-8B69-DC5EF2CACE14}" presName="sp" presStyleCnt="0"/>
      <dgm:spPr/>
    </dgm:pt>
    <dgm:pt modelId="{80D6F339-4371-4B69-B938-C0F7E08CF8F1}" type="pres">
      <dgm:prSet presAssocID="{FEE042AF-A031-4817-9707-1D03047851F3}" presName="linNode" presStyleCnt="0"/>
      <dgm:spPr/>
    </dgm:pt>
    <dgm:pt modelId="{9335B1F6-6FD2-4264-BEB8-CF21B7C9C5B7}" type="pres">
      <dgm:prSet presAssocID="{FEE042AF-A031-4817-9707-1D03047851F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CC03C2-6905-42E8-B8A0-2B85FF734D38}" type="pres">
      <dgm:prSet presAssocID="{FEE042AF-A031-4817-9707-1D03047851F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C3A7306-4C33-43A1-9F1A-F0C921BD7016}" type="presOf" srcId="{49003024-7268-4B94-9800-FDB5BAA8B3D2}" destId="{BAFE500F-8C79-498F-BB46-F17822721B14}" srcOrd="0" destOrd="0" presId="urn:microsoft.com/office/officeart/2005/8/layout/vList5"/>
    <dgm:cxn modelId="{4CAB17D5-47CD-466C-B989-A7E2F81C46C5}" type="presOf" srcId="{F63E685F-D985-4CDF-BE59-83874BE1FBB6}" destId="{51CC03C2-6905-42E8-B8A0-2B85FF734D38}" srcOrd="0" destOrd="0" presId="urn:microsoft.com/office/officeart/2005/8/layout/vList5"/>
    <dgm:cxn modelId="{D9E0E772-5908-4911-BB9D-3470289D350B}" type="presOf" srcId="{58CA3B13-50C2-4AD1-8688-043355E728BF}" destId="{889C2494-5C97-434F-8EC5-A6F6BC76860E}" srcOrd="0" destOrd="0" presId="urn:microsoft.com/office/officeart/2005/8/layout/vList5"/>
    <dgm:cxn modelId="{BEF1BA42-B14B-47E7-B7B2-CCDAFA70B57C}" srcId="{FEE042AF-A031-4817-9707-1D03047851F3}" destId="{F63E685F-D985-4CDF-BE59-83874BE1FBB6}" srcOrd="0" destOrd="0" parTransId="{CDBE20E0-721A-418F-9A35-F48CB45AAA0A}" sibTransId="{E0B714C8-8EAB-489E-B33E-C275D86DD81C}"/>
    <dgm:cxn modelId="{552A9B8F-2EAF-4E2C-B784-32C91CEA69C1}" srcId="{1AA8C1A6-7196-47EB-BD67-E611B9D3EEE5}" destId="{49003024-7268-4B94-9800-FDB5BAA8B3D2}" srcOrd="0" destOrd="0" parTransId="{47DB1E6D-0E9E-49A8-868B-0EDD1CB265DC}" sibTransId="{77F348C2-42F8-44A7-B1FD-4E88B89F11BE}"/>
    <dgm:cxn modelId="{361D58C5-1F5B-4EA5-A9E5-48298DB1F29C}" type="presOf" srcId="{1AA8C1A6-7196-47EB-BD67-E611B9D3EEE5}" destId="{492101CA-5677-4658-ACB9-678196F171BF}" srcOrd="0" destOrd="0" presId="urn:microsoft.com/office/officeart/2005/8/layout/vList5"/>
    <dgm:cxn modelId="{C465DC95-30AD-4E02-BC70-83E8A6F7E16C}" type="presOf" srcId="{FEE042AF-A031-4817-9707-1D03047851F3}" destId="{9335B1F6-6FD2-4264-BEB8-CF21B7C9C5B7}" srcOrd="0" destOrd="0" presId="urn:microsoft.com/office/officeart/2005/8/layout/vList5"/>
    <dgm:cxn modelId="{5CD122F4-0D2D-4D27-A77E-AC7F2E966B4B}" srcId="{FEE042AF-A031-4817-9707-1D03047851F3}" destId="{CDE936B0-67E1-4DC7-B977-0325C4B6745F}" srcOrd="1" destOrd="0" parTransId="{32146F67-4B2A-4EE1-815F-363F77F46E3C}" sibTransId="{B0FC70C6-E788-45CA-B4AF-A174DAE1E4E1}"/>
    <dgm:cxn modelId="{DF860AEE-EF33-4B22-9DC4-4229BDF6719B}" srcId="{58CA3B13-50C2-4AD1-8688-043355E728BF}" destId="{1AA8C1A6-7196-47EB-BD67-E611B9D3EEE5}" srcOrd="0" destOrd="0" parTransId="{9BE17691-FF15-4B6C-A407-0714010AA7BA}" sibTransId="{6A3BCF39-9AC6-494A-8B69-DC5EF2CACE14}"/>
    <dgm:cxn modelId="{98DB3A8E-18AE-4E47-8B58-56272806ECCF}" srcId="{58CA3B13-50C2-4AD1-8688-043355E728BF}" destId="{FEE042AF-A031-4817-9707-1D03047851F3}" srcOrd="1" destOrd="0" parTransId="{8FFCE960-58CA-41C0-B218-46FAAF123E74}" sibTransId="{54DF1F7E-937E-4941-A695-F3A01262E6DB}"/>
    <dgm:cxn modelId="{162497EE-727B-47C3-A57B-B3D0CB5806F4}" type="presOf" srcId="{CDE936B0-67E1-4DC7-B977-0325C4B6745F}" destId="{51CC03C2-6905-42E8-B8A0-2B85FF734D38}" srcOrd="0" destOrd="1" presId="urn:microsoft.com/office/officeart/2005/8/layout/vList5"/>
    <dgm:cxn modelId="{801A8038-E86E-487D-91F7-42D8FA5709B0}" type="presParOf" srcId="{889C2494-5C97-434F-8EC5-A6F6BC76860E}" destId="{2D6C896F-6278-4336-AE05-01C2509281DA}" srcOrd="0" destOrd="0" presId="urn:microsoft.com/office/officeart/2005/8/layout/vList5"/>
    <dgm:cxn modelId="{BC519B59-C08C-4956-ACE2-B95E71A96168}" type="presParOf" srcId="{2D6C896F-6278-4336-AE05-01C2509281DA}" destId="{492101CA-5677-4658-ACB9-678196F171BF}" srcOrd="0" destOrd="0" presId="urn:microsoft.com/office/officeart/2005/8/layout/vList5"/>
    <dgm:cxn modelId="{25C6AB14-B830-4D24-8F0E-ACDFFBE725CC}" type="presParOf" srcId="{2D6C896F-6278-4336-AE05-01C2509281DA}" destId="{BAFE500F-8C79-498F-BB46-F17822721B14}" srcOrd="1" destOrd="0" presId="urn:microsoft.com/office/officeart/2005/8/layout/vList5"/>
    <dgm:cxn modelId="{37D9CAD4-57F2-4639-9177-736D332C343D}" type="presParOf" srcId="{889C2494-5C97-434F-8EC5-A6F6BC76860E}" destId="{F8C4E797-6F38-4A4E-9470-2A803B1C9AC0}" srcOrd="1" destOrd="0" presId="urn:microsoft.com/office/officeart/2005/8/layout/vList5"/>
    <dgm:cxn modelId="{68CAE549-AF97-4C5B-B667-65A54768755E}" type="presParOf" srcId="{889C2494-5C97-434F-8EC5-A6F6BC76860E}" destId="{80D6F339-4371-4B69-B938-C0F7E08CF8F1}" srcOrd="2" destOrd="0" presId="urn:microsoft.com/office/officeart/2005/8/layout/vList5"/>
    <dgm:cxn modelId="{D8683E8C-92B6-4036-B15D-D4F964366D20}" type="presParOf" srcId="{80D6F339-4371-4B69-B938-C0F7E08CF8F1}" destId="{9335B1F6-6FD2-4264-BEB8-CF21B7C9C5B7}" srcOrd="0" destOrd="0" presId="urn:microsoft.com/office/officeart/2005/8/layout/vList5"/>
    <dgm:cxn modelId="{E9D68C07-EEFB-407A-9ABE-7649FC51D2A0}" type="presParOf" srcId="{80D6F339-4371-4B69-B938-C0F7E08CF8F1}" destId="{51CC03C2-6905-42E8-B8A0-2B85FF734D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107CA-55B1-437C-89A2-8F9467000A16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B9909E1-944F-4759-B626-E539D94A4D78}">
      <dgm:prSet phldrT="[Texto]"/>
      <dgm:spPr/>
      <dgm:t>
        <a:bodyPr/>
        <a:lstStyle/>
        <a:p>
          <a:r>
            <a:rPr lang="es-ES" dirty="0" smtClean="0"/>
            <a:t>¿Cómo lo llevamos a cabo desde el Municipio de Morón?</a:t>
          </a:r>
          <a:endParaRPr lang="es-AR" dirty="0"/>
        </a:p>
      </dgm:t>
    </dgm:pt>
    <dgm:pt modelId="{D15CD564-162C-4304-8CE3-E2B330411B0B}" type="parTrans" cxnId="{4FA54F33-40CC-416B-9D9B-33B948C903A4}">
      <dgm:prSet/>
      <dgm:spPr/>
      <dgm:t>
        <a:bodyPr/>
        <a:lstStyle/>
        <a:p>
          <a:endParaRPr lang="es-AR"/>
        </a:p>
      </dgm:t>
    </dgm:pt>
    <dgm:pt modelId="{93A444A4-B75C-4DD3-A445-BC4EE35F597B}" type="sibTrans" cxnId="{4FA54F33-40CC-416B-9D9B-33B948C903A4}">
      <dgm:prSet/>
      <dgm:spPr/>
      <dgm:t>
        <a:bodyPr/>
        <a:lstStyle/>
        <a:p>
          <a:endParaRPr lang="es-AR"/>
        </a:p>
      </dgm:t>
    </dgm:pt>
    <dgm:pt modelId="{AD18CCFF-B6D2-4914-94A3-5F894D8E91BD}" type="pres">
      <dgm:prSet presAssocID="{866107CA-55B1-437C-89A2-8F9467000A16}" presName="Name0" presStyleCnt="0">
        <dgm:presLayoutVars>
          <dgm:chMax/>
          <dgm:chPref/>
          <dgm:dir/>
          <dgm:animLvl val="lvl"/>
        </dgm:presLayoutVars>
      </dgm:prSet>
      <dgm:spPr/>
    </dgm:pt>
    <dgm:pt modelId="{ACD839BB-359E-4EB2-BBA2-3CBE99963C22}" type="pres">
      <dgm:prSet presAssocID="{0B9909E1-944F-4759-B626-E539D94A4D78}" presName="composite" presStyleCnt="0"/>
      <dgm:spPr/>
    </dgm:pt>
    <dgm:pt modelId="{EF493284-F4C9-4A83-BA28-1C37806A06E3}" type="pres">
      <dgm:prSet presAssocID="{0B9909E1-944F-4759-B626-E539D94A4D78}" presName="Parent1" presStyleLbl="node1" presStyleIdx="0" presStyleCnt="2" custScaleX="413793" custScaleY="240235" custLinFactX="-34266" custLinFactNeighborX="-100000" custLinFactNeighborY="136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B4B4274-B418-4A27-AD30-865B0C454D21}" type="pres">
      <dgm:prSet presAssocID="{0B9909E1-944F-4759-B626-E539D94A4D78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680C61-967D-47DA-9FB0-2F86B661233A}" type="pres">
      <dgm:prSet presAssocID="{0B9909E1-944F-4759-B626-E539D94A4D78}" presName="BalanceSpacing" presStyleCnt="0"/>
      <dgm:spPr/>
    </dgm:pt>
    <dgm:pt modelId="{DD0A098E-5AA2-4D5F-A040-D18E7A113E8E}" type="pres">
      <dgm:prSet presAssocID="{0B9909E1-944F-4759-B626-E539D94A4D78}" presName="BalanceSpacing1" presStyleCnt="0"/>
      <dgm:spPr/>
    </dgm:pt>
    <dgm:pt modelId="{49D9B5C7-A78D-4192-96C2-15E2F5782BBD}" type="pres">
      <dgm:prSet presAssocID="{93A444A4-B75C-4DD3-A445-BC4EE35F597B}" presName="Accent1Text" presStyleLbl="node1" presStyleIdx="1" presStyleCnt="2" custLinFactX="100000" custLinFactNeighborX="183938" custLinFactNeighborY="11728"/>
      <dgm:spPr/>
    </dgm:pt>
  </dgm:ptLst>
  <dgm:cxnLst>
    <dgm:cxn modelId="{CF29585A-51F9-4ABE-96A1-1F7BBF1862A1}" type="presOf" srcId="{93A444A4-B75C-4DD3-A445-BC4EE35F597B}" destId="{49D9B5C7-A78D-4192-96C2-15E2F5782BBD}" srcOrd="0" destOrd="0" presId="urn:microsoft.com/office/officeart/2008/layout/AlternatingHexagons"/>
    <dgm:cxn modelId="{4FA54F33-40CC-416B-9D9B-33B948C903A4}" srcId="{866107CA-55B1-437C-89A2-8F9467000A16}" destId="{0B9909E1-944F-4759-B626-E539D94A4D78}" srcOrd="0" destOrd="0" parTransId="{D15CD564-162C-4304-8CE3-E2B330411B0B}" sibTransId="{93A444A4-B75C-4DD3-A445-BC4EE35F597B}"/>
    <dgm:cxn modelId="{566DF3FD-53AA-4BDD-8DC2-23AB6CB11ACA}" type="presOf" srcId="{0B9909E1-944F-4759-B626-E539D94A4D78}" destId="{EF493284-F4C9-4A83-BA28-1C37806A06E3}" srcOrd="0" destOrd="0" presId="urn:microsoft.com/office/officeart/2008/layout/AlternatingHexagons"/>
    <dgm:cxn modelId="{32854E31-D806-4250-813F-8EC0DDE24AEC}" type="presOf" srcId="{866107CA-55B1-437C-89A2-8F9467000A16}" destId="{AD18CCFF-B6D2-4914-94A3-5F894D8E91BD}" srcOrd="0" destOrd="0" presId="urn:microsoft.com/office/officeart/2008/layout/AlternatingHexagons"/>
    <dgm:cxn modelId="{4B0CDFDF-F662-4320-A53E-19EC78CEFE87}" type="presParOf" srcId="{AD18CCFF-B6D2-4914-94A3-5F894D8E91BD}" destId="{ACD839BB-359E-4EB2-BBA2-3CBE99963C22}" srcOrd="0" destOrd="0" presId="urn:microsoft.com/office/officeart/2008/layout/AlternatingHexagons"/>
    <dgm:cxn modelId="{A11E3280-D75C-43BD-963B-22A95632BAA6}" type="presParOf" srcId="{ACD839BB-359E-4EB2-BBA2-3CBE99963C22}" destId="{EF493284-F4C9-4A83-BA28-1C37806A06E3}" srcOrd="0" destOrd="0" presId="urn:microsoft.com/office/officeart/2008/layout/AlternatingHexagons"/>
    <dgm:cxn modelId="{1F9B0A8A-69B7-4E13-ACC6-BFF6154D2AB8}" type="presParOf" srcId="{ACD839BB-359E-4EB2-BBA2-3CBE99963C22}" destId="{9B4B4274-B418-4A27-AD30-865B0C454D21}" srcOrd="1" destOrd="0" presId="urn:microsoft.com/office/officeart/2008/layout/AlternatingHexagons"/>
    <dgm:cxn modelId="{437D43DA-8A59-4A28-A253-514E61C291DE}" type="presParOf" srcId="{ACD839BB-359E-4EB2-BBA2-3CBE99963C22}" destId="{0C680C61-967D-47DA-9FB0-2F86B661233A}" srcOrd="2" destOrd="0" presId="urn:microsoft.com/office/officeart/2008/layout/AlternatingHexagons"/>
    <dgm:cxn modelId="{C2DDB984-A8CE-4C5D-9476-F2B44A1C88BE}" type="presParOf" srcId="{ACD839BB-359E-4EB2-BBA2-3CBE99963C22}" destId="{DD0A098E-5AA2-4D5F-A040-D18E7A113E8E}" srcOrd="3" destOrd="0" presId="urn:microsoft.com/office/officeart/2008/layout/AlternatingHexagons"/>
    <dgm:cxn modelId="{616EEF6F-AE48-4A34-9446-26B16A04B4F7}" type="presParOf" srcId="{ACD839BB-359E-4EB2-BBA2-3CBE99963C22}" destId="{49D9B5C7-A78D-4192-96C2-15E2F5782BB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107CA-55B1-437C-89A2-8F9467000A16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B9909E1-944F-4759-B626-E539D94A4D78}">
      <dgm:prSet phldrT="[Texto]"/>
      <dgm:spPr/>
      <dgm:t>
        <a:bodyPr/>
        <a:lstStyle/>
        <a:p>
          <a:r>
            <a:rPr lang="es-ES" dirty="0" smtClean="0"/>
            <a:t>Datos estadísticos del Plan 1000 días Municipio de Morón (primer semestre 2022)</a:t>
          </a:r>
          <a:endParaRPr lang="es-AR" dirty="0"/>
        </a:p>
      </dgm:t>
    </dgm:pt>
    <dgm:pt modelId="{D15CD564-162C-4304-8CE3-E2B330411B0B}" type="parTrans" cxnId="{4FA54F33-40CC-416B-9D9B-33B948C903A4}">
      <dgm:prSet/>
      <dgm:spPr/>
      <dgm:t>
        <a:bodyPr/>
        <a:lstStyle/>
        <a:p>
          <a:endParaRPr lang="es-AR"/>
        </a:p>
      </dgm:t>
    </dgm:pt>
    <dgm:pt modelId="{93A444A4-B75C-4DD3-A445-BC4EE35F597B}" type="sibTrans" cxnId="{4FA54F33-40CC-416B-9D9B-33B948C903A4}">
      <dgm:prSet/>
      <dgm:spPr/>
      <dgm:t>
        <a:bodyPr/>
        <a:lstStyle/>
        <a:p>
          <a:endParaRPr lang="es-AR"/>
        </a:p>
      </dgm:t>
    </dgm:pt>
    <dgm:pt modelId="{AD18CCFF-B6D2-4914-94A3-5F894D8E91BD}" type="pres">
      <dgm:prSet presAssocID="{866107CA-55B1-437C-89A2-8F9467000A16}" presName="Name0" presStyleCnt="0">
        <dgm:presLayoutVars>
          <dgm:chMax/>
          <dgm:chPref/>
          <dgm:dir/>
          <dgm:animLvl val="lvl"/>
        </dgm:presLayoutVars>
      </dgm:prSet>
      <dgm:spPr/>
    </dgm:pt>
    <dgm:pt modelId="{ACD839BB-359E-4EB2-BBA2-3CBE99963C22}" type="pres">
      <dgm:prSet presAssocID="{0B9909E1-944F-4759-B626-E539D94A4D78}" presName="composite" presStyleCnt="0"/>
      <dgm:spPr/>
    </dgm:pt>
    <dgm:pt modelId="{EF493284-F4C9-4A83-BA28-1C37806A06E3}" type="pres">
      <dgm:prSet presAssocID="{0B9909E1-944F-4759-B626-E539D94A4D78}" presName="Parent1" presStyleLbl="node1" presStyleIdx="0" presStyleCnt="2" custScaleX="413793" custScaleY="240235" custLinFactX="-34266" custLinFactNeighborX="-100000" custLinFactNeighborY="136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B4B4274-B418-4A27-AD30-865B0C454D21}" type="pres">
      <dgm:prSet presAssocID="{0B9909E1-944F-4759-B626-E539D94A4D78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680C61-967D-47DA-9FB0-2F86B661233A}" type="pres">
      <dgm:prSet presAssocID="{0B9909E1-944F-4759-B626-E539D94A4D78}" presName="BalanceSpacing" presStyleCnt="0"/>
      <dgm:spPr/>
    </dgm:pt>
    <dgm:pt modelId="{DD0A098E-5AA2-4D5F-A040-D18E7A113E8E}" type="pres">
      <dgm:prSet presAssocID="{0B9909E1-944F-4759-B626-E539D94A4D78}" presName="BalanceSpacing1" presStyleCnt="0"/>
      <dgm:spPr/>
    </dgm:pt>
    <dgm:pt modelId="{49D9B5C7-A78D-4192-96C2-15E2F5782BBD}" type="pres">
      <dgm:prSet presAssocID="{93A444A4-B75C-4DD3-A445-BC4EE35F597B}" presName="Accent1Text" presStyleLbl="node1" presStyleIdx="1" presStyleCnt="2" custLinFactX="100000" custLinFactNeighborX="175557" custLinFactNeighborY="50934"/>
      <dgm:spPr/>
    </dgm:pt>
  </dgm:ptLst>
  <dgm:cxnLst>
    <dgm:cxn modelId="{4FA54F33-40CC-416B-9D9B-33B948C903A4}" srcId="{866107CA-55B1-437C-89A2-8F9467000A16}" destId="{0B9909E1-944F-4759-B626-E539D94A4D78}" srcOrd="0" destOrd="0" parTransId="{D15CD564-162C-4304-8CE3-E2B330411B0B}" sibTransId="{93A444A4-B75C-4DD3-A445-BC4EE35F597B}"/>
    <dgm:cxn modelId="{FF9A545B-B1BF-452A-AF2D-B0617054ED48}" type="presOf" srcId="{866107CA-55B1-437C-89A2-8F9467000A16}" destId="{AD18CCFF-B6D2-4914-94A3-5F894D8E91BD}" srcOrd="0" destOrd="0" presId="urn:microsoft.com/office/officeart/2008/layout/AlternatingHexagons"/>
    <dgm:cxn modelId="{32EAD306-C291-4931-BF11-0B54939954E4}" type="presOf" srcId="{93A444A4-B75C-4DD3-A445-BC4EE35F597B}" destId="{49D9B5C7-A78D-4192-96C2-15E2F5782BBD}" srcOrd="0" destOrd="0" presId="urn:microsoft.com/office/officeart/2008/layout/AlternatingHexagons"/>
    <dgm:cxn modelId="{0473F31A-9332-4843-B18D-5DB3AF5EA8BB}" type="presOf" srcId="{0B9909E1-944F-4759-B626-E539D94A4D78}" destId="{EF493284-F4C9-4A83-BA28-1C37806A06E3}" srcOrd="0" destOrd="0" presId="urn:microsoft.com/office/officeart/2008/layout/AlternatingHexagons"/>
    <dgm:cxn modelId="{5F0C05EA-4913-4E3B-BA21-01E4E6CC3BCA}" type="presParOf" srcId="{AD18CCFF-B6D2-4914-94A3-5F894D8E91BD}" destId="{ACD839BB-359E-4EB2-BBA2-3CBE99963C22}" srcOrd="0" destOrd="0" presId="urn:microsoft.com/office/officeart/2008/layout/AlternatingHexagons"/>
    <dgm:cxn modelId="{FB2128C7-8B53-490A-8226-B2E39D93B8A9}" type="presParOf" srcId="{ACD839BB-359E-4EB2-BBA2-3CBE99963C22}" destId="{EF493284-F4C9-4A83-BA28-1C37806A06E3}" srcOrd="0" destOrd="0" presId="urn:microsoft.com/office/officeart/2008/layout/AlternatingHexagons"/>
    <dgm:cxn modelId="{F7BB9A73-ED17-43B1-95ED-A335FED9EC6F}" type="presParOf" srcId="{ACD839BB-359E-4EB2-BBA2-3CBE99963C22}" destId="{9B4B4274-B418-4A27-AD30-865B0C454D21}" srcOrd="1" destOrd="0" presId="urn:microsoft.com/office/officeart/2008/layout/AlternatingHexagons"/>
    <dgm:cxn modelId="{317506C7-366F-4382-9CEB-C8A112242E08}" type="presParOf" srcId="{ACD839BB-359E-4EB2-BBA2-3CBE99963C22}" destId="{0C680C61-967D-47DA-9FB0-2F86B661233A}" srcOrd="2" destOrd="0" presId="urn:microsoft.com/office/officeart/2008/layout/AlternatingHexagons"/>
    <dgm:cxn modelId="{62C5C25A-FAB5-492A-BF46-3194E4CC3212}" type="presParOf" srcId="{ACD839BB-359E-4EB2-BBA2-3CBE99963C22}" destId="{DD0A098E-5AA2-4D5F-A040-D18E7A113E8E}" srcOrd="3" destOrd="0" presId="urn:microsoft.com/office/officeart/2008/layout/AlternatingHexagons"/>
    <dgm:cxn modelId="{B83ACF08-D2C9-46E1-97A9-BC48142E9EE5}" type="presParOf" srcId="{ACD839BB-359E-4EB2-BBA2-3CBE99963C22}" destId="{49D9B5C7-A78D-4192-96C2-15E2F5782BB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500F-8C79-498F-BB46-F17822721B14}">
      <dsp:nvSpPr>
        <dsp:cNvPr id="0" name=""/>
        <dsp:cNvSpPr/>
      </dsp:nvSpPr>
      <dsp:spPr>
        <a:xfrm rot="5400000">
          <a:off x="5017601" y="-1797893"/>
          <a:ext cx="1445412" cy="540264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Interrupción voluntaria y legal del embarazo</a:t>
          </a:r>
          <a:endParaRPr lang="es-AR" sz="1700" kern="1200" dirty="0"/>
        </a:p>
      </dsp:txBody>
      <dsp:txXfrm rot="-5400000">
        <a:off x="3038987" y="251280"/>
        <a:ext cx="5332083" cy="1304294"/>
      </dsp:txXfrm>
    </dsp:sp>
    <dsp:sp modelId="{492101CA-5677-4658-ACB9-678196F171BF}">
      <dsp:nvSpPr>
        <dsp:cNvPr id="0" name=""/>
        <dsp:cNvSpPr/>
      </dsp:nvSpPr>
      <dsp:spPr>
        <a:xfrm>
          <a:off x="0" y="45"/>
          <a:ext cx="3038986" cy="18067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Ley nacional </a:t>
          </a:r>
          <a:r>
            <a:rPr lang="es-ES" sz="3100" kern="1200" dirty="0" smtClean="0"/>
            <a:t>27610</a:t>
          </a:r>
          <a:r>
            <a:rPr lang="es-ES" sz="3100" kern="1200" dirty="0" smtClean="0"/>
            <a:t> </a:t>
          </a:r>
          <a:endParaRPr lang="es-AR" sz="3100" kern="1200" dirty="0"/>
        </a:p>
      </dsp:txBody>
      <dsp:txXfrm>
        <a:off x="88199" y="88244"/>
        <a:ext cx="2862588" cy="1630367"/>
      </dsp:txXfrm>
    </dsp:sp>
    <dsp:sp modelId="{51CC03C2-6905-42E8-B8A0-2B85FF734D38}">
      <dsp:nvSpPr>
        <dsp:cNvPr id="0" name=""/>
        <dsp:cNvSpPr/>
      </dsp:nvSpPr>
      <dsp:spPr>
        <a:xfrm rot="5400000">
          <a:off x="5017601" y="99210"/>
          <a:ext cx="1445412" cy="540264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Atención y cuidado integral de la salud durante el embarazo y la primera infancia</a:t>
          </a:r>
          <a:endParaRPr 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Ordenadora de políticas en salud: </a:t>
          </a:r>
          <a:r>
            <a:rPr lang="es-ES" sz="1700" kern="1200" dirty="0" err="1" smtClean="0"/>
            <a:t>Revincular</a:t>
          </a:r>
          <a:r>
            <a:rPr lang="es-ES" sz="1700" kern="1200" dirty="0" smtClean="0"/>
            <a:t> la comunidad para cuidar y proteger nuestras niñeces y a las personas que deciden continuar con el embarazo</a:t>
          </a:r>
          <a:r>
            <a:rPr lang="es-ES" sz="1700" kern="1200" dirty="0" smtClean="0"/>
            <a:t> </a:t>
          </a:r>
          <a:endParaRPr lang="es-AR" sz="1700" kern="1200" dirty="0"/>
        </a:p>
      </dsp:txBody>
      <dsp:txXfrm rot="-5400000">
        <a:off x="3038987" y="2148384"/>
        <a:ext cx="5332083" cy="1304294"/>
      </dsp:txXfrm>
    </dsp:sp>
    <dsp:sp modelId="{9335B1F6-6FD2-4264-BEB8-CF21B7C9C5B7}">
      <dsp:nvSpPr>
        <dsp:cNvPr id="0" name=""/>
        <dsp:cNvSpPr/>
      </dsp:nvSpPr>
      <dsp:spPr>
        <a:xfrm>
          <a:off x="0" y="1897149"/>
          <a:ext cx="3038986" cy="18067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Ley nacional 27611 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(1000 días)</a:t>
          </a:r>
          <a:endParaRPr lang="es-AR" sz="3100" kern="1200" dirty="0"/>
        </a:p>
      </dsp:txBody>
      <dsp:txXfrm>
        <a:off x="88199" y="1985348"/>
        <a:ext cx="2862588" cy="1630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3284-F4C9-4A83-BA28-1C37806A06E3}">
      <dsp:nvSpPr>
        <dsp:cNvPr id="0" name=""/>
        <dsp:cNvSpPr/>
      </dsp:nvSpPr>
      <dsp:spPr>
        <a:xfrm rot="5400000">
          <a:off x="1012029" y="-1008063"/>
          <a:ext cx="4060034" cy="60840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¿Cómo lo llevamos a cabo desde el Municipio de Morón?</a:t>
          </a:r>
          <a:endParaRPr lang="es-AR" sz="3700" kern="1200" dirty="0"/>
        </a:p>
      </dsp:txBody>
      <dsp:txXfrm rot="-5400000">
        <a:off x="1014015" y="680638"/>
        <a:ext cx="4056062" cy="2706690"/>
      </dsp:txXfrm>
    </dsp:sp>
    <dsp:sp modelId="{9B4B4274-B418-4A27-AD30-865B0C454D21}">
      <dsp:nvSpPr>
        <dsp:cNvPr id="0" name=""/>
        <dsp:cNvSpPr/>
      </dsp:nvSpPr>
      <dsp:spPr>
        <a:xfrm>
          <a:off x="4015878" y="1524992"/>
          <a:ext cx="1886069" cy="101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9B5C7-A78D-4192-96C2-15E2F5782BBD}">
      <dsp:nvSpPr>
        <dsp:cNvPr id="0" name=""/>
        <dsp:cNvSpPr/>
      </dsp:nvSpPr>
      <dsp:spPr>
        <a:xfrm rot="5400000">
          <a:off x="4515825" y="1495044"/>
          <a:ext cx="1690026" cy="14703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/>
        </a:p>
      </dsp:txBody>
      <dsp:txXfrm rot="-5400000">
        <a:off x="4854802" y="1648554"/>
        <a:ext cx="1012072" cy="116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3284-F4C9-4A83-BA28-1C37806A06E3}">
      <dsp:nvSpPr>
        <dsp:cNvPr id="0" name=""/>
        <dsp:cNvSpPr/>
      </dsp:nvSpPr>
      <dsp:spPr>
        <a:xfrm rot="5400000">
          <a:off x="1012029" y="-1008063"/>
          <a:ext cx="4060034" cy="60840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Datos estadísticos del Plan 1000 días Municipio de Morón (primer semestre 2022)</a:t>
          </a:r>
          <a:endParaRPr lang="es-AR" sz="3400" kern="1200" dirty="0"/>
        </a:p>
      </dsp:txBody>
      <dsp:txXfrm rot="-5400000">
        <a:off x="1014015" y="680638"/>
        <a:ext cx="4056062" cy="2706690"/>
      </dsp:txXfrm>
    </dsp:sp>
    <dsp:sp modelId="{9B4B4274-B418-4A27-AD30-865B0C454D21}">
      <dsp:nvSpPr>
        <dsp:cNvPr id="0" name=""/>
        <dsp:cNvSpPr/>
      </dsp:nvSpPr>
      <dsp:spPr>
        <a:xfrm>
          <a:off x="4015878" y="1524992"/>
          <a:ext cx="1886069" cy="101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9B5C7-A78D-4192-96C2-15E2F5782BBD}">
      <dsp:nvSpPr>
        <dsp:cNvPr id="0" name=""/>
        <dsp:cNvSpPr/>
      </dsp:nvSpPr>
      <dsp:spPr>
        <a:xfrm rot="5400000">
          <a:off x="4515825" y="2157636"/>
          <a:ext cx="1690026" cy="14703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/>
        </a:p>
      </dsp:txBody>
      <dsp:txXfrm rot="-5400000">
        <a:off x="4854802" y="2311146"/>
        <a:ext cx="1012072" cy="11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28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30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60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3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6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5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38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12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599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86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8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28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38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78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62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12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95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080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33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1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5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80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37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80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70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7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22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47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41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7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85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69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877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346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02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194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3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0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5752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01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61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31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058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338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2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79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6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0D16-4C90-4432-AF7A-9044C96F4E02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71A-799E-41BE-803E-85DA7D8A9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06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5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300262" y="2519025"/>
            <a:ext cx="649492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>
                <a:solidFill>
                  <a:prstClr val="black"/>
                </a:solidFill>
              </a:rPr>
              <a:t>SECRETARIA DE </a:t>
            </a:r>
            <a:r>
              <a:rPr lang="es-ES" sz="3200" b="1" dirty="0" smtClean="0">
                <a:solidFill>
                  <a:prstClr val="black"/>
                </a:solidFill>
              </a:rPr>
              <a:t>SALUD</a:t>
            </a:r>
          </a:p>
          <a:p>
            <a:pPr algn="ctr"/>
            <a:endParaRPr lang="es-ES" sz="3200" b="1" dirty="0">
              <a:solidFill>
                <a:prstClr val="black"/>
              </a:solidFill>
            </a:endParaRPr>
          </a:p>
          <a:p>
            <a:pPr algn="ctr"/>
            <a:endParaRPr lang="es-ES" sz="3200" b="1" dirty="0">
              <a:solidFill>
                <a:prstClr val="black"/>
              </a:solidFill>
            </a:endParaRPr>
          </a:p>
          <a:p>
            <a:pPr algn="ctr"/>
            <a:r>
              <a:rPr lang="es-AR" sz="3200" b="1" dirty="0"/>
              <a:t>Estrategia Municipal para </a:t>
            </a:r>
            <a:endParaRPr lang="es-AR" sz="3200" b="1" dirty="0" smtClean="0"/>
          </a:p>
          <a:p>
            <a:pPr algn="ctr"/>
            <a:r>
              <a:rPr lang="es-AR" sz="3200" b="1" dirty="0" smtClean="0"/>
              <a:t>la </a:t>
            </a:r>
            <a:r>
              <a:rPr lang="es-AR" sz="3200" b="1" dirty="0"/>
              <a:t>implementación del Plan 1000 </a:t>
            </a:r>
            <a:r>
              <a:rPr lang="es-AR" sz="3200" b="1" dirty="0" smtClean="0"/>
              <a:t>días</a:t>
            </a:r>
            <a:endParaRPr lang="es-AR" sz="2800" b="1" dirty="0">
              <a:solidFill>
                <a:prstClr val="black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30823"/>
          <a:stretch>
            <a:fillRect/>
          </a:stretch>
        </p:blipFill>
        <p:spPr bwMode="auto">
          <a:xfrm>
            <a:off x="2843808" y="116632"/>
            <a:ext cx="28803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2261721" y="2845966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s-MX" dirty="0" smtClean="0">
              <a:solidFill>
                <a:prstClr val="black"/>
              </a:solidFill>
            </a:endParaRPr>
          </a:p>
          <a:p>
            <a:pPr algn="ctr"/>
            <a:r>
              <a:rPr lang="es-MX" sz="2000" b="1" i="1" dirty="0" smtClean="0">
                <a:solidFill>
                  <a:prstClr val="black"/>
                </a:solidFill>
              </a:rPr>
              <a:t>Ley </a:t>
            </a:r>
            <a:r>
              <a:rPr lang="es-MX" sz="2000" b="1" i="1" dirty="0">
                <a:solidFill>
                  <a:prstClr val="black"/>
                </a:solidFill>
              </a:rPr>
              <a:t>de cuidado integral</a:t>
            </a:r>
          </a:p>
          <a:p>
            <a:r>
              <a:rPr lang="es-MX" dirty="0">
                <a:solidFill>
                  <a:prstClr val="black"/>
                </a:solidFill>
              </a:rPr>
              <a:t/>
            </a:r>
            <a:br>
              <a:rPr lang="es-MX" dirty="0">
                <a:solidFill>
                  <a:prstClr val="black"/>
                </a:solidFill>
              </a:rPr>
            </a:b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00262" y="5229200"/>
            <a:ext cx="649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i="1" dirty="0"/>
              <a:t>Frías, M.; González, A.; Sala, G.; Lozano, S.; </a:t>
            </a:r>
            <a:r>
              <a:rPr lang="es-AR" i="1" dirty="0" err="1"/>
              <a:t>Marquínez</a:t>
            </a:r>
            <a:r>
              <a:rPr lang="es-AR" i="1" dirty="0"/>
              <a:t> </a:t>
            </a:r>
            <a:r>
              <a:rPr lang="es-AR" i="1" dirty="0" err="1"/>
              <a:t>Gobbi</a:t>
            </a:r>
            <a:r>
              <a:rPr lang="es-AR" i="1" dirty="0"/>
              <a:t>, M.P.</a:t>
            </a:r>
          </a:p>
        </p:txBody>
      </p:sp>
    </p:spTree>
    <p:extLst>
      <p:ext uri="{BB962C8B-B14F-4D97-AF65-F5344CB8AC3E}">
        <p14:creationId xmlns:p14="http://schemas.microsoft.com/office/powerpoint/2010/main" val="308759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/>
              <a:t>¿Cómo lo llevamos a cabo desde </a:t>
            </a:r>
            <a:br>
              <a:rPr lang="es-ES" b="1" smtClean="0"/>
            </a:br>
            <a:r>
              <a:rPr lang="es-ES" b="1" smtClean="0"/>
              <a:t>el Municipio de Morón?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 smtClean="0">
                <a:solidFill>
                  <a:prstClr val="black"/>
                </a:solidFill>
              </a:rPr>
              <a:t>4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3755" y="1833674"/>
            <a:ext cx="69127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>
                <a:solidFill>
                  <a:schemeClr val="bg1"/>
                </a:solidFill>
              </a:rPr>
              <a:t>Aumentando la calidad del seguimiento del embarazo y puerperio en situaciones </a:t>
            </a:r>
            <a:r>
              <a:rPr lang="es-AR" dirty="0" smtClean="0">
                <a:solidFill>
                  <a:schemeClr val="bg1"/>
                </a:solidFill>
              </a:rPr>
              <a:t>complejas.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49222" y="2636912"/>
            <a:ext cx="8229600" cy="4104456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prstClr val="black"/>
                </a:solidFill>
                <a:latin typeface="+mj-lt"/>
              </a:rPr>
              <a:t>Se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organizó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la </a:t>
            </a:r>
            <a:r>
              <a:rPr lang="es-ES" sz="1800" b="1" dirty="0">
                <a:solidFill>
                  <a:prstClr val="black"/>
                </a:solidFill>
                <a:latin typeface="+mj-lt"/>
              </a:rPr>
              <a:t>derivación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al consultorio de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Obstetricia de Alto </a:t>
            </a:r>
            <a:r>
              <a:rPr lang="es-ES" sz="1800" b="1" dirty="0">
                <a:solidFill>
                  <a:prstClr val="black"/>
                </a:solidFill>
                <a:latin typeface="+mj-lt"/>
              </a:rPr>
              <a:t>R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iesgo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a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través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de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T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urnos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P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rotegidos.</a:t>
            </a:r>
            <a:endParaRPr lang="es-ES" sz="1600" dirty="0">
              <a:solidFill>
                <a:prstClr val="black"/>
              </a:solidFill>
              <a:latin typeface="+mj-lt"/>
            </a:endParaRPr>
          </a:p>
          <a:p>
            <a:r>
              <a:rPr lang="es-ES" sz="1600" dirty="0">
                <a:solidFill>
                  <a:prstClr val="black"/>
                </a:solidFill>
                <a:latin typeface="+mj-lt"/>
              </a:rPr>
              <a:t>Se organizaron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Consultorios </a:t>
            </a:r>
            <a:r>
              <a:rPr lang="es-ES" sz="1800" b="1" dirty="0">
                <a:solidFill>
                  <a:prstClr val="black"/>
                </a:solidFill>
                <a:latin typeface="+mj-lt"/>
              </a:rPr>
              <a:t>de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Adolescentes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con atención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interdisciplinaria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en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CAPS y Consultorios Externos del Hospital Municipal</a:t>
            </a:r>
            <a:endParaRPr lang="es-ES" sz="1600" dirty="0">
              <a:solidFill>
                <a:prstClr val="black"/>
              </a:solidFill>
              <a:latin typeface="+mj-lt"/>
            </a:endParaRPr>
          </a:p>
          <a:p>
            <a:r>
              <a:rPr lang="es-ES" sz="1600" dirty="0">
                <a:solidFill>
                  <a:prstClr val="black"/>
                </a:solidFill>
                <a:latin typeface="+mj-lt"/>
              </a:rPr>
              <a:t>Se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organizó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un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C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onsultorio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en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Alto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R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iesgo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especifico </a:t>
            </a:r>
            <a:r>
              <a:rPr lang="es-ES" sz="1600" dirty="0">
                <a:solidFill>
                  <a:prstClr val="black"/>
                </a:solidFill>
                <a:latin typeface="+mj-lt"/>
              </a:rPr>
              <a:t>para </a:t>
            </a:r>
            <a:r>
              <a:rPr lang="es-ES" sz="1800" b="1" dirty="0">
                <a:solidFill>
                  <a:prstClr val="black"/>
                </a:solidFill>
                <a:latin typeface="+mj-lt"/>
              </a:rPr>
              <a:t>niña no madre </a:t>
            </a:r>
            <a:endParaRPr lang="es-ES" sz="1800" b="1" dirty="0" smtClean="0">
              <a:solidFill>
                <a:prstClr val="black"/>
              </a:solidFill>
              <a:latin typeface="+mj-lt"/>
            </a:endParaRPr>
          </a:p>
          <a:p>
            <a:r>
              <a:rPr lang="es-ES" sz="1600" dirty="0" smtClean="0">
                <a:solidFill>
                  <a:prstClr val="black"/>
                </a:solidFill>
                <a:latin typeface="+mj-lt"/>
              </a:rPr>
              <a:t>Se realiza la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búsqueda activa 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de las personas gestantes con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sífilis </a:t>
            </a:r>
            <a:endParaRPr lang="es-ES" sz="1800" b="1" dirty="0" smtClean="0">
              <a:solidFill>
                <a:prstClr val="black"/>
              </a:solidFill>
              <a:latin typeface="+mj-lt"/>
            </a:endParaRPr>
          </a:p>
          <a:p>
            <a:endParaRPr lang="es-ES" sz="1800" b="1" dirty="0" smtClean="0">
              <a:solidFill>
                <a:prstClr val="black"/>
              </a:solidFill>
              <a:latin typeface="+mj-lt"/>
            </a:endParaRPr>
          </a:p>
          <a:p>
            <a:r>
              <a:rPr lang="es-ES" sz="1600" dirty="0" smtClean="0">
                <a:solidFill>
                  <a:prstClr val="black"/>
                </a:solidFill>
                <a:latin typeface="+mj-lt"/>
              </a:rPr>
              <a:t>En cuanto al acompañamiento de la </a:t>
            </a:r>
            <a:r>
              <a:rPr lang="es-ES" sz="1800" b="1" dirty="0" smtClean="0">
                <a:solidFill>
                  <a:prstClr val="black"/>
                </a:solidFill>
                <a:latin typeface="+mj-lt"/>
              </a:rPr>
              <a:t>puérpera</a:t>
            </a:r>
            <a:r>
              <a:rPr lang="es-ES" sz="1600" dirty="0" smtClean="0">
                <a:solidFill>
                  <a:prstClr val="black"/>
                </a:solidFill>
                <a:latin typeface="+mj-lt"/>
              </a:rPr>
              <a:t>.</a:t>
            </a:r>
          </a:p>
          <a:p>
            <a:pPr lvl="1"/>
            <a:r>
              <a:rPr lang="es-ES" sz="1600" dirty="0" smtClean="0">
                <a:solidFill>
                  <a:prstClr val="black"/>
                </a:solidFill>
                <a:latin typeface="+mj-lt"/>
              </a:rPr>
              <a:t>Incorporación de la hora de oro con protocolo MSCF</a:t>
            </a:r>
          </a:p>
          <a:p>
            <a:pPr lvl="1"/>
            <a:r>
              <a:rPr lang="es-ES" sz="1600" dirty="0" smtClean="0"/>
              <a:t>Acompañamiento </a:t>
            </a:r>
            <a:r>
              <a:rPr lang="es-ES" sz="1600" dirty="0"/>
              <a:t>en sala de </a:t>
            </a:r>
            <a:r>
              <a:rPr lang="es-ES" sz="1600" dirty="0" smtClean="0"/>
              <a:t>internación </a:t>
            </a:r>
            <a:r>
              <a:rPr lang="es-ES" sz="1600" dirty="0"/>
              <a:t>por una </a:t>
            </a:r>
            <a:r>
              <a:rPr lang="es-ES" sz="1600" dirty="0" smtClean="0"/>
              <a:t>Lic. </a:t>
            </a:r>
            <a:r>
              <a:rPr lang="es-ES" sz="1600" dirty="0"/>
              <a:t>O</a:t>
            </a:r>
            <a:r>
              <a:rPr lang="es-ES" sz="1600" dirty="0" smtClean="0"/>
              <a:t>bstétrica </a:t>
            </a:r>
            <a:r>
              <a:rPr lang="es-ES" sz="1600" dirty="0" smtClean="0"/>
              <a:t>dentro de las </a:t>
            </a:r>
            <a:r>
              <a:rPr lang="es-ES" sz="1600" dirty="0"/>
              <a:t>primeras </a:t>
            </a:r>
            <a:r>
              <a:rPr lang="es-ES" sz="1600" dirty="0" smtClean="0"/>
              <a:t>48 </a:t>
            </a:r>
            <a:r>
              <a:rPr lang="es-ES" sz="1600" dirty="0" err="1" smtClean="0"/>
              <a:t>hs</a:t>
            </a:r>
            <a:r>
              <a:rPr lang="es-ES" sz="1600" dirty="0" smtClean="0"/>
              <a:t> </a:t>
            </a:r>
            <a:r>
              <a:rPr lang="es-ES" sz="1600" dirty="0" smtClean="0"/>
              <a:t>del </a:t>
            </a:r>
            <a:r>
              <a:rPr lang="es-ES" sz="1600" dirty="0" smtClean="0"/>
              <a:t>nacimiento</a:t>
            </a:r>
          </a:p>
          <a:p>
            <a:pPr lvl="1"/>
            <a:r>
              <a:rPr lang="es-ES" sz="1600" dirty="0" smtClean="0"/>
              <a:t>C</a:t>
            </a:r>
            <a:r>
              <a:rPr lang="es-ES" sz="1600" dirty="0" smtClean="0"/>
              <a:t>onsultorio </a:t>
            </a:r>
            <a:r>
              <a:rPr lang="es-ES" sz="1600" dirty="0" smtClean="0"/>
              <a:t>de lactancia de lunes a viernes a cargo de </a:t>
            </a:r>
            <a:r>
              <a:rPr lang="es-ES" sz="1600" dirty="0"/>
              <a:t>N</a:t>
            </a:r>
            <a:r>
              <a:rPr lang="es-ES" sz="1600" dirty="0" smtClean="0"/>
              <a:t>eonatología </a:t>
            </a:r>
            <a:r>
              <a:rPr lang="es-ES" sz="1600" dirty="0" smtClean="0"/>
              <a:t>y </a:t>
            </a:r>
            <a:r>
              <a:rPr lang="es-ES" sz="1600" dirty="0" err="1" smtClean="0"/>
              <a:t>Obstétricia</a:t>
            </a:r>
            <a:r>
              <a:rPr lang="es-ES" sz="1600" dirty="0" smtClean="0"/>
              <a:t> </a:t>
            </a:r>
            <a:endParaRPr lang="es-MX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6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/>
              <a:t>¿Cómo lo llevamos a cabo desde </a:t>
            </a:r>
            <a:br>
              <a:rPr lang="es-ES" b="1" smtClean="0"/>
            </a:br>
            <a:r>
              <a:rPr lang="es-ES" b="1" smtClean="0"/>
              <a:t>el Municipio de Morón?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 smtClean="0">
                <a:solidFill>
                  <a:prstClr val="black"/>
                </a:solidFill>
              </a:rPr>
              <a:t>4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3755" y="1833674"/>
            <a:ext cx="69127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>
                <a:solidFill>
                  <a:schemeClr val="bg1"/>
                </a:solidFill>
              </a:rPr>
              <a:t>Aumentando la calidad del seguimiento del embarazo y puerperio en situaciones </a:t>
            </a:r>
            <a:r>
              <a:rPr lang="es-AR" dirty="0" smtClean="0">
                <a:solidFill>
                  <a:schemeClr val="bg1"/>
                </a:solidFill>
              </a:rPr>
              <a:t>complejas.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58" y="2708920"/>
            <a:ext cx="5252176" cy="39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4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/>
              <a:t>¿Cómo lo llevamos a cabo desde </a:t>
            </a:r>
            <a:br>
              <a:rPr lang="es-ES" b="1" smtClean="0"/>
            </a:br>
            <a:r>
              <a:rPr lang="es-ES" b="1" smtClean="0"/>
              <a:t>el Municipio de Morón?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611560" y="1412776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 smtClean="0">
                <a:solidFill>
                  <a:prstClr val="black"/>
                </a:solidFill>
              </a:rPr>
              <a:t>4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3755" y="1617650"/>
            <a:ext cx="6912768" cy="6771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>
                <a:solidFill>
                  <a:schemeClr val="bg1"/>
                </a:solidFill>
              </a:rPr>
              <a:t>Fortaleciendo el </a:t>
            </a:r>
            <a:r>
              <a:rPr lang="es-AR" dirty="0" smtClean="0">
                <a:solidFill>
                  <a:schemeClr val="bg1"/>
                </a:solidFill>
              </a:rPr>
              <a:t>Comité </a:t>
            </a:r>
            <a:r>
              <a:rPr lang="es-AR" dirty="0">
                <a:solidFill>
                  <a:schemeClr val="bg1"/>
                </a:solidFill>
              </a:rPr>
              <a:t>de vigilancia, análisis y seguimiento de la morbimortalidad materno infantil y fetal </a:t>
            </a:r>
            <a:r>
              <a:rPr lang="es-AR" dirty="0" smtClean="0">
                <a:solidFill>
                  <a:schemeClr val="bg1"/>
                </a:solidFill>
              </a:rPr>
              <a:t>en </a:t>
            </a:r>
            <a:r>
              <a:rPr lang="es-AR" dirty="0">
                <a:solidFill>
                  <a:schemeClr val="bg1"/>
                </a:solidFill>
              </a:rPr>
              <a:t>el </a:t>
            </a:r>
            <a:r>
              <a:rPr lang="es-AR" sz="2000" b="1" i="1" dirty="0">
                <a:solidFill>
                  <a:schemeClr val="bg1"/>
                </a:solidFill>
              </a:rPr>
              <a:t>SUMS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46923" y="2420888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AR" sz="4000" b="1" dirty="0" smtClean="0"/>
              <a:t>Objetivo </a:t>
            </a:r>
            <a:r>
              <a:rPr lang="es-AR" sz="4000" b="1" dirty="0" smtClean="0"/>
              <a:t>general</a:t>
            </a:r>
          </a:p>
          <a:p>
            <a:pPr marL="0" indent="0">
              <a:buNone/>
            </a:pPr>
            <a:r>
              <a:rPr lang="es-AR" b="1" i="1" dirty="0" smtClean="0"/>
              <a:t>● Promover el abordaje transversal de la morbimortalidad de personas gestantes</a:t>
            </a:r>
            <a:r>
              <a:rPr lang="es-AR" b="1" i="1" dirty="0" smtClean="0"/>
              <a:t>, fetales </a:t>
            </a:r>
            <a:r>
              <a:rPr lang="es-AR" b="1" i="1" dirty="0" smtClean="0"/>
              <a:t>y neonatales en el sistema único municipal de salud (SUMS) a fin </a:t>
            </a:r>
            <a:r>
              <a:rPr lang="es-AR" b="1" i="1" dirty="0" smtClean="0"/>
              <a:t>de elaborar </a:t>
            </a:r>
            <a:r>
              <a:rPr lang="es-AR" b="1" i="1" dirty="0" smtClean="0"/>
              <a:t>recomendaciones que permitan mejorar la calidad de </a:t>
            </a:r>
            <a:r>
              <a:rPr lang="es-AR" b="1" i="1" dirty="0" smtClean="0"/>
              <a:t>atención materno-infantil</a:t>
            </a:r>
            <a:r>
              <a:rPr lang="es-AR" b="1" i="1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4000" b="1" dirty="0" smtClean="0"/>
              <a:t>Objetivos específicos</a:t>
            </a:r>
          </a:p>
          <a:p>
            <a:pPr marL="0" indent="0">
              <a:buNone/>
            </a:pPr>
            <a:r>
              <a:rPr lang="es-AR" dirty="0" smtClean="0"/>
              <a:t>● Generar en el SUMS un sistema de información y de vigilancia de </a:t>
            </a:r>
            <a:r>
              <a:rPr lang="es-AR" dirty="0" smtClean="0"/>
              <a:t>la morbimortalidad </a:t>
            </a:r>
            <a:r>
              <a:rPr lang="es-AR" dirty="0" smtClean="0"/>
              <a:t>de esta población en tiempo real.</a:t>
            </a:r>
          </a:p>
          <a:p>
            <a:pPr marL="0" indent="0">
              <a:buNone/>
            </a:pPr>
            <a:r>
              <a:rPr lang="es-AR" dirty="0" smtClean="0"/>
              <a:t>● Optimizar el registro correcto de los datos y la información sobre la etiología </a:t>
            </a:r>
            <a:r>
              <a:rPr lang="es-AR" dirty="0" smtClean="0"/>
              <a:t>de las </a:t>
            </a:r>
            <a:r>
              <a:rPr lang="es-AR" dirty="0" smtClean="0"/>
              <a:t>defunciones materno infantiles.</a:t>
            </a:r>
          </a:p>
          <a:p>
            <a:pPr marL="0" indent="0">
              <a:buNone/>
            </a:pPr>
            <a:r>
              <a:rPr lang="es-AR" dirty="0" smtClean="0"/>
              <a:t>● Determinar la incidencia del evento y sus principales causas.</a:t>
            </a:r>
          </a:p>
          <a:p>
            <a:pPr marL="0" indent="0">
              <a:buNone/>
            </a:pPr>
            <a:r>
              <a:rPr lang="es-AR" dirty="0" smtClean="0"/>
              <a:t>● Definir un mapa epidemiológico con respaldo documental, verificando </a:t>
            </a:r>
            <a:r>
              <a:rPr lang="es-AR" dirty="0" smtClean="0"/>
              <a:t>y calificando </a:t>
            </a:r>
            <a:r>
              <a:rPr lang="es-AR" dirty="0" smtClean="0"/>
              <a:t>los tipos de defunciones materno infantiles en el Municipio.</a:t>
            </a:r>
          </a:p>
          <a:p>
            <a:pPr marL="0" indent="0">
              <a:buNone/>
            </a:pPr>
            <a:r>
              <a:rPr lang="es-AR" dirty="0" smtClean="0"/>
              <a:t>● Analizar el proceso de atención en todos los niveles elaborando una línea </a:t>
            </a:r>
            <a:r>
              <a:rPr lang="es-AR" dirty="0" smtClean="0"/>
              <a:t>de tiempo </a:t>
            </a:r>
            <a:r>
              <a:rPr lang="es-AR" dirty="0" smtClean="0"/>
              <a:t>que permita esquematizar el recorrido en el SUMS previo al evento .</a:t>
            </a:r>
          </a:p>
          <a:p>
            <a:pPr marL="0" indent="0">
              <a:buNone/>
            </a:pPr>
            <a:r>
              <a:rPr lang="es-AR" dirty="0" smtClean="0"/>
              <a:t>● Identificar condicionantes o factores de riesgo asociados a la </a:t>
            </a:r>
            <a:r>
              <a:rPr lang="es-AR" dirty="0" smtClean="0"/>
              <a:t>morbimortalidad materna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smtClean="0"/>
              <a:t>● Implementar acciones interdisciplinarias e intersectoriales desde el primer </a:t>
            </a:r>
            <a:r>
              <a:rPr lang="es-AR" dirty="0" smtClean="0"/>
              <a:t>y segundo </a:t>
            </a:r>
            <a:r>
              <a:rPr lang="es-AR" dirty="0" smtClean="0"/>
              <a:t>nivel del SUMS, tendientes a la prevención del evento.</a:t>
            </a:r>
          </a:p>
          <a:p>
            <a:pPr marL="0" indent="0">
              <a:buNone/>
            </a:pPr>
            <a:r>
              <a:rPr lang="es-AR" dirty="0" smtClean="0"/>
              <a:t>● Realizar recomendaciones para el acceso a prestaciones seguras durante </a:t>
            </a:r>
            <a:r>
              <a:rPr lang="es-AR" dirty="0" smtClean="0"/>
              <a:t>el periodo </a:t>
            </a:r>
            <a:r>
              <a:rPr lang="es-AR" dirty="0" err="1" smtClean="0"/>
              <a:t>preconcepcional</a:t>
            </a:r>
            <a:r>
              <a:rPr lang="es-AR" dirty="0" smtClean="0"/>
              <a:t>, embarazo, parto, puerperio e infancia; tendientes </a:t>
            </a:r>
            <a:r>
              <a:rPr lang="es-AR" dirty="0" smtClean="0"/>
              <a:t>a    garantizar </a:t>
            </a:r>
            <a:r>
              <a:rPr lang="es-AR" dirty="0" smtClean="0"/>
              <a:t>el cuidado integral y la atención de emergencia oportuna y calificada.</a:t>
            </a:r>
          </a:p>
          <a:p>
            <a:pPr marL="0" indent="0">
              <a:buNone/>
            </a:pPr>
            <a:r>
              <a:rPr lang="es-AR" dirty="0" smtClean="0"/>
              <a:t>● Retroalimentar a las redes y establecimientos de Salud con los resultados de </a:t>
            </a:r>
            <a:r>
              <a:rPr lang="es-AR" dirty="0" smtClean="0"/>
              <a:t>la investigación</a:t>
            </a:r>
            <a:r>
              <a:rPr lang="es-AR" dirty="0" smtClean="0"/>
              <a:t>, análisis y recomendaciones.</a:t>
            </a:r>
          </a:p>
          <a:p>
            <a:pPr marL="0" indent="0">
              <a:buNone/>
            </a:pPr>
            <a:r>
              <a:rPr lang="es-AR" dirty="0" smtClean="0"/>
              <a:t>● Promover canales de comunicación continuos con los principales efectores </a:t>
            </a:r>
            <a:r>
              <a:rPr lang="es-AR" dirty="0" smtClean="0"/>
              <a:t>de salud </a:t>
            </a:r>
            <a:r>
              <a:rPr lang="es-AR" dirty="0" smtClean="0"/>
              <a:t>materno infantiles a nivel </a:t>
            </a:r>
            <a:r>
              <a:rPr lang="es-AR" dirty="0" err="1" smtClean="0"/>
              <a:t>intra</a:t>
            </a:r>
            <a:r>
              <a:rPr lang="es-AR" dirty="0" smtClean="0"/>
              <a:t> e inter-distrital.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Ley de cuidado integral </a:t>
            </a:r>
            <a:br>
              <a:rPr lang="es-ES" b="1" dirty="0" smtClean="0"/>
            </a:br>
            <a:r>
              <a:rPr lang="es-ES" b="1" dirty="0" smtClean="0"/>
              <a:t>(1000 días): </a:t>
            </a:r>
            <a:r>
              <a:rPr lang="es-ES" b="1" i="1" dirty="0" smtClean="0"/>
              <a:t>SITUACIÓN</a:t>
            </a:r>
            <a:endParaRPr lang="es-AR" b="1" i="1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626329198"/>
              </p:ext>
            </p:extLst>
          </p:nvPr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6 Imagen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1" t="26674" r="44137" b="54689"/>
          <a:stretch/>
        </p:blipFill>
        <p:spPr bwMode="auto">
          <a:xfrm>
            <a:off x="6444208" y="4401108"/>
            <a:ext cx="10081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494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1656184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Durante el primer semestre del 2022 se registraron </a:t>
            </a:r>
            <a:r>
              <a:rPr lang="es-AR" dirty="0" smtClean="0"/>
              <a:t>906 </a:t>
            </a:r>
            <a:r>
              <a:rPr lang="es-AR" dirty="0"/>
              <a:t>mujeres gestantes, que se atendieron en los Centros de </a:t>
            </a:r>
            <a:r>
              <a:rPr lang="es-AR" dirty="0" smtClean="0"/>
              <a:t>Salud del Municipio (</a:t>
            </a:r>
            <a:r>
              <a:rPr lang="es-AR" b="1" i="1" dirty="0" smtClean="0"/>
              <a:t>no existía registro previo nominalizado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4000" b="1" dirty="0" smtClean="0"/>
              <a:t>Mujeres gestantes</a:t>
            </a:r>
            <a:endParaRPr lang="es-AR" sz="4000" b="1" dirty="0"/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5" t="27708" r="28551" b="23333"/>
          <a:stretch/>
        </p:blipFill>
        <p:spPr bwMode="auto">
          <a:xfrm>
            <a:off x="1403648" y="2996950"/>
            <a:ext cx="6120680" cy="36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3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El </a:t>
            </a:r>
            <a:r>
              <a:rPr lang="es-AR" b="1" dirty="0" smtClean="0"/>
              <a:t>promedio de edad </a:t>
            </a:r>
            <a:r>
              <a:rPr lang="es-AR" dirty="0" smtClean="0"/>
              <a:t>de personas gestantes es </a:t>
            </a:r>
            <a:r>
              <a:rPr lang="es-AR" dirty="0" smtClean="0"/>
              <a:t>de </a:t>
            </a:r>
            <a:r>
              <a:rPr lang="es-AR" b="1" dirty="0" smtClean="0"/>
              <a:t>27 años</a:t>
            </a:r>
          </a:p>
          <a:p>
            <a:pPr lvl="1"/>
            <a:r>
              <a:rPr lang="es-ES" dirty="0" smtClean="0"/>
              <a:t>Menores de 20 años: 10,3% (2021: 10,3%)</a:t>
            </a:r>
          </a:p>
          <a:p>
            <a:pPr lvl="1"/>
            <a:r>
              <a:rPr lang="es-ES" dirty="0"/>
              <a:t>M</a:t>
            </a:r>
            <a:r>
              <a:rPr lang="es-ES" dirty="0" smtClean="0"/>
              <a:t>ayores de 35 años: 13,3% (2021: 11,2%)</a:t>
            </a:r>
          </a:p>
          <a:p>
            <a:pPr lvl="1"/>
            <a:endParaRPr lang="es-ES" dirty="0"/>
          </a:p>
          <a:p>
            <a:r>
              <a:rPr lang="es-ES" dirty="0" smtClean="0"/>
              <a:t>El </a:t>
            </a:r>
            <a:r>
              <a:rPr lang="es-ES" b="1" dirty="0" smtClean="0"/>
              <a:t>66,8% reside </a:t>
            </a:r>
            <a:r>
              <a:rPr lang="es-ES" dirty="0" smtClean="0"/>
              <a:t>en el </a:t>
            </a:r>
            <a:r>
              <a:rPr lang="es-ES" dirty="0" smtClean="0"/>
              <a:t>Municipio </a:t>
            </a:r>
            <a:r>
              <a:rPr lang="es-ES" b="1" dirty="0" smtClean="0"/>
              <a:t>y el 78% </a:t>
            </a:r>
            <a:r>
              <a:rPr lang="es-ES" dirty="0" smtClean="0"/>
              <a:t>cuenta con</a:t>
            </a:r>
            <a:r>
              <a:rPr lang="es-ES" b="1" dirty="0" smtClean="0"/>
              <a:t> Cobertura Exclusiva del Sistema Público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Promedio de </a:t>
            </a:r>
            <a:r>
              <a:rPr lang="es-ES" b="1" dirty="0" smtClean="0"/>
              <a:t>consultas</a:t>
            </a:r>
            <a:r>
              <a:rPr lang="es-ES" dirty="0" smtClean="0"/>
              <a:t> por usuaria: </a:t>
            </a:r>
            <a:r>
              <a:rPr lang="es-ES" b="1" dirty="0" smtClean="0"/>
              <a:t>3,6</a:t>
            </a:r>
            <a:r>
              <a:rPr lang="es-ES" dirty="0" smtClean="0"/>
              <a:t> (2021: 2,9)</a:t>
            </a:r>
          </a:p>
          <a:p>
            <a:endParaRPr lang="es-ES" dirty="0"/>
          </a:p>
          <a:p>
            <a:r>
              <a:rPr lang="es-ES" b="1" dirty="0" smtClean="0"/>
              <a:t>27% finaliza con 5 o más visitas </a:t>
            </a:r>
            <a:r>
              <a:rPr lang="es-ES" dirty="0" smtClean="0"/>
              <a:t>(sugerido por la </a:t>
            </a:r>
            <a:r>
              <a:rPr lang="es-ES" dirty="0" smtClean="0"/>
              <a:t>OMS)</a:t>
            </a:r>
          </a:p>
          <a:p>
            <a:endParaRPr lang="es-ES" dirty="0" smtClean="0"/>
          </a:p>
          <a:p>
            <a:r>
              <a:rPr lang="es-ES" b="1" dirty="0" smtClean="0"/>
              <a:t>63,1%</a:t>
            </a:r>
            <a:r>
              <a:rPr lang="es-ES" dirty="0" smtClean="0"/>
              <a:t> de </a:t>
            </a:r>
            <a:r>
              <a:rPr lang="es-ES" dirty="0" smtClean="0"/>
              <a:t>consultas </a:t>
            </a:r>
            <a:r>
              <a:rPr lang="es-ES" dirty="0" smtClean="0"/>
              <a:t>fueron realizadas </a:t>
            </a:r>
            <a:r>
              <a:rPr lang="es-ES" b="1" dirty="0" smtClean="0"/>
              <a:t>antes de la semana </a:t>
            </a:r>
            <a:r>
              <a:rPr lang="es-ES" b="1" dirty="0" smtClean="0"/>
              <a:t>12 </a:t>
            </a:r>
            <a:r>
              <a:rPr lang="es-ES" dirty="0" smtClean="0"/>
              <a:t>de gestación </a:t>
            </a:r>
            <a:endParaRPr lang="es-AR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4000" b="1" dirty="0" smtClean="0"/>
              <a:t>Datos generales</a:t>
            </a:r>
            <a:endParaRPr lang="es-AR" sz="4000" b="1" dirty="0"/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501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Referencias a SNA </a:t>
            </a:r>
            <a:r>
              <a:rPr lang="es-ES" b="1" dirty="0"/>
              <a:t>Alto Riesgo</a:t>
            </a:r>
            <a:r>
              <a:rPr lang="es-ES" dirty="0"/>
              <a:t>: </a:t>
            </a:r>
            <a:r>
              <a:rPr lang="es-ES" b="1" dirty="0"/>
              <a:t>18,1%</a:t>
            </a:r>
            <a:r>
              <a:rPr lang="es-ES" dirty="0"/>
              <a:t> (2021: 19,8</a:t>
            </a:r>
            <a:r>
              <a:rPr lang="es-ES" dirty="0" smtClean="0"/>
              <a:t>%)</a:t>
            </a:r>
          </a:p>
          <a:p>
            <a:endParaRPr lang="es-ES" dirty="0" smtClean="0"/>
          </a:p>
          <a:p>
            <a:r>
              <a:rPr lang="es-AR" b="1" dirty="0"/>
              <a:t>Consultas en el puerperio</a:t>
            </a:r>
            <a:r>
              <a:rPr lang="es-AR" dirty="0"/>
              <a:t>: Un total de 573 mujeres ya pasaron su fecha probable de parto, pero solo se realizaron 93 controles puerperales documentados en APS, lo que corresponde a un </a:t>
            </a:r>
            <a:r>
              <a:rPr lang="es-AR" b="1" dirty="0"/>
              <a:t>16%</a:t>
            </a:r>
            <a:r>
              <a:rPr lang="es-AR" dirty="0"/>
              <a:t>. </a:t>
            </a:r>
            <a:r>
              <a:rPr lang="es-AR" i="1" dirty="0"/>
              <a:t>Si bien este número es aún muy bajo, representa el doble del logrado en el 2021, cuyo registro fue del 8 </a:t>
            </a:r>
            <a:r>
              <a:rPr lang="es-AR" i="1" dirty="0" smtClean="0"/>
              <a:t>%.</a:t>
            </a:r>
          </a:p>
          <a:p>
            <a:endParaRPr lang="es-AR" i="1" dirty="0" smtClean="0"/>
          </a:p>
          <a:p>
            <a:r>
              <a:rPr lang="es-AR" i="1" dirty="0" smtClean="0"/>
              <a:t> </a:t>
            </a:r>
            <a:r>
              <a:rPr lang="es-AR" dirty="0" smtClean="0"/>
              <a:t>Acceso a la AUE: 39,5% (2021: 35,8%)</a:t>
            </a:r>
            <a:endParaRPr lang="es-AR" i="1" dirty="0"/>
          </a:p>
          <a:p>
            <a:endParaRPr lang="es-AR" dirty="0"/>
          </a:p>
          <a:p>
            <a:endParaRPr lang="es-ES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4000" b="1" dirty="0" smtClean="0"/>
              <a:t>Datos generales</a:t>
            </a:r>
            <a:endParaRPr lang="es-AR" sz="4000" b="1" dirty="0"/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916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4248471"/>
          </a:xfrm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Desde la implementación del Plan 1000 días se han realizado diversas acciones para su desarrollo en el Municipio de Morón, asumiendo el </a:t>
            </a:r>
            <a:r>
              <a:rPr lang="es-AR" dirty="0" smtClean="0"/>
              <a:t>compromiso </a:t>
            </a:r>
            <a:r>
              <a:rPr lang="es-AR" dirty="0"/>
              <a:t>de acompañar a toda la población y en especial a las personas que más lo necesitan, garantizando el derecho a la seguridad social, a la identidad, a la salud integral, a una vida libre de violencias y al acceso de información.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4000" b="1" dirty="0" smtClean="0"/>
              <a:t>Conclusiones</a:t>
            </a:r>
            <a:endParaRPr lang="es-AR" sz="4000" b="1" dirty="0"/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538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s-MX" b="1" dirty="0" smtClean="0"/>
              <a:t>Contexto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En </a:t>
            </a:r>
            <a:r>
              <a:rPr lang="es-ES" sz="2800" dirty="0"/>
              <a:t>el año 2020 se sancionaron 2 leyes fundamentales para el derecho a decidir de las </a:t>
            </a:r>
            <a:r>
              <a:rPr lang="es-ES" sz="2800" dirty="0" smtClean="0"/>
              <a:t>personas</a:t>
            </a: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04" y="116632"/>
            <a:ext cx="17319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81828709"/>
              </p:ext>
            </p:extLst>
          </p:nvPr>
        </p:nvGraphicFramePr>
        <p:xfrm>
          <a:off x="524534" y="2708920"/>
          <a:ext cx="8441629" cy="37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8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endParaRPr lang="es-AR" sz="4000" b="1" dirty="0" smtClean="0"/>
          </a:p>
          <a:p>
            <a:r>
              <a:rPr lang="es-AR" sz="4000" b="1" dirty="0" smtClean="0"/>
              <a:t>Fortalecer</a:t>
            </a:r>
            <a:r>
              <a:rPr lang="es-AR" dirty="0" smtClean="0"/>
              <a:t> </a:t>
            </a:r>
            <a:r>
              <a:rPr lang="es-AR" dirty="0"/>
              <a:t>el cuidado integral de la salud y la vida de las </a:t>
            </a:r>
            <a:r>
              <a:rPr lang="es-AR" dirty="0" smtClean="0"/>
              <a:t>mujeres, </a:t>
            </a:r>
            <a:r>
              <a:rPr lang="es-AR" dirty="0"/>
              <a:t>otras personas gestantes, y de los niños y las niñas en la primera infancia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4000" b="1" dirty="0" smtClean="0"/>
              <a:t>Reducir</a:t>
            </a:r>
            <a:r>
              <a:rPr lang="es-AR" dirty="0" smtClean="0"/>
              <a:t> </a:t>
            </a:r>
            <a:r>
              <a:rPr lang="es-AR" dirty="0"/>
              <a:t>la </a:t>
            </a:r>
            <a:r>
              <a:rPr lang="es-AR" dirty="0" smtClean="0"/>
              <a:t>mortalidad.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4000" b="1" dirty="0" smtClean="0"/>
              <a:t>Reducir</a:t>
            </a:r>
            <a:r>
              <a:rPr lang="es-AR" dirty="0" smtClean="0"/>
              <a:t> </a:t>
            </a:r>
            <a:r>
              <a:rPr lang="es-AR" dirty="0"/>
              <a:t>la malnutrición y la </a:t>
            </a:r>
            <a:r>
              <a:rPr lang="es-AR" dirty="0" smtClean="0"/>
              <a:t>desnutrición.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sz="4000" b="1" dirty="0" smtClean="0"/>
              <a:t>Proteger </a:t>
            </a:r>
            <a:r>
              <a:rPr lang="es-AR" sz="4000" b="1" dirty="0"/>
              <a:t>y estimular </a:t>
            </a:r>
            <a:r>
              <a:rPr lang="es-AR" dirty="0"/>
              <a:t>los vínculos tempranos, el desarrollo </a:t>
            </a:r>
            <a:r>
              <a:rPr lang="es-AR" dirty="0" smtClean="0"/>
              <a:t>físico, emocional </a:t>
            </a:r>
            <a:r>
              <a:rPr lang="es-AR" dirty="0"/>
              <a:t>y la salud de manera integral.   </a:t>
            </a:r>
          </a:p>
          <a:p>
            <a:endParaRPr lang="es-AR" dirty="0" smtClean="0"/>
          </a:p>
          <a:p>
            <a:r>
              <a:rPr lang="es-AR" sz="4000" b="1" dirty="0" smtClean="0"/>
              <a:t>Prevenir</a:t>
            </a:r>
            <a:r>
              <a:rPr lang="es-AR" dirty="0" smtClean="0"/>
              <a:t> </a:t>
            </a:r>
            <a:r>
              <a:rPr lang="es-AR" dirty="0"/>
              <a:t>la violencia.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Ley de cuidado integral </a:t>
            </a:r>
            <a:br>
              <a:rPr lang="es-ES" b="1" dirty="0" smtClean="0"/>
            </a:br>
            <a:r>
              <a:rPr lang="es-ES" b="1" dirty="0" smtClean="0"/>
              <a:t>(1000 días): </a:t>
            </a:r>
            <a:r>
              <a:rPr lang="es-ES" b="1" i="1" dirty="0" smtClean="0"/>
              <a:t>OBJETIVOS</a:t>
            </a: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27719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Ley de cuidado integral </a:t>
            </a:r>
            <a:br>
              <a:rPr lang="es-ES" b="1" dirty="0" smtClean="0"/>
            </a:br>
            <a:r>
              <a:rPr lang="es-ES" b="1" dirty="0" smtClean="0"/>
              <a:t>(1000 días): </a:t>
            </a:r>
            <a:r>
              <a:rPr lang="es-ES" b="1" i="1" dirty="0" smtClean="0"/>
              <a:t>OBJETIVOS</a:t>
            </a:r>
            <a:endParaRPr lang="es-AR" b="1" i="1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71141840"/>
              </p:ext>
            </p:extLst>
          </p:nvPr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6 Imagen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1" t="26674" r="44137" b="54689"/>
          <a:stretch/>
        </p:blipFill>
        <p:spPr bwMode="auto">
          <a:xfrm>
            <a:off x="6444208" y="3789040"/>
            <a:ext cx="10081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24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¿Cómo lo llevamos a cabo desde </a:t>
            </a:r>
            <a:br>
              <a:rPr lang="es-ES" b="1" dirty="0" smtClean="0"/>
            </a:br>
            <a:r>
              <a:rPr lang="es-ES" b="1" dirty="0" smtClean="0"/>
              <a:t>el Municipio de Morón?</a:t>
            </a:r>
            <a:endParaRPr lang="es-AR" b="1" i="1" dirty="0"/>
          </a:p>
        </p:txBody>
      </p:sp>
      <p:sp>
        <p:nvSpPr>
          <p:cNvPr id="2" name="1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1</a:t>
            </a:r>
            <a:endParaRPr lang="es-AR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3755" y="1833674"/>
            <a:ext cx="6912768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 smtClean="0">
                <a:solidFill>
                  <a:schemeClr val="bg1"/>
                </a:solidFill>
              </a:rPr>
              <a:t>Reforzando </a:t>
            </a:r>
            <a:r>
              <a:rPr lang="es-AR" dirty="0">
                <a:solidFill>
                  <a:schemeClr val="bg1"/>
                </a:solidFill>
              </a:rPr>
              <a:t>el sistema de registro de las consultas para seguimiento de embarazo en el SUMS </a:t>
            </a:r>
            <a:r>
              <a:rPr lang="es-AR" dirty="0" smtClean="0">
                <a:solidFill>
                  <a:schemeClr val="bg1"/>
                </a:solidFill>
              </a:rPr>
              <a:t>(Sistema </a:t>
            </a:r>
            <a:r>
              <a:rPr lang="es-AR" dirty="0">
                <a:solidFill>
                  <a:schemeClr val="bg1"/>
                </a:solidFill>
              </a:rPr>
              <a:t>Ú</a:t>
            </a:r>
            <a:r>
              <a:rPr lang="es-AR" dirty="0" smtClean="0">
                <a:solidFill>
                  <a:schemeClr val="bg1"/>
                </a:solidFill>
              </a:rPr>
              <a:t>nico </a:t>
            </a:r>
            <a:r>
              <a:rPr lang="es-AR" dirty="0">
                <a:solidFill>
                  <a:schemeClr val="bg1"/>
                </a:solidFill>
              </a:rPr>
              <a:t>M</a:t>
            </a:r>
            <a:r>
              <a:rPr lang="es-AR" dirty="0" smtClean="0">
                <a:solidFill>
                  <a:schemeClr val="bg1"/>
                </a:solidFill>
              </a:rPr>
              <a:t>unicipal </a:t>
            </a:r>
            <a:r>
              <a:rPr lang="es-AR" dirty="0">
                <a:solidFill>
                  <a:schemeClr val="bg1"/>
                </a:solidFill>
              </a:rPr>
              <a:t>de </a:t>
            </a:r>
            <a:r>
              <a:rPr lang="es-AR" dirty="0" smtClean="0">
                <a:solidFill>
                  <a:schemeClr val="bg1"/>
                </a:solidFill>
              </a:rPr>
              <a:t>Salud</a:t>
            </a:r>
            <a:r>
              <a:rPr lang="es-AR" dirty="0">
                <a:solidFill>
                  <a:schemeClr val="bg1"/>
                </a:solidFill>
              </a:rPr>
              <a:t>) a través de una </a:t>
            </a:r>
            <a:r>
              <a:rPr lang="es-AR" dirty="0" smtClean="0">
                <a:solidFill>
                  <a:schemeClr val="bg1"/>
                </a:solidFill>
              </a:rPr>
              <a:t>planilla unificada, nominalizada y compartida entre la Secretaría de Salud y los establecimientos  de salud públicos municipales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11560" y="344015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>
                <a:solidFill>
                  <a:prstClr val="black"/>
                </a:solidFill>
              </a:rPr>
              <a:t>2</a:t>
            </a:r>
            <a:endParaRPr lang="es-A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663755" y="3645024"/>
            <a:ext cx="69127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>
                <a:solidFill>
                  <a:schemeClr val="bg1"/>
                </a:solidFill>
              </a:rPr>
              <a:t>Facilitando el acceso a seguimiento de embarazo y </a:t>
            </a:r>
            <a:r>
              <a:rPr lang="es-AR" dirty="0" smtClean="0">
                <a:solidFill>
                  <a:schemeClr val="bg1"/>
                </a:solidFill>
              </a:rPr>
              <a:t>puerperio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007604" y="4581128"/>
            <a:ext cx="7128792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prstClr val="black"/>
                </a:solidFill>
              </a:rPr>
              <a:t>A través de la planilla </a:t>
            </a:r>
            <a:r>
              <a:rPr lang="es-ES" sz="2000" dirty="0" smtClean="0">
                <a:solidFill>
                  <a:prstClr val="black"/>
                </a:solidFill>
              </a:rPr>
              <a:t>1000 días </a:t>
            </a:r>
            <a:r>
              <a:rPr lang="es-ES" sz="2000" dirty="0">
                <a:solidFill>
                  <a:prstClr val="black"/>
                </a:solidFill>
              </a:rPr>
              <a:t>podemos observar el seguimiento de las </a:t>
            </a:r>
            <a:r>
              <a:rPr lang="es-ES" sz="2000" dirty="0" smtClean="0">
                <a:solidFill>
                  <a:prstClr val="black"/>
                </a:solidFill>
              </a:rPr>
              <a:t>embarazadas y sus condiciones de salud. Está siendo utilizada por todos los CAPS y se encuentra incorporando su uso el Hospital Municipal</a:t>
            </a:r>
            <a:endParaRPr lang="es-E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1222" y="656692"/>
            <a:ext cx="8229600" cy="3849291"/>
          </a:xfrm>
        </p:spPr>
        <p:txBody>
          <a:bodyPr/>
          <a:lstStyle/>
          <a:p>
            <a:endParaRPr lang="es-ES" sz="1800" dirty="0">
              <a:solidFill>
                <a:prstClr val="black"/>
              </a:solidFill>
              <a:latin typeface="+mj-lt"/>
            </a:endParaRPr>
          </a:p>
          <a:p>
            <a:endParaRPr lang="es-ES" sz="1800" dirty="0" smtClean="0">
              <a:solidFill>
                <a:prstClr val="black"/>
              </a:solidFill>
              <a:latin typeface="+mj-lt"/>
            </a:endParaRPr>
          </a:p>
          <a:p>
            <a:endParaRPr lang="es-ES" sz="1800" dirty="0">
              <a:solidFill>
                <a:prstClr val="black"/>
              </a:solidFill>
              <a:latin typeface="+mj-lt"/>
            </a:endParaRPr>
          </a:p>
          <a:p>
            <a:endParaRPr lang="es-ES" sz="1800" dirty="0" smtClean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s-MX" sz="18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9422" r="2746" b="9240"/>
          <a:stretch/>
        </p:blipFill>
        <p:spPr bwMode="auto">
          <a:xfrm>
            <a:off x="179512" y="1484784"/>
            <a:ext cx="6895654" cy="286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t="23747" r="13999" b="9731"/>
          <a:stretch/>
        </p:blipFill>
        <p:spPr bwMode="auto">
          <a:xfrm>
            <a:off x="2267744" y="3429000"/>
            <a:ext cx="6544531" cy="292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/>
              <a:t>¿Cómo lo llevamos a cabo desde </a:t>
            </a:r>
            <a:br>
              <a:rPr lang="es-ES" b="1" dirty="0"/>
            </a:br>
            <a:r>
              <a:rPr lang="es-ES" b="1" dirty="0"/>
              <a:t>el Municipio de Morón?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45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15107" r="22473" b="19555"/>
          <a:stretch/>
        </p:blipFill>
        <p:spPr bwMode="auto">
          <a:xfrm rot="21444247">
            <a:off x="53105" y="3663865"/>
            <a:ext cx="4067018" cy="2437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t="22366" r="34973" b="35887"/>
          <a:stretch/>
        </p:blipFill>
        <p:spPr bwMode="auto">
          <a:xfrm rot="601277">
            <a:off x="4103662" y="3749550"/>
            <a:ext cx="4679122" cy="314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/>
              <a:t>¿Cómo lo llevamos a cabo desde </a:t>
            </a:r>
            <a:br>
              <a:rPr lang="es-ES" b="1" smtClean="0"/>
            </a:br>
            <a:r>
              <a:rPr lang="es-ES" b="1" smtClean="0"/>
              <a:t>el Municipio de Morón?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>
                <a:solidFill>
                  <a:prstClr val="black"/>
                </a:solidFill>
              </a:rPr>
              <a:t>3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3755" y="1833674"/>
            <a:ext cx="6912768" cy="15327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 err="1">
                <a:solidFill>
                  <a:schemeClr val="bg1"/>
                </a:solidFill>
              </a:rPr>
              <a:t>Normatizando</a:t>
            </a:r>
            <a:r>
              <a:rPr lang="es-AR" dirty="0">
                <a:solidFill>
                  <a:schemeClr val="bg1"/>
                </a:solidFill>
              </a:rPr>
              <a:t> las consultas del embarazo en </a:t>
            </a:r>
            <a:r>
              <a:rPr lang="es-AR" dirty="0" smtClean="0">
                <a:solidFill>
                  <a:schemeClr val="bg1"/>
                </a:solidFill>
              </a:rPr>
              <a:t>el Primer </a:t>
            </a:r>
            <a:r>
              <a:rPr lang="es-AR" dirty="0">
                <a:solidFill>
                  <a:schemeClr val="bg1"/>
                </a:solidFill>
              </a:rPr>
              <a:t>y </a:t>
            </a:r>
            <a:r>
              <a:rPr lang="es-AR" dirty="0" smtClean="0">
                <a:solidFill>
                  <a:schemeClr val="bg1"/>
                </a:solidFill>
              </a:rPr>
              <a:t>Segundo Nivel de Atención </a:t>
            </a:r>
            <a:r>
              <a:rPr lang="es-AR" dirty="0">
                <a:solidFill>
                  <a:schemeClr val="bg1"/>
                </a:solidFill>
              </a:rPr>
              <a:t>para homogeneizar las prácticas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spcBef>
                <a:spcPct val="20000"/>
              </a:spcBef>
            </a:pPr>
            <a:r>
              <a:rPr lang="es-ES" dirty="0">
                <a:solidFill>
                  <a:schemeClr val="bg1"/>
                </a:solidFill>
              </a:rPr>
              <a:t>A través de cursos anuales para las </a:t>
            </a:r>
            <a:r>
              <a:rPr lang="es-ES" dirty="0" smtClean="0">
                <a:solidFill>
                  <a:schemeClr val="bg1"/>
                </a:solidFill>
              </a:rPr>
              <a:t>Lic</a:t>
            </a:r>
            <a:r>
              <a:rPr lang="es-ES" dirty="0">
                <a:solidFill>
                  <a:schemeClr val="bg1"/>
                </a:solidFill>
              </a:rPr>
              <a:t>. Obstétricas </a:t>
            </a:r>
            <a:r>
              <a:rPr lang="es-ES" dirty="0" smtClean="0">
                <a:solidFill>
                  <a:schemeClr val="bg1"/>
                </a:solidFill>
              </a:rPr>
              <a:t>(CAPS, Hospital Municipal y residentes) diferentes temáticas, pensado </a:t>
            </a:r>
            <a:r>
              <a:rPr lang="es-ES" dirty="0">
                <a:solidFill>
                  <a:schemeClr val="bg1"/>
                </a:solidFill>
              </a:rPr>
              <a:t>para el mejor seguimiento de las personas gestantes  y </a:t>
            </a:r>
            <a:r>
              <a:rPr lang="es-ES" dirty="0" smtClean="0">
                <a:solidFill>
                  <a:schemeClr val="bg1"/>
                </a:solidFill>
              </a:rPr>
              <a:t>puérperas.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83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23">
            <a:off x="1506412" y="1946961"/>
            <a:ext cx="5967788" cy="558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blob:https://web.whatsapp.com/4ce18992-f7df-4404-b9c3-9ea471e12a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7" t="19766" r="56351" b="49316"/>
          <a:stretch/>
        </p:blipFill>
        <p:spPr bwMode="auto">
          <a:xfrm>
            <a:off x="7277385" y="4349258"/>
            <a:ext cx="1866615" cy="247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6" descr="blob:https://web.whatsapp.com/4ce18992-f7df-4404-b9c3-9ea471e12a1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6" y="2733279"/>
            <a:ext cx="2847841" cy="213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>
                <a:solidFill>
                  <a:prstClr val="black"/>
                </a:solidFill>
              </a:rPr>
              <a:t>3</a:t>
            </a:r>
            <a:endParaRPr lang="es-A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663755" y="1833674"/>
            <a:ext cx="69127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" dirty="0" smtClean="0">
                <a:solidFill>
                  <a:schemeClr val="bg1"/>
                </a:solidFill>
              </a:rPr>
              <a:t>Para la comunidad, a través del Curso de Preparación integral para el embarazo, el parto y el posparto (PIM).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/>
              <a:t>¿Cómo lo llevamos a cabo desde </a:t>
            </a:r>
            <a:br>
              <a:rPr lang="es-ES" b="1" dirty="0"/>
            </a:br>
            <a:r>
              <a:rPr lang="es-ES" b="1" dirty="0"/>
              <a:t>el Municipio de Morón?</a:t>
            </a:r>
            <a:endParaRPr lang="es-AR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50" y="2156839"/>
            <a:ext cx="2108208" cy="210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3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s://www.el1digital.com.ar/wp-content/uploads/2022/09/ghi-bolso2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1" y="2780928"/>
            <a:ext cx="3641586" cy="248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4" t="9797" r="29901" b="9688"/>
          <a:stretch/>
        </p:blipFill>
        <p:spPr bwMode="auto">
          <a:xfrm>
            <a:off x="6857823" y="4357676"/>
            <a:ext cx="2106665" cy="233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0" t="15353" r="29790" b="5649"/>
          <a:stretch/>
        </p:blipFill>
        <p:spPr bwMode="auto">
          <a:xfrm>
            <a:off x="450370" y="2780928"/>
            <a:ext cx="262303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11560" y="5752350"/>
            <a:ext cx="246184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Turnos </a:t>
            </a:r>
            <a:r>
              <a:rPr lang="es-ES" dirty="0"/>
              <a:t>protegido de </a:t>
            </a:r>
            <a:r>
              <a:rPr lang="es-ES" dirty="0" err="1"/>
              <a:t>A</a:t>
            </a:r>
            <a:r>
              <a:rPr lang="es-ES" dirty="0" err="1" smtClean="0"/>
              <a:t>nses</a:t>
            </a:r>
            <a:r>
              <a:rPr lang="es-ES" dirty="0" smtClean="0"/>
              <a:t> </a:t>
            </a:r>
            <a:r>
              <a:rPr lang="es-ES" dirty="0"/>
              <a:t>de Morón y Palomar</a:t>
            </a:r>
            <a:endParaRPr lang="es-MX" dirty="0"/>
          </a:p>
          <a:p>
            <a:pPr algn="ctr"/>
            <a:endParaRPr lang="es-MX" dirty="0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/>
              <a:t>¿Cómo lo llevamos a cabo desde </a:t>
            </a:r>
            <a:br>
              <a:rPr lang="es-ES" b="1" smtClean="0"/>
            </a:br>
            <a:r>
              <a:rPr lang="es-ES" b="1" smtClean="0"/>
              <a:t>el Municipio de Morón?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611560" y="1628800"/>
            <a:ext cx="117029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>
                <a:solidFill>
                  <a:prstClr val="black"/>
                </a:solidFill>
              </a:rPr>
              <a:t>Objetivo </a:t>
            </a:r>
          </a:p>
          <a:p>
            <a:pPr algn="ctr"/>
            <a:r>
              <a:rPr lang="es-ES" sz="2000" b="1" dirty="0" smtClean="0">
                <a:solidFill>
                  <a:prstClr val="black"/>
                </a:solidFill>
              </a:rPr>
              <a:t>4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3755" y="1833674"/>
            <a:ext cx="69127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AR" dirty="0">
                <a:solidFill>
                  <a:schemeClr val="bg1"/>
                </a:solidFill>
              </a:rPr>
              <a:t>Garantizando el acceso equitativo a los insumos necesarios para la maternidad y primeros momentos luego del nacimiento.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01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1160</Words>
  <Application>Microsoft Office PowerPoint</Application>
  <PresentationFormat>Presentación en pantalla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Tema de Office</vt:lpstr>
      <vt:lpstr>1_Tema de Office</vt:lpstr>
      <vt:lpstr>2_Tema de Office</vt:lpstr>
      <vt:lpstr>5_Tema de Office</vt:lpstr>
      <vt:lpstr>6_Tema de Office</vt:lpstr>
      <vt:lpstr>Presentación de PowerPoint</vt:lpstr>
      <vt:lpstr>Contexto</vt:lpstr>
      <vt:lpstr>Ley de cuidado integral  (1000 días): OBJETIVOS</vt:lpstr>
      <vt:lpstr>Ley de cuidado integral  (1000 días): OBJETIVOS</vt:lpstr>
      <vt:lpstr>¿Cómo lo llevamos a cabo desde  el Municipio de Morón?</vt:lpstr>
      <vt:lpstr>¿Cómo lo llevamos a cabo desde  el Municipio de Morón?</vt:lpstr>
      <vt:lpstr>Presentación de PowerPoint</vt:lpstr>
      <vt:lpstr>¿Cómo lo llevamos a cabo desde  el Municipio de Morón?</vt:lpstr>
      <vt:lpstr>Presentación de PowerPoint</vt:lpstr>
      <vt:lpstr>Presentación de PowerPoint</vt:lpstr>
      <vt:lpstr>Presentación de PowerPoint</vt:lpstr>
      <vt:lpstr>Presentación de PowerPoint</vt:lpstr>
      <vt:lpstr>Ley de cuidado integral  (1000 días): SITUACIÓN</vt:lpstr>
      <vt:lpstr>Mujeres gestantes</vt:lpstr>
      <vt:lpstr>Datos generales</vt:lpstr>
      <vt:lpstr>Datos generales</vt:lpstr>
      <vt:lpstr>Conclusiones</vt:lpstr>
    </vt:vector>
  </TitlesOfParts>
  <Company>EXO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Gabriela Sala</dc:creator>
  <cp:lastModifiedBy>Marquinez Gobbi, Pilar</cp:lastModifiedBy>
  <cp:revision>46</cp:revision>
  <dcterms:created xsi:type="dcterms:W3CDTF">2022-10-17T12:09:34Z</dcterms:created>
  <dcterms:modified xsi:type="dcterms:W3CDTF">2022-10-21T13:15:56Z</dcterms:modified>
</cp:coreProperties>
</file>