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1" r:id="rId4"/>
    <p:sldId id="258" r:id="rId5"/>
    <p:sldId id="259" r:id="rId6"/>
    <p:sldId id="270" r:id="rId7"/>
    <p:sldId id="261" r:id="rId8"/>
    <p:sldId id="266" r:id="rId9"/>
    <p:sldId id="267" r:id="rId10"/>
    <p:sldId id="268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36DHLOLBQxH/B66F0jkk5MbJa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9E08DB1-9B49-415E-B8FE-E48F89224D69}">
  <a:tblStyle styleId="{39E08DB1-9B49-415E-B8FE-E48F89224D6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GESTIONES I SEM 2022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CANTIDAD</c:v>
                </c:pt>
              </c:strCache>
            </c:strRef>
          </c:tx>
          <c:invertIfNegative val="0"/>
          <c:cat>
            <c:strRef>
              <c:f>Hoja1!$A$2:$A$14</c:f>
              <c:strCache>
                <c:ptCount val="13"/>
                <c:pt idx="0">
                  <c:v>ALTAS CONJUNTAS</c:v>
                </c:pt>
                <c:pt idx="1">
                  <c:v>COVID</c:v>
                </c:pt>
                <c:pt idx="2">
                  <c:v>IRAB</c:v>
                </c:pt>
                <c:pt idx="3">
                  <c:v>ODONTOLOGÍA</c:v>
                </c:pt>
                <c:pt idx="4">
                  <c:v>GESTIONES ESPECÍFICAS</c:v>
                </c:pt>
                <c:pt idx="5">
                  <c:v>NEONATOLOGÍA</c:v>
                </c:pt>
                <c:pt idx="6">
                  <c:v>BAJA COMPLEJIDAD </c:v>
                </c:pt>
                <c:pt idx="7">
                  <c:v>HEMOTERAPIA</c:v>
                </c:pt>
                <c:pt idx="8">
                  <c:v>ETS</c:v>
                </c:pt>
                <c:pt idx="9">
                  <c:v>TBC</c:v>
                </c:pt>
                <c:pt idx="10">
                  <c:v>PEDIATRÍA</c:v>
                </c:pt>
                <c:pt idx="11">
                  <c:v>GINECOLOGÍA</c:v>
                </c:pt>
                <c:pt idx="12">
                  <c:v>DUELO PERINATAL</c:v>
                </c:pt>
              </c:strCache>
            </c:strRef>
          </c:cat>
          <c:val>
            <c:numRef>
              <c:f>Hoja1!$B$2:$B$14</c:f>
              <c:numCache>
                <c:formatCode>General</c:formatCode>
                <c:ptCount val="13"/>
                <c:pt idx="0">
                  <c:v>101</c:v>
                </c:pt>
                <c:pt idx="1">
                  <c:v>85</c:v>
                </c:pt>
                <c:pt idx="2">
                  <c:v>23</c:v>
                </c:pt>
                <c:pt idx="3">
                  <c:v>22</c:v>
                </c:pt>
                <c:pt idx="4">
                  <c:v>20</c:v>
                </c:pt>
                <c:pt idx="5">
                  <c:v>17</c:v>
                </c:pt>
                <c:pt idx="6">
                  <c:v>13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66872832"/>
        <c:axId val="66874368"/>
      </c:barChart>
      <c:catAx>
        <c:axId val="66872832"/>
        <c:scaling>
          <c:orientation val="minMax"/>
        </c:scaling>
        <c:delete val="0"/>
        <c:axPos val="b"/>
        <c:majorTickMark val="none"/>
        <c:minorTickMark val="none"/>
        <c:tickLblPos val="nextTo"/>
        <c:crossAx val="66874368"/>
        <c:crosses val="autoZero"/>
        <c:auto val="1"/>
        <c:lblAlgn val="ctr"/>
        <c:lblOffset val="100"/>
        <c:noMultiLvlLbl val="0"/>
      </c:catAx>
      <c:valAx>
        <c:axId val="668743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68728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BECDD-A922-40D9-AFFB-1FD1651B0C76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358591F1-7D08-429A-ABEB-9197C22F5C53}">
      <dgm:prSet phldrT="[Texto]"/>
      <dgm:spPr/>
      <dgm:t>
        <a:bodyPr/>
        <a:lstStyle/>
        <a:p>
          <a:r>
            <a:rPr lang="es-MX" b="1" dirty="0" smtClean="0"/>
            <a:t>CAPS</a:t>
          </a:r>
          <a:endParaRPr lang="es-AR" b="1" dirty="0"/>
        </a:p>
      </dgm:t>
    </dgm:pt>
    <dgm:pt modelId="{3A52BB1B-8C17-4687-A2F5-35ABA481FAE8}" type="parTrans" cxnId="{7E231588-16C6-4A4F-A221-F985C9B83902}">
      <dgm:prSet/>
      <dgm:spPr/>
      <dgm:t>
        <a:bodyPr/>
        <a:lstStyle/>
        <a:p>
          <a:endParaRPr lang="es-AR" b="1"/>
        </a:p>
      </dgm:t>
    </dgm:pt>
    <dgm:pt modelId="{14F41D77-7DAD-4A23-8275-3DBC25FF6923}" type="sibTrans" cxnId="{7E231588-16C6-4A4F-A221-F985C9B83902}">
      <dgm:prSet/>
      <dgm:spPr/>
      <dgm:t>
        <a:bodyPr/>
        <a:lstStyle/>
        <a:p>
          <a:endParaRPr lang="es-AR" b="1"/>
        </a:p>
      </dgm:t>
    </dgm:pt>
    <dgm:pt modelId="{7649891C-E8F1-477D-907E-90074122B6F8}">
      <dgm:prSet phldrT="[Texto]"/>
      <dgm:spPr/>
      <dgm:t>
        <a:bodyPr/>
        <a:lstStyle/>
        <a:p>
          <a:r>
            <a:rPr lang="es-MX" b="1" dirty="0" smtClean="0"/>
            <a:t>Hospital Municipal</a:t>
          </a:r>
          <a:endParaRPr lang="es-AR" b="1" dirty="0"/>
        </a:p>
      </dgm:t>
    </dgm:pt>
    <dgm:pt modelId="{4E4665C5-9277-4AE3-9111-5012BD67BAC0}" type="parTrans" cxnId="{CF78DA2B-3E16-4DCA-9885-8A2C00E576AA}">
      <dgm:prSet/>
      <dgm:spPr/>
      <dgm:t>
        <a:bodyPr/>
        <a:lstStyle/>
        <a:p>
          <a:endParaRPr lang="es-AR" b="1"/>
        </a:p>
      </dgm:t>
    </dgm:pt>
    <dgm:pt modelId="{94041209-7B48-46B5-AEB6-286737CD61D9}" type="sibTrans" cxnId="{CF78DA2B-3E16-4DCA-9885-8A2C00E576AA}">
      <dgm:prSet/>
      <dgm:spPr/>
      <dgm:t>
        <a:bodyPr/>
        <a:lstStyle/>
        <a:p>
          <a:endParaRPr lang="es-AR" b="1"/>
        </a:p>
      </dgm:t>
    </dgm:pt>
    <dgm:pt modelId="{69FE238A-FAEF-43A8-A21C-FED7DCAA5014}">
      <dgm:prSet phldrT="[Texto]"/>
      <dgm:spPr/>
      <dgm:t>
        <a:bodyPr/>
        <a:lstStyle/>
        <a:p>
          <a:r>
            <a:rPr lang="es-MX" b="1" dirty="0" smtClean="0"/>
            <a:t>Hospital Posadas</a:t>
          </a:r>
          <a:endParaRPr lang="es-AR" b="1" dirty="0"/>
        </a:p>
      </dgm:t>
    </dgm:pt>
    <dgm:pt modelId="{A049D553-69C8-470F-8CF2-6F06833E5A73}" type="parTrans" cxnId="{61F54555-63AC-486E-9480-80FFB7E70B76}">
      <dgm:prSet/>
      <dgm:spPr/>
      <dgm:t>
        <a:bodyPr/>
        <a:lstStyle/>
        <a:p>
          <a:endParaRPr lang="es-AR" b="1"/>
        </a:p>
      </dgm:t>
    </dgm:pt>
    <dgm:pt modelId="{DCA2C2E2-CF8C-4CCE-A3ED-21D5F7FE2723}" type="sibTrans" cxnId="{61F54555-63AC-486E-9480-80FFB7E70B76}">
      <dgm:prSet/>
      <dgm:spPr/>
      <dgm:t>
        <a:bodyPr/>
        <a:lstStyle/>
        <a:p>
          <a:endParaRPr lang="es-AR" b="1"/>
        </a:p>
      </dgm:t>
    </dgm:pt>
    <dgm:pt modelId="{5DF64936-6825-477B-92F9-5FA752DB2ABC}">
      <dgm:prSet phldrT="[Texto]"/>
      <dgm:spPr/>
      <dgm:t>
        <a:bodyPr/>
        <a:lstStyle/>
        <a:p>
          <a:r>
            <a:rPr lang="es-MX" b="1" dirty="0" smtClean="0"/>
            <a:t>Programa Materno Infantil</a:t>
          </a:r>
          <a:endParaRPr lang="es-AR" b="1" dirty="0"/>
        </a:p>
      </dgm:t>
    </dgm:pt>
    <dgm:pt modelId="{BEA867C0-E96A-457C-AC93-29F79DF327A8}" type="parTrans" cxnId="{35E3269C-C533-445C-B9D4-5179D785C4E2}">
      <dgm:prSet/>
      <dgm:spPr/>
      <dgm:t>
        <a:bodyPr/>
        <a:lstStyle/>
        <a:p>
          <a:endParaRPr lang="es-AR" b="1"/>
        </a:p>
      </dgm:t>
    </dgm:pt>
    <dgm:pt modelId="{43E0665A-51FE-4F2A-A253-B4A67B4DFC80}" type="sibTrans" cxnId="{35E3269C-C533-445C-B9D4-5179D785C4E2}">
      <dgm:prSet/>
      <dgm:spPr/>
      <dgm:t>
        <a:bodyPr/>
        <a:lstStyle/>
        <a:p>
          <a:endParaRPr lang="es-AR" b="1"/>
        </a:p>
      </dgm:t>
    </dgm:pt>
    <dgm:pt modelId="{901BE0B0-8615-45A5-9095-9C9F3082ABA6}" type="pres">
      <dgm:prSet presAssocID="{9E4BECDD-A922-40D9-AFFB-1FD1651B0C76}" presName="cycle" presStyleCnt="0">
        <dgm:presLayoutVars>
          <dgm:dir/>
          <dgm:resizeHandles val="exact"/>
        </dgm:presLayoutVars>
      </dgm:prSet>
      <dgm:spPr/>
    </dgm:pt>
    <dgm:pt modelId="{9D2BDF79-7D24-460D-B7DD-9D07ABF15B1A}" type="pres">
      <dgm:prSet presAssocID="{358591F1-7D08-429A-ABEB-9197C22F5C53}" presName="node" presStyleLbl="node1" presStyleIdx="0" presStyleCnt="4">
        <dgm:presLayoutVars>
          <dgm:bulletEnabled val="1"/>
        </dgm:presLayoutVars>
      </dgm:prSet>
      <dgm:spPr/>
    </dgm:pt>
    <dgm:pt modelId="{4FA12874-3EEC-49DD-9413-1A4B47441DA5}" type="pres">
      <dgm:prSet presAssocID="{14F41D77-7DAD-4A23-8275-3DBC25FF6923}" presName="sibTrans" presStyleLbl="sibTrans2D1" presStyleIdx="0" presStyleCnt="4"/>
      <dgm:spPr/>
    </dgm:pt>
    <dgm:pt modelId="{7A655D89-FAC0-4FC9-B204-663315489659}" type="pres">
      <dgm:prSet presAssocID="{14F41D77-7DAD-4A23-8275-3DBC25FF6923}" presName="connectorText" presStyleLbl="sibTrans2D1" presStyleIdx="0" presStyleCnt="4"/>
      <dgm:spPr/>
    </dgm:pt>
    <dgm:pt modelId="{82D8AB45-8FD4-4F95-AF8A-426711E61B60}" type="pres">
      <dgm:prSet presAssocID="{7649891C-E8F1-477D-907E-90074122B6F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8D5C7C8-9333-4D8D-AF01-16AA010DAF86}" type="pres">
      <dgm:prSet presAssocID="{94041209-7B48-46B5-AEB6-286737CD61D9}" presName="sibTrans" presStyleLbl="sibTrans2D1" presStyleIdx="1" presStyleCnt="4"/>
      <dgm:spPr/>
    </dgm:pt>
    <dgm:pt modelId="{86385BDD-7DB7-4555-A6AC-77CA5E69A1C2}" type="pres">
      <dgm:prSet presAssocID="{94041209-7B48-46B5-AEB6-286737CD61D9}" presName="connectorText" presStyleLbl="sibTrans2D1" presStyleIdx="1" presStyleCnt="4"/>
      <dgm:spPr/>
    </dgm:pt>
    <dgm:pt modelId="{2128172F-CF02-41E4-9903-FE934486D291}" type="pres">
      <dgm:prSet presAssocID="{69FE238A-FAEF-43A8-A21C-FED7DCAA501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F511A72-F494-49BA-A366-3925F3163957}" type="pres">
      <dgm:prSet presAssocID="{DCA2C2E2-CF8C-4CCE-A3ED-21D5F7FE2723}" presName="sibTrans" presStyleLbl="sibTrans2D1" presStyleIdx="2" presStyleCnt="4"/>
      <dgm:spPr/>
    </dgm:pt>
    <dgm:pt modelId="{FA3AC03E-03E8-489D-8249-937CC3FE83E3}" type="pres">
      <dgm:prSet presAssocID="{DCA2C2E2-CF8C-4CCE-A3ED-21D5F7FE2723}" presName="connectorText" presStyleLbl="sibTrans2D1" presStyleIdx="2" presStyleCnt="4"/>
      <dgm:spPr/>
    </dgm:pt>
    <dgm:pt modelId="{2E8928B6-58EE-4F96-BDB0-1B0BF7D28E3E}" type="pres">
      <dgm:prSet presAssocID="{5DF64936-6825-477B-92F9-5FA752DB2AB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F31C12C-8095-4E96-977C-04DB11E6E976}" type="pres">
      <dgm:prSet presAssocID="{43E0665A-51FE-4F2A-A253-B4A67B4DFC80}" presName="sibTrans" presStyleLbl="sibTrans2D1" presStyleIdx="3" presStyleCnt="4"/>
      <dgm:spPr/>
    </dgm:pt>
    <dgm:pt modelId="{6558AA65-1CE1-4646-8433-5D6E002C2B1A}" type="pres">
      <dgm:prSet presAssocID="{43E0665A-51FE-4F2A-A253-B4A67B4DFC80}" presName="connectorText" presStyleLbl="sibTrans2D1" presStyleIdx="3" presStyleCnt="4"/>
      <dgm:spPr/>
    </dgm:pt>
  </dgm:ptLst>
  <dgm:cxnLst>
    <dgm:cxn modelId="{7E231588-16C6-4A4F-A221-F985C9B83902}" srcId="{9E4BECDD-A922-40D9-AFFB-1FD1651B0C76}" destId="{358591F1-7D08-429A-ABEB-9197C22F5C53}" srcOrd="0" destOrd="0" parTransId="{3A52BB1B-8C17-4687-A2F5-35ABA481FAE8}" sibTransId="{14F41D77-7DAD-4A23-8275-3DBC25FF6923}"/>
    <dgm:cxn modelId="{D6BFB440-C267-42D1-B9AA-D51FF4DA0CE2}" type="presOf" srcId="{5DF64936-6825-477B-92F9-5FA752DB2ABC}" destId="{2E8928B6-58EE-4F96-BDB0-1B0BF7D28E3E}" srcOrd="0" destOrd="0" presId="urn:microsoft.com/office/officeart/2005/8/layout/cycle2"/>
    <dgm:cxn modelId="{35E3269C-C533-445C-B9D4-5179D785C4E2}" srcId="{9E4BECDD-A922-40D9-AFFB-1FD1651B0C76}" destId="{5DF64936-6825-477B-92F9-5FA752DB2ABC}" srcOrd="3" destOrd="0" parTransId="{BEA867C0-E96A-457C-AC93-29F79DF327A8}" sibTransId="{43E0665A-51FE-4F2A-A253-B4A67B4DFC80}"/>
    <dgm:cxn modelId="{9D91EA4C-BCDB-4700-BD91-6293B7748289}" type="presOf" srcId="{14F41D77-7DAD-4A23-8275-3DBC25FF6923}" destId="{7A655D89-FAC0-4FC9-B204-663315489659}" srcOrd="1" destOrd="0" presId="urn:microsoft.com/office/officeart/2005/8/layout/cycle2"/>
    <dgm:cxn modelId="{0EC9C6E4-A28F-4EDA-9720-A9F4BF88129F}" type="presOf" srcId="{69FE238A-FAEF-43A8-A21C-FED7DCAA5014}" destId="{2128172F-CF02-41E4-9903-FE934486D291}" srcOrd="0" destOrd="0" presId="urn:microsoft.com/office/officeart/2005/8/layout/cycle2"/>
    <dgm:cxn modelId="{DFF40C99-F025-4A0A-B501-D8D069C98916}" type="presOf" srcId="{14F41D77-7DAD-4A23-8275-3DBC25FF6923}" destId="{4FA12874-3EEC-49DD-9413-1A4B47441DA5}" srcOrd="0" destOrd="0" presId="urn:microsoft.com/office/officeart/2005/8/layout/cycle2"/>
    <dgm:cxn modelId="{5A56AF05-4D35-4EAF-9DB2-D22BB4C7CF4C}" type="presOf" srcId="{358591F1-7D08-429A-ABEB-9197C22F5C53}" destId="{9D2BDF79-7D24-460D-B7DD-9D07ABF15B1A}" srcOrd="0" destOrd="0" presId="urn:microsoft.com/office/officeart/2005/8/layout/cycle2"/>
    <dgm:cxn modelId="{2FEC6BAD-291A-4682-8592-1C736761DD62}" type="presOf" srcId="{DCA2C2E2-CF8C-4CCE-A3ED-21D5F7FE2723}" destId="{FA3AC03E-03E8-489D-8249-937CC3FE83E3}" srcOrd="1" destOrd="0" presId="urn:microsoft.com/office/officeart/2005/8/layout/cycle2"/>
    <dgm:cxn modelId="{94462E12-52A0-4E66-818A-060DCC201E64}" type="presOf" srcId="{9E4BECDD-A922-40D9-AFFB-1FD1651B0C76}" destId="{901BE0B0-8615-45A5-9095-9C9F3082ABA6}" srcOrd="0" destOrd="0" presId="urn:microsoft.com/office/officeart/2005/8/layout/cycle2"/>
    <dgm:cxn modelId="{7EF3C0D9-1D44-4BE0-B89A-D0EAB4D146AE}" type="presOf" srcId="{94041209-7B48-46B5-AEB6-286737CD61D9}" destId="{86385BDD-7DB7-4555-A6AC-77CA5E69A1C2}" srcOrd="1" destOrd="0" presId="urn:microsoft.com/office/officeart/2005/8/layout/cycle2"/>
    <dgm:cxn modelId="{B77EBE18-D732-453F-ABD4-C8AC3A7AA5A4}" type="presOf" srcId="{94041209-7B48-46B5-AEB6-286737CD61D9}" destId="{C8D5C7C8-9333-4D8D-AF01-16AA010DAF86}" srcOrd="0" destOrd="0" presId="urn:microsoft.com/office/officeart/2005/8/layout/cycle2"/>
    <dgm:cxn modelId="{0FAD8897-2923-4DB3-A84E-F10DC7DBDEDF}" type="presOf" srcId="{43E0665A-51FE-4F2A-A253-B4A67B4DFC80}" destId="{4F31C12C-8095-4E96-977C-04DB11E6E976}" srcOrd="0" destOrd="0" presId="urn:microsoft.com/office/officeart/2005/8/layout/cycle2"/>
    <dgm:cxn modelId="{CF78DA2B-3E16-4DCA-9885-8A2C00E576AA}" srcId="{9E4BECDD-A922-40D9-AFFB-1FD1651B0C76}" destId="{7649891C-E8F1-477D-907E-90074122B6F8}" srcOrd="1" destOrd="0" parTransId="{4E4665C5-9277-4AE3-9111-5012BD67BAC0}" sibTransId="{94041209-7B48-46B5-AEB6-286737CD61D9}"/>
    <dgm:cxn modelId="{61F54555-63AC-486E-9480-80FFB7E70B76}" srcId="{9E4BECDD-A922-40D9-AFFB-1FD1651B0C76}" destId="{69FE238A-FAEF-43A8-A21C-FED7DCAA5014}" srcOrd="2" destOrd="0" parTransId="{A049D553-69C8-470F-8CF2-6F06833E5A73}" sibTransId="{DCA2C2E2-CF8C-4CCE-A3ED-21D5F7FE2723}"/>
    <dgm:cxn modelId="{DFA0B51E-69D4-4E4D-B64B-9E8A5462C285}" type="presOf" srcId="{DCA2C2E2-CF8C-4CCE-A3ED-21D5F7FE2723}" destId="{BF511A72-F494-49BA-A366-3925F3163957}" srcOrd="0" destOrd="0" presId="urn:microsoft.com/office/officeart/2005/8/layout/cycle2"/>
    <dgm:cxn modelId="{61D89E00-861C-4EBE-9EA1-F0E99E1703E7}" type="presOf" srcId="{43E0665A-51FE-4F2A-A253-B4A67B4DFC80}" destId="{6558AA65-1CE1-4646-8433-5D6E002C2B1A}" srcOrd="1" destOrd="0" presId="urn:microsoft.com/office/officeart/2005/8/layout/cycle2"/>
    <dgm:cxn modelId="{2A608E3D-9CC4-4C7C-B3A4-F0DE38866D78}" type="presOf" srcId="{7649891C-E8F1-477D-907E-90074122B6F8}" destId="{82D8AB45-8FD4-4F95-AF8A-426711E61B60}" srcOrd="0" destOrd="0" presId="urn:microsoft.com/office/officeart/2005/8/layout/cycle2"/>
    <dgm:cxn modelId="{0BEC7CC0-884E-4635-A8C3-8C1D12F1F125}" type="presParOf" srcId="{901BE0B0-8615-45A5-9095-9C9F3082ABA6}" destId="{9D2BDF79-7D24-460D-B7DD-9D07ABF15B1A}" srcOrd="0" destOrd="0" presId="urn:microsoft.com/office/officeart/2005/8/layout/cycle2"/>
    <dgm:cxn modelId="{7329EC1E-DB2C-4F41-B79D-76ED2EAA9D93}" type="presParOf" srcId="{901BE0B0-8615-45A5-9095-9C9F3082ABA6}" destId="{4FA12874-3EEC-49DD-9413-1A4B47441DA5}" srcOrd="1" destOrd="0" presId="urn:microsoft.com/office/officeart/2005/8/layout/cycle2"/>
    <dgm:cxn modelId="{EB706E49-D5B2-4F77-8B14-3109ECA811E6}" type="presParOf" srcId="{4FA12874-3EEC-49DD-9413-1A4B47441DA5}" destId="{7A655D89-FAC0-4FC9-B204-663315489659}" srcOrd="0" destOrd="0" presId="urn:microsoft.com/office/officeart/2005/8/layout/cycle2"/>
    <dgm:cxn modelId="{5B14BD38-5E6E-45B1-9C0E-6B3ECA6C39A2}" type="presParOf" srcId="{901BE0B0-8615-45A5-9095-9C9F3082ABA6}" destId="{82D8AB45-8FD4-4F95-AF8A-426711E61B60}" srcOrd="2" destOrd="0" presId="urn:microsoft.com/office/officeart/2005/8/layout/cycle2"/>
    <dgm:cxn modelId="{8241E3FA-55C5-4F2E-8133-23B8E239CC72}" type="presParOf" srcId="{901BE0B0-8615-45A5-9095-9C9F3082ABA6}" destId="{C8D5C7C8-9333-4D8D-AF01-16AA010DAF86}" srcOrd="3" destOrd="0" presId="urn:microsoft.com/office/officeart/2005/8/layout/cycle2"/>
    <dgm:cxn modelId="{114ED0D6-0A88-464A-B1C2-F6629727B78B}" type="presParOf" srcId="{C8D5C7C8-9333-4D8D-AF01-16AA010DAF86}" destId="{86385BDD-7DB7-4555-A6AC-77CA5E69A1C2}" srcOrd="0" destOrd="0" presId="urn:microsoft.com/office/officeart/2005/8/layout/cycle2"/>
    <dgm:cxn modelId="{D41CFE63-3134-41AC-8816-5F8DDDBA4A8E}" type="presParOf" srcId="{901BE0B0-8615-45A5-9095-9C9F3082ABA6}" destId="{2128172F-CF02-41E4-9903-FE934486D291}" srcOrd="4" destOrd="0" presId="urn:microsoft.com/office/officeart/2005/8/layout/cycle2"/>
    <dgm:cxn modelId="{C770090E-0E20-4E31-B2C3-096EF8EE7101}" type="presParOf" srcId="{901BE0B0-8615-45A5-9095-9C9F3082ABA6}" destId="{BF511A72-F494-49BA-A366-3925F3163957}" srcOrd="5" destOrd="0" presId="urn:microsoft.com/office/officeart/2005/8/layout/cycle2"/>
    <dgm:cxn modelId="{81278FA1-D43A-4BA5-87E8-6D4468586C47}" type="presParOf" srcId="{BF511A72-F494-49BA-A366-3925F3163957}" destId="{FA3AC03E-03E8-489D-8249-937CC3FE83E3}" srcOrd="0" destOrd="0" presId="urn:microsoft.com/office/officeart/2005/8/layout/cycle2"/>
    <dgm:cxn modelId="{276025F7-BD07-4B64-A104-F4638B3B047C}" type="presParOf" srcId="{901BE0B0-8615-45A5-9095-9C9F3082ABA6}" destId="{2E8928B6-58EE-4F96-BDB0-1B0BF7D28E3E}" srcOrd="6" destOrd="0" presId="urn:microsoft.com/office/officeart/2005/8/layout/cycle2"/>
    <dgm:cxn modelId="{C1966762-963D-4B09-816D-58BD95B643DE}" type="presParOf" srcId="{901BE0B0-8615-45A5-9095-9C9F3082ABA6}" destId="{4F31C12C-8095-4E96-977C-04DB11E6E976}" srcOrd="7" destOrd="0" presId="urn:microsoft.com/office/officeart/2005/8/layout/cycle2"/>
    <dgm:cxn modelId="{F9836AB8-F905-4F75-AD13-97699B7EC86A}" type="presParOf" srcId="{4F31C12C-8095-4E96-977C-04DB11E6E976}" destId="{6558AA65-1CE1-4646-8433-5D6E002C2B1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BDF79-7D24-460D-B7DD-9D07ABF15B1A}">
      <dsp:nvSpPr>
        <dsp:cNvPr id="0" name=""/>
        <dsp:cNvSpPr/>
      </dsp:nvSpPr>
      <dsp:spPr>
        <a:xfrm>
          <a:off x="2397621" y="1081"/>
          <a:ext cx="1300757" cy="13007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CAPS</a:t>
          </a:r>
          <a:endParaRPr lang="es-AR" sz="1400" b="1" kern="1200" dirty="0"/>
        </a:p>
      </dsp:txBody>
      <dsp:txXfrm>
        <a:off x="2588112" y="191572"/>
        <a:ext cx="919775" cy="919775"/>
      </dsp:txXfrm>
    </dsp:sp>
    <dsp:sp modelId="{4FA12874-3EEC-49DD-9413-1A4B47441DA5}">
      <dsp:nvSpPr>
        <dsp:cNvPr id="0" name=""/>
        <dsp:cNvSpPr/>
      </dsp:nvSpPr>
      <dsp:spPr>
        <a:xfrm rot="2700000">
          <a:off x="3558679" y="1115315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/>
        </a:p>
      </dsp:txBody>
      <dsp:txXfrm>
        <a:off x="3573852" y="1166485"/>
        <a:ext cx="241751" cy="263403"/>
      </dsp:txXfrm>
    </dsp:sp>
    <dsp:sp modelId="{82D8AB45-8FD4-4F95-AF8A-426711E61B60}">
      <dsp:nvSpPr>
        <dsp:cNvPr id="0" name=""/>
        <dsp:cNvSpPr/>
      </dsp:nvSpPr>
      <dsp:spPr>
        <a:xfrm>
          <a:off x="3778160" y="1381621"/>
          <a:ext cx="1300757" cy="13007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Hospital Municipal</a:t>
          </a:r>
          <a:endParaRPr lang="es-AR" sz="1400" b="1" kern="1200" dirty="0"/>
        </a:p>
      </dsp:txBody>
      <dsp:txXfrm>
        <a:off x="3968651" y="1572112"/>
        <a:ext cx="919775" cy="919775"/>
      </dsp:txXfrm>
    </dsp:sp>
    <dsp:sp modelId="{C8D5C7C8-9333-4D8D-AF01-16AA010DAF86}">
      <dsp:nvSpPr>
        <dsp:cNvPr id="0" name=""/>
        <dsp:cNvSpPr/>
      </dsp:nvSpPr>
      <dsp:spPr>
        <a:xfrm rot="8100000">
          <a:off x="3572501" y="2495855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/>
        </a:p>
      </dsp:txBody>
      <dsp:txXfrm rot="10800000">
        <a:off x="3660935" y="2547025"/>
        <a:ext cx="241751" cy="263403"/>
      </dsp:txXfrm>
    </dsp:sp>
    <dsp:sp modelId="{2128172F-CF02-41E4-9903-FE934486D291}">
      <dsp:nvSpPr>
        <dsp:cNvPr id="0" name=""/>
        <dsp:cNvSpPr/>
      </dsp:nvSpPr>
      <dsp:spPr>
        <a:xfrm>
          <a:off x="2397621" y="2762160"/>
          <a:ext cx="1300757" cy="13007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Hospital Posadas</a:t>
          </a:r>
          <a:endParaRPr lang="es-AR" sz="1400" b="1" kern="1200" dirty="0"/>
        </a:p>
      </dsp:txBody>
      <dsp:txXfrm>
        <a:off x="2588112" y="2952651"/>
        <a:ext cx="919775" cy="919775"/>
      </dsp:txXfrm>
    </dsp:sp>
    <dsp:sp modelId="{BF511A72-F494-49BA-A366-3925F3163957}">
      <dsp:nvSpPr>
        <dsp:cNvPr id="0" name=""/>
        <dsp:cNvSpPr/>
      </dsp:nvSpPr>
      <dsp:spPr>
        <a:xfrm rot="13500000">
          <a:off x="2191962" y="2509678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/>
        </a:p>
      </dsp:txBody>
      <dsp:txXfrm rot="10800000">
        <a:off x="2280396" y="2634110"/>
        <a:ext cx="241751" cy="263403"/>
      </dsp:txXfrm>
    </dsp:sp>
    <dsp:sp modelId="{2E8928B6-58EE-4F96-BDB0-1B0BF7D28E3E}">
      <dsp:nvSpPr>
        <dsp:cNvPr id="0" name=""/>
        <dsp:cNvSpPr/>
      </dsp:nvSpPr>
      <dsp:spPr>
        <a:xfrm>
          <a:off x="1017081" y="1381621"/>
          <a:ext cx="1300757" cy="13007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Programa Materno Infantil</a:t>
          </a:r>
          <a:endParaRPr lang="es-AR" sz="1400" b="1" kern="1200" dirty="0"/>
        </a:p>
      </dsp:txBody>
      <dsp:txXfrm>
        <a:off x="1207572" y="1572112"/>
        <a:ext cx="919775" cy="919775"/>
      </dsp:txXfrm>
    </dsp:sp>
    <dsp:sp modelId="{4F31C12C-8095-4E96-977C-04DB11E6E976}">
      <dsp:nvSpPr>
        <dsp:cNvPr id="0" name=""/>
        <dsp:cNvSpPr/>
      </dsp:nvSpPr>
      <dsp:spPr>
        <a:xfrm rot="18900000">
          <a:off x="2178139" y="1129138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/>
        </a:p>
      </dsp:txBody>
      <dsp:txXfrm>
        <a:off x="2193312" y="1253570"/>
        <a:ext cx="241751" cy="263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8906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f9acee8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f9acee8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f9acee82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f9acee82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f9acee8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f9acee8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f9acee82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f9acee82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844825"/>
            <a:ext cx="7772400" cy="165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s-ES" sz="3200" b="1" dirty="0">
                <a:solidFill>
                  <a:srgbClr val="000000"/>
                </a:solidFill>
              </a:rPr>
              <a:t/>
            </a:r>
            <a:br>
              <a:rPr lang="es-ES" sz="3200" b="1" dirty="0">
                <a:solidFill>
                  <a:srgbClr val="000000"/>
                </a:solidFill>
              </a:rPr>
            </a:br>
            <a:r>
              <a:rPr lang="es-ES" sz="3200" b="1" dirty="0">
                <a:solidFill>
                  <a:srgbClr val="000000"/>
                </a:solidFill>
              </a:rPr>
              <a:t>SECRETARIA DE SALUD</a:t>
            </a:r>
            <a:br>
              <a:rPr lang="es-ES" sz="3200" b="1" dirty="0">
                <a:solidFill>
                  <a:srgbClr val="000000"/>
                </a:solidFill>
              </a:rPr>
            </a:br>
            <a:r>
              <a:rPr lang="es-ES" sz="3200" dirty="0"/>
              <a:t>DIRECCION DE ESTRATEGIAS SANITARIAS</a:t>
            </a:r>
            <a:br>
              <a:rPr lang="es-ES" sz="3200" dirty="0"/>
            </a:br>
            <a:r>
              <a:rPr lang="es-ES" sz="3200" b="1" i="1" dirty="0">
                <a:solidFill>
                  <a:srgbClr val="000000"/>
                </a:solidFill>
              </a:rPr>
              <a:t>PROGRAMA MATERNO INFANTIL</a:t>
            </a:r>
            <a:r>
              <a:rPr lang="es-ES" sz="2800" dirty="0">
                <a:solidFill>
                  <a:srgbClr val="000000"/>
                </a:solidFill>
              </a:rPr>
              <a:t/>
            </a:r>
            <a:br>
              <a:rPr lang="es-ES" sz="2800" dirty="0">
                <a:solidFill>
                  <a:srgbClr val="000000"/>
                </a:solidFill>
              </a:rPr>
            </a:b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s-MX" dirty="0"/>
              <a:t>Referencia y </a:t>
            </a:r>
            <a:r>
              <a:rPr lang="es-MX" dirty="0" err="1"/>
              <a:t>Contrarreferencia</a:t>
            </a:r>
            <a:r>
              <a:rPr lang="es-MX" dirty="0"/>
              <a:t> con el Hospital Posadas, el Hospital Municipal y el Programa Materno </a:t>
            </a:r>
            <a:r>
              <a:rPr lang="es-MX" dirty="0" smtClean="0"/>
              <a:t>Infantil.</a:t>
            </a:r>
          </a:p>
          <a:p>
            <a:pPr marL="0" lvl="0" indent="0">
              <a:spcBef>
                <a:spcPts val="0"/>
              </a:spcBef>
              <a:buSzPct val="100000"/>
            </a:pPr>
            <a:r>
              <a:rPr lang="es-MX" sz="2200" i="1" dirty="0"/>
              <a:t>González, A.; </a:t>
            </a:r>
            <a:r>
              <a:rPr lang="es-MX" sz="2200" i="1" dirty="0" err="1"/>
              <a:t>Marquínez</a:t>
            </a:r>
            <a:r>
              <a:rPr lang="es-MX" sz="2200" i="1" dirty="0"/>
              <a:t> </a:t>
            </a:r>
            <a:r>
              <a:rPr lang="es-MX" sz="2200" i="1" dirty="0" err="1"/>
              <a:t>Gobbi</a:t>
            </a:r>
            <a:r>
              <a:rPr lang="es-MX" sz="2200" i="1" dirty="0"/>
              <a:t>, M.P. </a:t>
            </a:r>
            <a:endParaRPr sz="2200" i="1"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l="31709" t="26674" r="33456" b="30823"/>
          <a:stretch/>
        </p:blipFill>
        <p:spPr>
          <a:xfrm>
            <a:off x="2843808" y="116632"/>
            <a:ext cx="2880320" cy="172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f9acee82c_0_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s-ES" dirty="0"/>
              <a:t>Mejorar la recolección de datos  a fin de efectivizar la vinculación </a:t>
            </a:r>
            <a:r>
              <a:rPr lang="es-ES" dirty="0" smtClean="0"/>
              <a:t>local y </a:t>
            </a:r>
            <a:r>
              <a:rPr lang="es-ES" sz="3600" b="1" dirty="0" smtClean="0"/>
              <a:t>optimizar el contacto efectivo </a:t>
            </a:r>
          </a:p>
          <a:p>
            <a:pPr indent="-457200"/>
            <a:endParaRPr lang="es-ES" dirty="0" smtClean="0"/>
          </a:p>
          <a:p>
            <a:pPr indent="-457200"/>
            <a:r>
              <a:rPr lang="es-ES" sz="3600" b="1" dirty="0" smtClean="0"/>
              <a:t>Sumar</a:t>
            </a:r>
            <a:r>
              <a:rPr lang="es-ES" dirty="0" smtClean="0"/>
              <a:t> nuevos servicios del Hospital Municipal e instituciones de salud del Área de Influencia de Morón a la red de Referencia - </a:t>
            </a:r>
            <a:r>
              <a:rPr lang="es-ES" dirty="0" err="1" smtClean="0"/>
              <a:t>Contrarreferencia</a:t>
            </a:r>
            <a:endParaRPr dirty="0"/>
          </a:p>
        </p:txBody>
      </p:sp>
      <p:pic>
        <p:nvPicPr>
          <p:cNvPr id="170" name="Google Shape;170;g16f9acee82c_0_5"/>
          <p:cNvPicPr preferRelativeResize="0"/>
          <p:nvPr/>
        </p:nvPicPr>
        <p:blipFill rotWithShape="1">
          <a:blip r:embed="rId3">
            <a:alphaModFix/>
          </a:blip>
          <a:srcRect l="31710" t="26674" r="33455" b="44192"/>
          <a:stretch/>
        </p:blipFill>
        <p:spPr>
          <a:xfrm>
            <a:off x="7236296" y="188640"/>
            <a:ext cx="1728191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76720" y="3721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4000" b="1" dirty="0" smtClean="0"/>
              <a:t>Desafíos</a:t>
            </a:r>
            <a:endParaRPr lang="es-AR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b="1" dirty="0"/>
              <a:t>¿En qué consiste el sistema de referencia y </a:t>
            </a:r>
            <a:r>
              <a:rPr lang="es-ES" b="1" dirty="0" err="1" smtClean="0"/>
              <a:t>contrarreferencia</a:t>
            </a:r>
            <a:r>
              <a:rPr lang="es-ES" b="1" dirty="0"/>
              <a:t>?</a:t>
            </a:r>
            <a:endParaRPr lang="es-AR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Es una base </a:t>
            </a:r>
            <a:r>
              <a:rPr lang="es-MX" dirty="0"/>
              <a:t>de datos compartida entre </a:t>
            </a:r>
            <a:r>
              <a:rPr lang="es-MX" dirty="0" smtClean="0"/>
              <a:t>el Hospital Nacional Prof. </a:t>
            </a:r>
            <a:r>
              <a:rPr lang="es-MX" dirty="0"/>
              <a:t>A</a:t>
            </a:r>
            <a:r>
              <a:rPr lang="es-MX" dirty="0" smtClean="0"/>
              <a:t>. Posadas, el Hospital Municipal </a:t>
            </a:r>
            <a:r>
              <a:rPr lang="es-MX" dirty="0"/>
              <a:t>O.B</a:t>
            </a:r>
            <a:r>
              <a:rPr lang="es-MX" dirty="0" smtClean="0"/>
              <a:t>. de </a:t>
            </a:r>
            <a:r>
              <a:rPr lang="es-MX" dirty="0" err="1"/>
              <a:t>Lavignolle</a:t>
            </a:r>
            <a:r>
              <a:rPr lang="es-MX" dirty="0"/>
              <a:t> y el Programa Materno </a:t>
            </a:r>
            <a:r>
              <a:rPr lang="es-MX" dirty="0" smtClean="0"/>
              <a:t>Infantil del Municipio de Morón.</a:t>
            </a:r>
          </a:p>
          <a:p>
            <a:endParaRPr lang="es-MX" dirty="0" smtClean="0"/>
          </a:p>
          <a:p>
            <a:r>
              <a:rPr lang="es-MX" dirty="0" smtClean="0"/>
              <a:t>En esta base se registran situaciones complejas que requieren un abordaje en red articulando con diferentes niveles de salud y sectores institucionales.</a:t>
            </a:r>
            <a:endParaRPr lang="es-MX" dirty="0"/>
          </a:p>
          <a:p>
            <a:endParaRPr lang="es-AR" dirty="0"/>
          </a:p>
        </p:txBody>
      </p:sp>
      <p:pic>
        <p:nvPicPr>
          <p:cNvPr id="4" name="Google Shape;93;p2"/>
          <p:cNvPicPr preferRelativeResize="0"/>
          <p:nvPr/>
        </p:nvPicPr>
        <p:blipFill rotWithShape="1">
          <a:blip r:embed="rId2">
            <a:alphaModFix/>
          </a:blip>
          <a:srcRect l="31709" t="26674" r="33456" b="44193"/>
          <a:stretch/>
        </p:blipFill>
        <p:spPr>
          <a:xfrm>
            <a:off x="7236296" y="188640"/>
            <a:ext cx="1728192" cy="936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41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b="1" dirty="0"/>
              <a:t>¿En qué consiste el sistema de referencia y </a:t>
            </a:r>
            <a:r>
              <a:rPr lang="es-ES" b="1" dirty="0" err="1" smtClean="0"/>
              <a:t>contrarreferencia</a:t>
            </a:r>
            <a:r>
              <a:rPr lang="es-ES" b="1" dirty="0"/>
              <a:t>?</a:t>
            </a:r>
            <a:endParaRPr lang="es-AR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El </a:t>
            </a:r>
            <a:r>
              <a:rPr lang="es-MX" dirty="0"/>
              <a:t>objetivo, entendiendo la salud más allá de las puertas del Hospital, es vincular a la comunidad </a:t>
            </a:r>
            <a:r>
              <a:rPr lang="es-MX" dirty="0" smtClean="0"/>
              <a:t>con </a:t>
            </a:r>
            <a:r>
              <a:rPr lang="es-MX" dirty="0"/>
              <a:t>diferentes actores </a:t>
            </a:r>
            <a:r>
              <a:rPr lang="es-MX" dirty="0" smtClean="0"/>
              <a:t>sanitarios, </a:t>
            </a:r>
            <a:r>
              <a:rPr lang="es-MX" dirty="0"/>
              <a:t>dando continuidad a sus cuidados de salud, brindando así atención oportuna, integral y de calidad.</a:t>
            </a:r>
            <a:r>
              <a:rPr lang="es-MX" dirty="0"/>
              <a:t/>
            </a:r>
            <a:br>
              <a:rPr lang="es-MX" dirty="0"/>
            </a:br>
            <a:endParaRPr lang="es-MX" dirty="0" smtClean="0"/>
          </a:p>
          <a:p>
            <a:r>
              <a:rPr lang="es-MX" dirty="0" smtClean="0"/>
              <a:t>Para </a:t>
            </a:r>
            <a:r>
              <a:rPr lang="es-MX" dirty="0"/>
              <a:t>ello se trabaja en conjunto, construyendo acuerdos y circuitos diseñados para el seguimiento de cada caso en el nivel de complejidad que se adecúe a sus necesidades.</a:t>
            </a:r>
            <a:endParaRPr lang="es-AR" dirty="0"/>
          </a:p>
        </p:txBody>
      </p:sp>
      <p:pic>
        <p:nvPicPr>
          <p:cNvPr id="4" name="Google Shape;93;p2"/>
          <p:cNvPicPr preferRelativeResize="0"/>
          <p:nvPr/>
        </p:nvPicPr>
        <p:blipFill rotWithShape="1">
          <a:blip r:embed="rId2">
            <a:alphaModFix/>
          </a:blip>
          <a:srcRect l="31709" t="26674" r="33456" b="44193"/>
          <a:stretch/>
        </p:blipFill>
        <p:spPr>
          <a:xfrm>
            <a:off x="7236296" y="188640"/>
            <a:ext cx="1728192" cy="936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76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 dirty="0"/>
              <a:t>Se recibe información </a:t>
            </a:r>
            <a:r>
              <a:rPr lang="es-ES" dirty="0" err="1" smtClean="0"/>
              <a:t>sociosanitaria</a:t>
            </a:r>
            <a:r>
              <a:rPr lang="es-ES" dirty="0"/>
              <a:t> </a:t>
            </a:r>
            <a:r>
              <a:rPr lang="es-ES" dirty="0" smtClean="0"/>
              <a:t>sobre los </a:t>
            </a:r>
            <a:r>
              <a:rPr lang="es-ES" b="1" dirty="0"/>
              <a:t>e</a:t>
            </a:r>
            <a:r>
              <a:rPr lang="es-ES" b="1" dirty="0" smtClean="0"/>
              <a:t>jes</a:t>
            </a:r>
            <a:r>
              <a:rPr lang="es-ES" dirty="0" smtClean="0"/>
              <a:t>: Pediatría</a:t>
            </a:r>
            <a:r>
              <a:rPr lang="es-ES" dirty="0"/>
              <a:t>, </a:t>
            </a:r>
            <a:r>
              <a:rPr lang="es-ES" dirty="0" smtClean="0"/>
              <a:t>Neonatología, </a:t>
            </a:r>
            <a:r>
              <a:rPr lang="es-ES" dirty="0"/>
              <a:t>Gestiones Específicas. Hemoterapia, ETS, Enfermedades de Baja Complejidad, Odontología, Ginecología, IRAB internaciones y ambulatorias </a:t>
            </a:r>
            <a:endParaRPr lang="es-ES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 dirty="0"/>
              <a:t>Situaciones como baja adherencia y abandono  a los </a:t>
            </a:r>
            <a:r>
              <a:rPr lang="es-ES" dirty="0" smtClean="0"/>
              <a:t>tratamientos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 dirty="0"/>
              <a:t>Situaciones sociales </a:t>
            </a:r>
            <a:r>
              <a:rPr lang="es-ES" dirty="0" smtClean="0"/>
              <a:t>y</a:t>
            </a:r>
            <a:r>
              <a:rPr lang="es-ES" dirty="0" smtClean="0"/>
              <a:t>/</a:t>
            </a:r>
            <a:r>
              <a:rPr lang="es-ES" dirty="0" smtClean="0"/>
              <a:t>o de salud complejas</a:t>
            </a:r>
            <a:endParaRPr dirty="0"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l="31709" t="26674" r="33456" b="44193"/>
          <a:stretch/>
        </p:blipFill>
        <p:spPr>
          <a:xfrm>
            <a:off x="7236296" y="188640"/>
            <a:ext cx="1728192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b="1" dirty="0" smtClean="0"/>
              <a:t>Gestiones</a:t>
            </a:r>
            <a:endParaRPr lang="es-A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f9acee82c_0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115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indent="-457200"/>
            <a:r>
              <a:rPr lang="es-ES" dirty="0"/>
              <a:t>Situaciones que requieren herramientas de abordaje </a:t>
            </a:r>
            <a:r>
              <a:rPr lang="es-ES" dirty="0" smtClean="0"/>
              <a:t>territorial</a:t>
            </a:r>
          </a:p>
          <a:p>
            <a:pPr indent="-457200"/>
            <a:endParaRPr dirty="0"/>
          </a:p>
          <a:p>
            <a:pPr indent="-457200"/>
            <a:r>
              <a:rPr lang="es-ES" dirty="0"/>
              <a:t>Situaciones que requieren acompañamiento y seguimiento a la </a:t>
            </a:r>
            <a:r>
              <a:rPr lang="es-ES" dirty="0" smtClean="0"/>
              <a:t>familia</a:t>
            </a:r>
          </a:p>
          <a:p>
            <a:pPr indent="-457200"/>
            <a:endParaRPr dirty="0"/>
          </a:p>
          <a:p>
            <a:pPr indent="-457200"/>
            <a:r>
              <a:rPr lang="es-ES" dirty="0"/>
              <a:t>Situaciones que requieren seguimiento </a:t>
            </a:r>
            <a:r>
              <a:rPr lang="es-ES" dirty="0" smtClean="0"/>
              <a:t>interdisciplinario</a:t>
            </a:r>
          </a:p>
          <a:p>
            <a:pPr indent="-457200"/>
            <a:endParaRPr dirty="0"/>
          </a:p>
          <a:p>
            <a:pPr indent="-457200"/>
            <a:r>
              <a:rPr lang="es-ES" dirty="0"/>
              <a:t>Situaciones de seguimiento de tratamientos </a:t>
            </a:r>
            <a:r>
              <a:rPr lang="es-ES" dirty="0" smtClean="0"/>
              <a:t>prolongados</a:t>
            </a:r>
          </a:p>
          <a:p>
            <a:pPr indent="-457200"/>
            <a:endParaRPr dirty="0"/>
          </a:p>
          <a:p>
            <a:pPr indent="-457200"/>
            <a:r>
              <a:rPr lang="es-ES" dirty="0"/>
              <a:t>Todas las Altas Conjuntas primer control pediátrico en el marco de la Ley  y Plan 1000 Días</a:t>
            </a:r>
            <a:endParaRPr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b="1" dirty="0" smtClean="0"/>
              <a:t>Gestiones</a:t>
            </a:r>
            <a:endParaRPr lang="es-AR" b="1" dirty="0"/>
          </a:p>
        </p:txBody>
      </p:sp>
      <p:pic>
        <p:nvPicPr>
          <p:cNvPr id="6" name="Google Shape;100;p3"/>
          <p:cNvPicPr preferRelativeResize="0"/>
          <p:nvPr/>
        </p:nvPicPr>
        <p:blipFill rotWithShape="1">
          <a:blip r:embed="rId3">
            <a:alphaModFix/>
          </a:blip>
          <a:srcRect l="31709" t="26674" r="33456" b="44193"/>
          <a:stretch/>
        </p:blipFill>
        <p:spPr>
          <a:xfrm>
            <a:off x="7236296" y="188640"/>
            <a:ext cx="1728192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l="31709" t="26674" r="33456" b="44193"/>
          <a:stretch/>
        </p:blipFill>
        <p:spPr>
          <a:xfrm>
            <a:off x="7236296" y="0"/>
            <a:ext cx="1728192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3141275" y="-132075"/>
            <a:ext cx="3000000" cy="11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95800" y="-99845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chemeClr val="dk1"/>
                </a:solidFill>
              </a:rPr>
              <a:t>•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261686" y="1879329"/>
            <a:ext cx="4029834" cy="368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dk1"/>
                </a:solidFill>
                <a:ea typeface="Calibri"/>
              </a:rPr>
              <a:t>B</a:t>
            </a:r>
            <a:r>
              <a:rPr lang="es-E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 </a:t>
            </a:r>
            <a:r>
              <a:rPr lang="es-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datos </a:t>
            </a:r>
            <a:r>
              <a:rPr lang="es-E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(planilla </a:t>
            </a:r>
            <a:r>
              <a:rPr lang="es-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 </a:t>
            </a:r>
            <a:r>
              <a:rPr lang="es-E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UNIFICADA)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atos </a:t>
            </a: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socio sanitarios del consultante </a:t>
            </a:r>
            <a:endParaRPr lang="es-E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Motivo </a:t>
            </a: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 gestión mediante una estratificación de urgencia </a:t>
            </a: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colores (semáforo </a:t>
            </a: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sanitario)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esumen </a:t>
            </a: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 </a:t>
            </a: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línica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ituaciones </a:t>
            </a: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las personas que necesitan  la vinculación con los diferentes niveles de complejidad sanitarios y otras áreas del municipio para su atención y derivación, en caso de ser necesario.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76720" y="3721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4000" b="1" dirty="0" smtClean="0"/>
              <a:t>Cómo se realiza la articulación?</a:t>
            </a:r>
            <a:endParaRPr lang="es-AR" sz="4000" b="1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427290761"/>
              </p:ext>
            </p:extLst>
          </p:nvPr>
        </p:nvGraphicFramePr>
        <p:xfrm>
          <a:off x="3651071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3 Abrir llave"/>
          <p:cNvSpPr/>
          <p:nvPr/>
        </p:nvSpPr>
        <p:spPr>
          <a:xfrm>
            <a:off x="3992114" y="1416106"/>
            <a:ext cx="903567" cy="44748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7694589" y="1515189"/>
            <a:ext cx="1269899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Búsqueda </a:t>
            </a:r>
          </a:p>
          <a:p>
            <a:pPr algn="ctr"/>
            <a:r>
              <a:rPr lang="es-MX" dirty="0" smtClean="0"/>
              <a:t>Activa de ser </a:t>
            </a:r>
          </a:p>
          <a:p>
            <a:pPr algn="ctr"/>
            <a:r>
              <a:rPr lang="es-MX" dirty="0" smtClean="0"/>
              <a:t>necesario</a:t>
            </a:r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536098" y="6110117"/>
            <a:ext cx="6210353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La efectividad de esta herramienta depende de  la recolección de los datos </a:t>
            </a:r>
            <a:endParaRPr lang="es-ES" dirty="0" smtClean="0"/>
          </a:p>
          <a:p>
            <a:pPr algn="ctr"/>
            <a:r>
              <a:rPr lang="es-ES" dirty="0" smtClean="0"/>
              <a:t>proporcionados </a:t>
            </a:r>
            <a:r>
              <a:rPr lang="es-ES" dirty="0"/>
              <a:t>por la persona al momento de la consulta, internación o alta</a:t>
            </a:r>
            <a:endParaRPr lang="es-AR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7323292" y="1884521"/>
            <a:ext cx="37129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6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l="31709" t="26674" r="33456" b="44193"/>
          <a:stretch/>
        </p:blipFill>
        <p:spPr>
          <a:xfrm>
            <a:off x="7236296" y="188640"/>
            <a:ext cx="1728192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76720" y="3721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4000" b="1" dirty="0" smtClean="0"/>
              <a:t>Números estadísticos de referencias</a:t>
            </a:r>
          </a:p>
          <a:p>
            <a:pPr algn="l"/>
            <a:r>
              <a:rPr lang="es-ES" sz="4000" b="1" dirty="0" smtClean="0"/>
              <a:t>I semestre 2022</a:t>
            </a:r>
            <a:endParaRPr lang="es-AR" sz="40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472141" y="1885444"/>
            <a:ext cx="7948010" cy="10464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Se registraron un total de </a:t>
            </a:r>
            <a:r>
              <a:rPr lang="es-MX" sz="1800" b="1" dirty="0" smtClean="0">
                <a:solidFill>
                  <a:schemeClr val="bg1"/>
                </a:solidFill>
              </a:rPr>
              <a:t>301 </a:t>
            </a:r>
            <a:r>
              <a:rPr lang="es-MX" sz="1800" b="1" dirty="0" err="1" smtClean="0">
                <a:solidFill>
                  <a:schemeClr val="bg1"/>
                </a:solidFill>
              </a:rPr>
              <a:t>contrarreferencias</a:t>
            </a:r>
            <a:r>
              <a:rPr lang="es-MX" sz="1800" b="1" dirty="0" smtClean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al Municipio desde el Hospital Posadas.</a:t>
            </a:r>
          </a:p>
          <a:p>
            <a:pPr algn="ctr"/>
            <a:r>
              <a:rPr lang="es-MX" dirty="0" smtClean="0">
                <a:solidFill>
                  <a:schemeClr val="bg1"/>
                </a:solidFill>
              </a:rPr>
              <a:t>Se tomaron 300 situaciones.</a:t>
            </a:r>
          </a:p>
          <a:p>
            <a:pPr algn="ctr"/>
            <a:endParaRPr lang="es-MX" dirty="0" smtClean="0">
              <a:solidFill>
                <a:schemeClr val="bg1"/>
              </a:solidFill>
            </a:endParaRPr>
          </a:p>
          <a:p>
            <a:pPr algn="ctr"/>
            <a:r>
              <a:rPr lang="es-MX" dirty="0" smtClean="0">
                <a:solidFill>
                  <a:schemeClr val="bg1"/>
                </a:solidFill>
              </a:rPr>
              <a:t>Se logró </a:t>
            </a:r>
            <a:r>
              <a:rPr lang="es-MX" sz="1600" b="1" dirty="0" smtClean="0">
                <a:solidFill>
                  <a:schemeClr val="bg1"/>
                </a:solidFill>
              </a:rPr>
              <a:t>contacto efectivo </a:t>
            </a:r>
            <a:r>
              <a:rPr lang="es-MX" dirty="0" smtClean="0">
                <a:solidFill>
                  <a:schemeClr val="bg1"/>
                </a:solidFill>
              </a:rPr>
              <a:t>en 146 casos, lo que significa un </a:t>
            </a:r>
            <a:r>
              <a:rPr lang="es-MX" sz="1600" b="1" dirty="0" smtClean="0">
                <a:solidFill>
                  <a:schemeClr val="bg1"/>
                </a:solidFill>
              </a:rPr>
              <a:t>49%</a:t>
            </a:r>
            <a:endParaRPr lang="es-AR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531440"/>
              </p:ext>
            </p:extLst>
          </p:nvPr>
        </p:nvGraphicFramePr>
        <p:xfrm>
          <a:off x="869685" y="3188262"/>
          <a:ext cx="7152919" cy="328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f9acee82c_0_10"/>
          <p:cNvSpPr txBox="1">
            <a:spLocks noGrp="1"/>
          </p:cNvSpPr>
          <p:nvPr>
            <p:ph type="body" idx="1"/>
          </p:nvPr>
        </p:nvSpPr>
        <p:spPr>
          <a:xfrm>
            <a:off x="457200" y="1851600"/>
            <a:ext cx="8229600" cy="289033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indent="-457200"/>
            <a:r>
              <a:rPr lang="es-ES" dirty="0" smtClean="0"/>
              <a:t>Se inició el uso de esta misma estrategia con el </a:t>
            </a:r>
            <a:r>
              <a:rPr lang="es-ES" b="1" dirty="0" smtClean="0"/>
              <a:t>Servicio de Neonatolog</a:t>
            </a:r>
            <a:r>
              <a:rPr lang="es-ES" b="1" dirty="0" smtClean="0"/>
              <a:t>ía del Hospital Municipal</a:t>
            </a:r>
            <a:r>
              <a:rPr lang="es-ES" dirty="0" smtClean="0"/>
              <a:t> para Altas Conjuntas en el marco del Plan 1000 días y situaciones complejas</a:t>
            </a:r>
          </a:p>
          <a:p>
            <a:pPr lvl="1" indent="-457200"/>
            <a:r>
              <a:rPr lang="es-ES" dirty="0" smtClean="0"/>
              <a:t>El objetivo es poder sumar más Servicios a esta estrategia</a:t>
            </a:r>
          </a:p>
          <a:p>
            <a:pPr indent="-457200"/>
            <a:endParaRPr lang="es-ES" dirty="0"/>
          </a:p>
          <a:p>
            <a:pPr indent="-457200"/>
            <a:r>
              <a:rPr lang="es-ES" dirty="0" smtClean="0"/>
              <a:t>Se iniciaron las gestiones para </a:t>
            </a:r>
            <a:r>
              <a:rPr lang="es-ES" dirty="0" smtClean="0"/>
              <a:t>ampliar la red de Referencia – </a:t>
            </a:r>
            <a:r>
              <a:rPr lang="es-ES" dirty="0" err="1" smtClean="0"/>
              <a:t>Contrarreferencia</a:t>
            </a:r>
            <a:r>
              <a:rPr lang="es-ES" dirty="0" smtClean="0"/>
              <a:t> con el </a:t>
            </a:r>
            <a:r>
              <a:rPr lang="es-ES" b="1" dirty="0" smtClean="0"/>
              <a:t>Hospital SAMIC Dr. R. </a:t>
            </a:r>
            <a:r>
              <a:rPr lang="es-ES" b="1" dirty="0" err="1" smtClean="0"/>
              <a:t>Favaloro</a:t>
            </a:r>
            <a:r>
              <a:rPr lang="es-ES" b="1" dirty="0" smtClean="0"/>
              <a:t> </a:t>
            </a:r>
            <a:r>
              <a:rPr lang="es-ES" dirty="0" smtClean="0"/>
              <a:t>(La Matanza)</a:t>
            </a:r>
          </a:p>
          <a:p>
            <a:pPr indent="-457200"/>
            <a:endParaRPr lang="es-ES"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156" name="Google Shape;156;g16f9acee82c_0_10"/>
          <p:cNvPicPr preferRelativeResize="0"/>
          <p:nvPr/>
        </p:nvPicPr>
        <p:blipFill rotWithShape="1">
          <a:blip r:embed="rId3">
            <a:alphaModFix/>
          </a:blip>
          <a:srcRect l="31710" t="26674" r="33455" b="44192"/>
          <a:stretch/>
        </p:blipFill>
        <p:spPr>
          <a:xfrm>
            <a:off x="7236296" y="188640"/>
            <a:ext cx="1728191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76720" y="3721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4000" b="1" dirty="0" smtClean="0"/>
              <a:t>Avances y desafíos en esta línea</a:t>
            </a:r>
            <a:endParaRPr lang="es-AR" sz="4000" b="1" dirty="0"/>
          </a:p>
        </p:txBody>
      </p:sp>
      <p:sp>
        <p:nvSpPr>
          <p:cNvPr id="3" name="2 Rectángulo"/>
          <p:cNvSpPr/>
          <p:nvPr/>
        </p:nvSpPr>
        <p:spPr>
          <a:xfrm>
            <a:off x="3588819" y="4937021"/>
            <a:ext cx="4572000" cy="15696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indent="0" algn="ctr">
              <a:buNone/>
            </a:pPr>
            <a:r>
              <a:rPr lang="es-ES" sz="2400" dirty="0"/>
              <a:t>Guiándonos </a:t>
            </a:r>
            <a:r>
              <a:rPr lang="es-MX" sz="2400" dirty="0"/>
              <a:t>por los principios de </a:t>
            </a:r>
            <a:r>
              <a:rPr lang="es-MX" sz="2400" b="1" dirty="0"/>
              <a:t>equidad</a:t>
            </a:r>
            <a:r>
              <a:rPr lang="es-MX" sz="2400" dirty="0"/>
              <a:t>, </a:t>
            </a:r>
            <a:r>
              <a:rPr lang="es-MX" sz="2400" b="1" dirty="0"/>
              <a:t>accesibilidad</a:t>
            </a:r>
            <a:r>
              <a:rPr lang="es-MX" sz="2400" dirty="0"/>
              <a:t> y </a:t>
            </a:r>
            <a:r>
              <a:rPr lang="es-MX" sz="2400" b="1" dirty="0"/>
              <a:t>calidad</a:t>
            </a:r>
            <a:r>
              <a:rPr lang="es-MX" sz="2400" dirty="0"/>
              <a:t> en servicios de salud y atención integral de la población</a:t>
            </a:r>
            <a:endParaRPr lang="es-MX" sz="2400" dirty="0"/>
          </a:p>
        </p:txBody>
      </p:sp>
      <p:pic>
        <p:nvPicPr>
          <p:cNvPr id="1026" name="Picture 2" descr="La Secretaría de Gobierno de Salud crea la Red Nacional de  Interoperabilidad en Salud - Revista Dosis | Revista Dos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68" y="4945113"/>
            <a:ext cx="2334552" cy="1561568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f9acee82c_0_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indent="-457200"/>
            <a:r>
              <a:rPr lang="es-MX" sz="3800" b="1" dirty="0" smtClean="0"/>
              <a:t>Redes</a:t>
            </a:r>
            <a:r>
              <a:rPr lang="es-MX" sz="3800" dirty="0" smtClean="0"/>
              <a:t> </a:t>
            </a:r>
            <a:r>
              <a:rPr lang="es-MX" dirty="0" smtClean="0"/>
              <a:t>formales e informales (red extensa del consultante, teléfono de referencia, dirección de familiares, </a:t>
            </a:r>
            <a:r>
              <a:rPr lang="es-MX" dirty="0" err="1" smtClean="0"/>
              <a:t>etc</a:t>
            </a:r>
            <a:r>
              <a:rPr lang="es-MX" dirty="0" smtClean="0"/>
              <a:t>)</a:t>
            </a:r>
          </a:p>
          <a:p>
            <a:pPr indent="-457200"/>
            <a:endParaRPr lang="es-MX" dirty="0" smtClean="0"/>
          </a:p>
          <a:p>
            <a:pPr indent="-457200"/>
            <a:r>
              <a:rPr lang="es-MX" dirty="0" smtClean="0"/>
              <a:t>Diseño de </a:t>
            </a:r>
            <a:r>
              <a:rPr lang="es-MX" sz="3800" b="1" dirty="0" smtClean="0"/>
              <a:t>estrategias</a:t>
            </a:r>
            <a:r>
              <a:rPr lang="es-MX" dirty="0" smtClean="0"/>
              <a:t>, cuidado  de acercamiento según la problemática de la situación al momento del contacto ya sea telefónico o por medio de búsqueda activa</a:t>
            </a:r>
          </a:p>
          <a:p>
            <a:pPr indent="-457200"/>
            <a:endParaRPr lang="es-MX" dirty="0" smtClean="0"/>
          </a:p>
          <a:p>
            <a:pPr indent="-457200"/>
            <a:r>
              <a:rPr lang="es-MX" dirty="0"/>
              <a:t>Sistema de </a:t>
            </a:r>
            <a:r>
              <a:rPr lang="es-MX" sz="3800" b="1" dirty="0"/>
              <a:t>Referencia – </a:t>
            </a:r>
            <a:r>
              <a:rPr lang="es-MX" sz="3800" b="1" dirty="0" err="1"/>
              <a:t>Contrarreferencia</a:t>
            </a:r>
            <a:r>
              <a:rPr lang="es-MX" dirty="0"/>
              <a:t>: fundamental para la línea de cuidado de la persona y para la persona misma</a:t>
            </a:r>
          </a:p>
          <a:p>
            <a:pPr indent="-457200"/>
            <a:endParaRPr lang="es-MX" dirty="0"/>
          </a:p>
        </p:txBody>
      </p:sp>
      <p:pic>
        <p:nvPicPr>
          <p:cNvPr id="163" name="Google Shape;163;g16f9acee82c_0_15"/>
          <p:cNvPicPr preferRelativeResize="0"/>
          <p:nvPr/>
        </p:nvPicPr>
        <p:blipFill rotWithShape="1">
          <a:blip r:embed="rId3">
            <a:alphaModFix/>
          </a:blip>
          <a:srcRect l="31710" t="26674" r="33455" b="44192"/>
          <a:stretch/>
        </p:blipFill>
        <p:spPr>
          <a:xfrm>
            <a:off x="7236296" y="188640"/>
            <a:ext cx="1728191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76720" y="3721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4000" b="1" dirty="0" smtClean="0"/>
              <a:t>Conclusiones. Palabras Claves</a:t>
            </a:r>
            <a:endParaRPr lang="es-AR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593</Words>
  <Application>Microsoft Office PowerPoint</Application>
  <PresentationFormat>Presentación en pantalla (4:3)</PresentationFormat>
  <Paragraphs>65</Paragraphs>
  <Slides>10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 SECRETARIA DE SALUD DIRECCION DE ESTRATEGIAS SANITARIAS PROGRAMA MATERNO INFANTIL </vt:lpstr>
      <vt:lpstr>¿En qué consiste el sistema de referencia y contrarreferencia?</vt:lpstr>
      <vt:lpstr>¿En qué consiste el sistema de referencia y contrarreferencia?</vt:lpstr>
      <vt:lpstr>Gestiones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SECRETARIA DE SALUD DIRECCION DE ESTRATEGIAS SANITARIAS PROGRAMA MATERNO INFANTIL </dc:title>
  <dc:creator>María Gabriela Sala</dc:creator>
  <cp:lastModifiedBy>Gagnebien, Natalia</cp:lastModifiedBy>
  <cp:revision>6</cp:revision>
  <dcterms:created xsi:type="dcterms:W3CDTF">2022-10-13T16:19:28Z</dcterms:created>
  <dcterms:modified xsi:type="dcterms:W3CDTF">2022-10-21T16:44:58Z</dcterms:modified>
</cp:coreProperties>
</file>