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72" r:id="rId5"/>
    <p:sldId id="269" r:id="rId6"/>
    <p:sldId id="270" r:id="rId7"/>
    <p:sldId id="271" r:id="rId8"/>
    <p:sldId id="27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4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5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AD79-EC4F-4E16-AF5D-BFFCDE44D7F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21/10/2022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406E-A549-4E67-A488-325D0C5F165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3854" y="2420888"/>
            <a:ext cx="600773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dirty="0" smtClean="0">
                <a:solidFill>
                  <a:prstClr val="black"/>
                </a:solidFill>
              </a:rPr>
              <a:t>SECRETARIA DE </a:t>
            </a:r>
            <a:r>
              <a:rPr lang="es-ES" sz="3200" b="1" dirty="0" smtClean="0">
                <a:solidFill>
                  <a:prstClr val="black"/>
                </a:solidFill>
              </a:rPr>
              <a:t>SALUD</a:t>
            </a:r>
          </a:p>
          <a:p>
            <a:pPr algn="ctr"/>
            <a:r>
              <a:rPr lang="es-ES" sz="3200" b="1" dirty="0" smtClean="0">
                <a:solidFill>
                  <a:prstClr val="black"/>
                </a:solidFill>
              </a:rPr>
              <a:t>Subsecretaría de Acceso a la Salud</a:t>
            </a:r>
          </a:p>
          <a:p>
            <a:pPr algn="ctr"/>
            <a:r>
              <a:rPr lang="es-ES" sz="2800" b="1" dirty="0" smtClean="0">
                <a:solidFill>
                  <a:prstClr val="black"/>
                </a:solidFill>
              </a:rPr>
              <a:t>Dirección Estrategias Sanitarias</a:t>
            </a:r>
          </a:p>
          <a:p>
            <a:pPr algn="ctr"/>
            <a:endParaRPr lang="es-ES" sz="2800" b="1" dirty="0">
              <a:solidFill>
                <a:prstClr val="black"/>
              </a:solidFill>
            </a:endParaRPr>
          </a:p>
          <a:p>
            <a:pPr algn="ctr"/>
            <a:r>
              <a:rPr lang="es-MX" sz="2800" dirty="0"/>
              <a:t>Centro de Orientación en </a:t>
            </a:r>
            <a:r>
              <a:rPr lang="es-MX" sz="2800" dirty="0" smtClean="0"/>
              <a:t>Salud (COS): </a:t>
            </a:r>
          </a:p>
          <a:p>
            <a:pPr algn="ctr"/>
            <a:r>
              <a:rPr lang="es-MX" sz="2800" dirty="0" smtClean="0"/>
              <a:t>una </a:t>
            </a:r>
            <a:r>
              <a:rPr lang="es-MX" sz="2800" dirty="0"/>
              <a:t>puerta a la accesibilidad </a:t>
            </a:r>
            <a:endParaRPr lang="es-ES" sz="2800" b="1" dirty="0" smtClean="0">
              <a:solidFill>
                <a:prstClr val="black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30823"/>
          <a:stretch>
            <a:fillRect/>
          </a:stretch>
        </p:blipFill>
        <p:spPr bwMode="auto">
          <a:xfrm>
            <a:off x="2843808" y="116632"/>
            <a:ext cx="28803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347323" y="5517232"/>
            <a:ext cx="6400800" cy="668129"/>
          </a:xfrm>
        </p:spPr>
        <p:txBody>
          <a:bodyPr>
            <a:normAutofit fontScale="70000" lnSpcReduction="20000"/>
          </a:bodyPr>
          <a:lstStyle/>
          <a:p>
            <a:r>
              <a:rPr lang="es-AR" i="1" dirty="0"/>
              <a:t>Mansilla, P.; </a:t>
            </a:r>
            <a:r>
              <a:rPr lang="es-AR" i="1" dirty="0" err="1"/>
              <a:t>Giussani</a:t>
            </a:r>
            <a:r>
              <a:rPr lang="es-AR" i="1" dirty="0"/>
              <a:t>, N.; González, M.; </a:t>
            </a:r>
            <a:r>
              <a:rPr lang="es-AR" i="1" dirty="0" err="1"/>
              <a:t>Marullio</a:t>
            </a:r>
            <a:r>
              <a:rPr lang="es-AR" i="1" dirty="0"/>
              <a:t>, G.</a:t>
            </a:r>
          </a:p>
        </p:txBody>
      </p:sp>
    </p:spTree>
    <p:extLst>
      <p:ext uri="{BB962C8B-B14F-4D97-AF65-F5344CB8AC3E}">
        <p14:creationId xmlns:p14="http://schemas.microsoft.com/office/powerpoint/2010/main" val="6527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/>
          <a:lstStyle/>
          <a:p>
            <a:pPr algn="l"/>
            <a:r>
              <a:rPr lang="es-MX" b="1" dirty="0" smtClean="0"/>
              <a:t>¿Qué es la accesibilidad?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 accesibilidad en APS </a:t>
            </a:r>
            <a:r>
              <a:rPr lang="es-MX" dirty="0" smtClean="0"/>
              <a:t>define como </a:t>
            </a:r>
            <a:r>
              <a:rPr lang="es-MX" dirty="0"/>
              <a:t>la </a:t>
            </a:r>
            <a:r>
              <a:rPr lang="es-MX" b="1" dirty="0"/>
              <a:t>forma en que los servicios de salud llegan a la población</a:t>
            </a:r>
            <a:r>
              <a:rPr lang="es-MX" dirty="0"/>
              <a:t>.</a:t>
            </a:r>
          </a:p>
          <a:p>
            <a:endParaRPr lang="es-MX" dirty="0" smtClean="0"/>
          </a:p>
          <a:p>
            <a:r>
              <a:rPr lang="es-MX" dirty="0" smtClean="0"/>
              <a:t>Para </a:t>
            </a:r>
            <a:r>
              <a:rPr lang="es-MX" dirty="0"/>
              <a:t>ello es necesario distinguir las barreras que se pueden interponer para actuar sobre ellas, facilitando que los </a:t>
            </a:r>
            <a:r>
              <a:rPr lang="es-MX" dirty="0" smtClean="0"/>
              <a:t>vecinos y vecinas </a:t>
            </a:r>
            <a:r>
              <a:rPr lang="es-MX" dirty="0"/>
              <a:t>tengan una </a:t>
            </a:r>
            <a:r>
              <a:rPr lang="es-MX" b="1" dirty="0"/>
              <a:t>respuesta efectiva a sus necesidades sanitarias</a:t>
            </a:r>
            <a:r>
              <a:rPr lang="es-MX" dirty="0"/>
              <a:t>.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sz="4000" b="1" dirty="0" smtClean="0"/>
              <a:t>Ejes del COS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3500" b="1" dirty="0"/>
              <a:t>Favorecer la </a:t>
            </a:r>
            <a:r>
              <a:rPr lang="es-MX" sz="3500" b="1" dirty="0" smtClean="0"/>
              <a:t>accesibilidad </a:t>
            </a:r>
            <a:r>
              <a:rPr lang="es-MX" dirty="0" smtClean="0"/>
              <a:t>a la salud de los vecinos y vecinas de Morón.</a:t>
            </a:r>
          </a:p>
          <a:p>
            <a:endParaRPr lang="es-MX" dirty="0"/>
          </a:p>
          <a:p>
            <a:r>
              <a:rPr lang="es-MX" sz="3500" b="1" dirty="0"/>
              <a:t>Facilitar y acompañar la gestión </a:t>
            </a:r>
            <a:r>
              <a:rPr lang="es-MX" dirty="0"/>
              <a:t>del </a:t>
            </a:r>
            <a:r>
              <a:rPr lang="es-MX" dirty="0" smtClean="0"/>
              <a:t>vecino y la vecina. </a:t>
            </a:r>
            <a:r>
              <a:rPr lang="es-MX" dirty="0"/>
              <a:t>Promoviendo el acceso a la información y el desarrollo de su autonomía en la gestión de su salud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Optimizar el uso de </a:t>
            </a:r>
            <a:r>
              <a:rPr lang="es-MX" sz="3800" b="1" dirty="0" smtClean="0"/>
              <a:t>recursos</a:t>
            </a:r>
            <a:r>
              <a:rPr lang="es-MX" sz="3300" dirty="0" smtClean="0"/>
              <a:t> </a:t>
            </a:r>
            <a:r>
              <a:rPr lang="es-MX" dirty="0"/>
              <a:t>a través de la </a:t>
            </a:r>
            <a:r>
              <a:rPr lang="es-MX" sz="3800" b="1" dirty="0"/>
              <a:t>articulación</a:t>
            </a:r>
            <a:r>
              <a:rPr lang="es-MX" sz="3800" dirty="0"/>
              <a:t> </a:t>
            </a:r>
            <a:r>
              <a:rPr lang="es-MX" dirty="0"/>
              <a:t>entre niveles </a:t>
            </a:r>
            <a:r>
              <a:rPr lang="es-MX" dirty="0" err="1"/>
              <a:t>Intra</a:t>
            </a:r>
            <a:r>
              <a:rPr lang="es-MX" dirty="0"/>
              <a:t> e Interinstitucionales.</a:t>
            </a:r>
            <a:endParaRPr lang="es-AR" dirty="0"/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862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sz="4000" b="1" dirty="0" smtClean="0"/>
              <a:t>Contacto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500" dirty="0" smtClean="0"/>
              <a:t>C. Pellegrini 622, Primer Piso, Morón</a:t>
            </a:r>
          </a:p>
          <a:p>
            <a:endParaRPr lang="es-MX" sz="3500" dirty="0"/>
          </a:p>
          <a:p>
            <a:pPr marL="0" indent="0">
              <a:buNone/>
            </a:pPr>
            <a:r>
              <a:rPr lang="es-MX" sz="3500" dirty="0" smtClean="0"/>
              <a:t>Lunes a Viernes de 8 a 13 </a:t>
            </a:r>
            <a:r>
              <a:rPr lang="es-MX" sz="3500" dirty="0" err="1" smtClean="0"/>
              <a:t>hs</a:t>
            </a:r>
            <a:endParaRPr lang="es-MX" sz="3500" dirty="0" smtClean="0"/>
          </a:p>
          <a:p>
            <a:pPr marL="0" indent="0">
              <a:buNone/>
            </a:pPr>
            <a:endParaRPr lang="es-MX" sz="3500" dirty="0"/>
          </a:p>
          <a:p>
            <a:pPr marL="0" indent="0">
              <a:buNone/>
            </a:pPr>
            <a:r>
              <a:rPr lang="es-MX" sz="3500" dirty="0" smtClean="0"/>
              <a:t>1123202940</a:t>
            </a:r>
          </a:p>
          <a:p>
            <a:pPr marL="0" indent="0">
              <a:buNone/>
            </a:pPr>
            <a:endParaRPr lang="es-MX" sz="3500" dirty="0" smtClean="0"/>
          </a:p>
          <a:p>
            <a:pPr marL="0" indent="0">
              <a:buNone/>
            </a:pPr>
            <a:r>
              <a:rPr lang="es-MX" sz="3500" dirty="0"/>
              <a:t>cosmoron4@gmail.com</a:t>
            </a:r>
            <a:endParaRPr lang="es-AR" sz="3500" dirty="0"/>
          </a:p>
          <a:p>
            <a:pPr marL="0" indent="0">
              <a:buNone/>
            </a:pPr>
            <a:endParaRPr lang="es-MX" sz="3500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Imágenes de Simbolo Direccion | Vectores, fotos de stock y ...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2" y="1569535"/>
            <a:ext cx="752884" cy="75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o de calendario en estilo cómico. Agenda dibujo de dibujos animados  vector ilustración sobre fondo blanco aislado. Planificación de horarios  efecto de salpicaduras concepto de negocio Imagen Vector de stock - Alamy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4" b="13639"/>
          <a:stretch/>
        </p:blipFill>
        <p:spPr bwMode="auto">
          <a:xfrm>
            <a:off x="251520" y="2860096"/>
            <a:ext cx="931994" cy="7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 de Whatsapp: la historia y el significado del logotipo, la marca y el  símbolo. | png,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8" y="4172384"/>
            <a:ext cx="1144751" cy="6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chivo:Logo Gmail (2015-2020).svg - Wikipedia, la enciclopedia lib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9" y="5517232"/>
            <a:ext cx="626189" cy="47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/>
              <a:t>Cómo llegan los </a:t>
            </a:r>
            <a:r>
              <a:rPr lang="es-MX" sz="3600" b="1" dirty="0" smtClean="0"/>
              <a:t>vecinos y vecinas?</a:t>
            </a:r>
            <a:endParaRPr lang="es-AR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r>
              <a:rPr lang="es-MX" dirty="0"/>
              <a:t>Por demanda espontánea.</a:t>
            </a:r>
          </a:p>
          <a:p>
            <a:r>
              <a:rPr lang="es-MX" dirty="0"/>
              <a:t>Por derivación </a:t>
            </a:r>
            <a:r>
              <a:rPr lang="es-MX" dirty="0" err="1"/>
              <a:t>intrainstitucional</a:t>
            </a:r>
            <a:r>
              <a:rPr lang="es-MX" dirty="0"/>
              <a:t>.</a:t>
            </a:r>
          </a:p>
          <a:p>
            <a:r>
              <a:rPr lang="es-MX" dirty="0"/>
              <a:t>Por derivación externa.</a:t>
            </a:r>
          </a:p>
          <a:p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223628" y="5661248"/>
            <a:ext cx="619268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dirty="0" smtClean="0"/>
              <a:t>La estrategia de atención se define a partir de la evaluación de la demanda en cuestión.</a:t>
            </a:r>
            <a:endParaRPr lang="es-AR" sz="2400" dirty="0"/>
          </a:p>
        </p:txBody>
      </p:sp>
      <p:sp>
        <p:nvSpPr>
          <p:cNvPr id="6" name="5 Flecha abajo"/>
          <p:cNvSpPr/>
          <p:nvPr/>
        </p:nvSpPr>
        <p:spPr>
          <a:xfrm>
            <a:off x="4139952" y="3501008"/>
            <a:ext cx="360040" cy="7920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1223628" y="4653136"/>
            <a:ext cx="619268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dirty="0" smtClean="0"/>
              <a:t>Se reciben un aproximado de 50 consultas diarias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64212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 smtClean="0"/>
              <a:t>Estrategia de </a:t>
            </a:r>
            <a:r>
              <a:rPr lang="es-MX" sz="3600" b="1" dirty="0" err="1" smtClean="0"/>
              <a:t>georreferencia</a:t>
            </a:r>
            <a:endParaRPr lang="es-AR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89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MX" dirty="0"/>
              <a:t>Al considerar al sujeto como integral y vinculada su trayectoria de vida a un territorio, trabajamos en la articulación con los actores comunitarios de su </a:t>
            </a:r>
            <a:r>
              <a:rPr lang="es-MX" dirty="0" smtClean="0"/>
              <a:t>lugar y zona </a:t>
            </a:r>
            <a:r>
              <a:rPr lang="es-MX" dirty="0"/>
              <a:t>de residencia, para dar respuesta efectiva a su problemática, como asimismo se identifica su recorrido en el Sistema de Salud y las barreras que impiden su acceso, considerando las particularidades y singularidades de las persona</a:t>
            </a:r>
            <a:r>
              <a:rPr lang="es-MX" dirty="0" smtClean="0"/>
              <a:t>.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LUCES Y SOMBRAS (dibujos que hablan, de Gypsie Raleigh) – JOSAYSUSCUEN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32" y="4941168"/>
            <a:ext cx="2213932" cy="175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 smtClean="0"/>
              <a:t>Funciones específicas del COS</a:t>
            </a:r>
            <a:endParaRPr lang="es-AR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dirty="0" smtClean="0"/>
              <a:t>Vinculación </a:t>
            </a:r>
            <a:r>
              <a:rPr lang="es-MX" dirty="0"/>
              <a:t>de los vecinos con los </a:t>
            </a:r>
            <a:r>
              <a:rPr lang="es-MX" dirty="0" smtClean="0"/>
              <a:t>Programas y Servicios de </a:t>
            </a:r>
            <a:r>
              <a:rPr lang="es-MX" dirty="0"/>
              <a:t>de Salud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467544" y="278092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Articulación </a:t>
            </a:r>
            <a:r>
              <a:rPr lang="es-MX" dirty="0"/>
              <a:t>con los referentes de los distintos programas Municipales, Provinciales y </a:t>
            </a:r>
            <a:r>
              <a:rPr lang="es-MX" dirty="0" smtClean="0"/>
              <a:t>Nacionales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Entrega de leche maternizada de 0 a 1 año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Entrega de </a:t>
            </a:r>
            <a:r>
              <a:rPr lang="es-MX" dirty="0" err="1" smtClean="0"/>
              <a:t>Ensure</a:t>
            </a:r>
            <a:r>
              <a:rPr lang="es-MX" dirty="0" smtClean="0"/>
              <a:t> ®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Gestión de subsidios municipales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Manejo de los programas y recursos: </a:t>
            </a:r>
            <a:r>
              <a:rPr lang="es-MX" dirty="0" err="1" smtClean="0"/>
              <a:t>Prodiaba</a:t>
            </a:r>
            <a:r>
              <a:rPr lang="es-MX" dirty="0"/>
              <a:t>, </a:t>
            </a:r>
            <a:r>
              <a:rPr lang="es-MX" dirty="0" err="1"/>
              <a:t>Proepi</a:t>
            </a:r>
            <a:r>
              <a:rPr lang="es-MX" dirty="0"/>
              <a:t>, Probas, </a:t>
            </a:r>
            <a:r>
              <a:rPr lang="es-MX" dirty="0" err="1"/>
              <a:t>Miastemia</a:t>
            </a:r>
            <a:r>
              <a:rPr lang="es-MX" dirty="0"/>
              <a:t> </a:t>
            </a:r>
            <a:r>
              <a:rPr lang="es-MX" dirty="0" err="1"/>
              <a:t>Gravis</a:t>
            </a:r>
            <a:r>
              <a:rPr lang="es-MX" dirty="0"/>
              <a:t>, Banco de </a:t>
            </a:r>
            <a:r>
              <a:rPr lang="es-MX" dirty="0" smtClean="0"/>
              <a:t>drogas, Prótesis</a:t>
            </a:r>
            <a:r>
              <a:rPr lang="es-MX" dirty="0"/>
              <a:t>, Banco de </a:t>
            </a:r>
            <a:r>
              <a:rPr lang="es-MX" dirty="0" smtClean="0"/>
              <a:t>préstamo </a:t>
            </a:r>
            <a:r>
              <a:rPr lang="es-MX" dirty="0"/>
              <a:t>de elementos ortopédicos, </a:t>
            </a:r>
            <a:r>
              <a:rPr lang="es-MX" dirty="0" err="1"/>
              <a:t>Purpsi</a:t>
            </a:r>
            <a:r>
              <a:rPr lang="es-MX" dirty="0"/>
              <a:t>, Estudios de alta complejidad, Fórmulas lácteas especiales, Oxigenoterapia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Medicamentos de bajo y alto costo, Elementos de alto costo, insumos de </a:t>
            </a:r>
            <a:r>
              <a:rPr lang="es-MX" dirty="0" smtClean="0"/>
              <a:t>salud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5364088" y="4733583"/>
            <a:ext cx="3438128" cy="92333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 smtClean="0"/>
              <a:t>Existe un instructivo informativo </a:t>
            </a:r>
            <a:r>
              <a:rPr lang="es-MX" b="1" dirty="0"/>
              <a:t>para </a:t>
            </a:r>
            <a:r>
              <a:rPr lang="es-MX" b="1" dirty="0" smtClean="0"/>
              <a:t>los establecimientos de salud.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4950296" y="29333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Gestión de turnos de Ecografías y </a:t>
            </a:r>
          </a:p>
          <a:p>
            <a:r>
              <a:rPr lang="es-MX" dirty="0"/>
              <a:t> </a:t>
            </a:r>
            <a:r>
              <a:rPr lang="es-MX" dirty="0" smtClean="0"/>
              <a:t>     Mamografías solicitadas por el PNA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624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 smtClean="0"/>
              <a:t>Conclusiones</a:t>
            </a:r>
            <a:endParaRPr lang="es-AR" sz="3600" b="1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9" t="26674" r="33456" b="44193"/>
          <a:stretch/>
        </p:blipFill>
        <p:spPr bwMode="auto">
          <a:xfrm>
            <a:off x="7236296" y="188640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859216" cy="2836912"/>
          </a:xfrm>
        </p:spPr>
        <p:txBody>
          <a:bodyPr>
            <a:normAutofit fontScale="62500" lnSpcReduction="20000"/>
          </a:bodyPr>
          <a:lstStyle/>
          <a:p>
            <a:r>
              <a:rPr lang="es-MX" dirty="0" smtClean="0"/>
              <a:t>El COS funciona como una </a:t>
            </a:r>
            <a:r>
              <a:rPr lang="es-MX" b="1" dirty="0" smtClean="0"/>
              <a:t>puerta de acceso a todo el Municipio </a:t>
            </a:r>
            <a:r>
              <a:rPr lang="es-MX" dirty="0" smtClean="0"/>
              <a:t>(no solo Salud)</a:t>
            </a:r>
          </a:p>
          <a:p>
            <a:pPr lvl="1"/>
            <a:r>
              <a:rPr lang="es-MX" dirty="0" smtClean="0"/>
              <a:t>Se reciben no </a:t>
            </a:r>
            <a:r>
              <a:rPr lang="es-MX" dirty="0"/>
              <a:t>sólo demandas de salud sino problemáticas de distinto origen que se canalizan a través de las áreas </a:t>
            </a:r>
            <a:r>
              <a:rPr lang="es-MX" dirty="0" smtClean="0"/>
              <a:t>correspondientes para garantizar que se responda satisfactoriamente la necesidad que la persona necesita.</a:t>
            </a:r>
          </a:p>
          <a:p>
            <a:endParaRPr lang="es-MX" dirty="0"/>
          </a:p>
          <a:p>
            <a:r>
              <a:rPr lang="es-MX" dirty="0" smtClean="0"/>
              <a:t>Esta </a:t>
            </a:r>
            <a:r>
              <a:rPr lang="es-MX" dirty="0"/>
              <a:t>área tuvo un rol importante en Pandemia, trabajando desde el primer día de cuarentena en forma presencial dando respuesta a las necesidades de salud que presentaron los territorios.</a:t>
            </a:r>
          </a:p>
          <a:p>
            <a:pPr marL="0" indent="0">
              <a:buNone/>
            </a:pPr>
            <a:endParaRPr lang="es-MX" dirty="0"/>
          </a:p>
          <a:p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1547664" y="4653136"/>
            <a:ext cx="5688632" cy="123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dirty="0"/>
              <a:t>Las respuestas que ofrecemos se vinculan con la noción de </a:t>
            </a:r>
            <a:r>
              <a:rPr lang="es-MX" sz="2000" b="1" dirty="0"/>
              <a:t>integralidad</a:t>
            </a:r>
            <a:r>
              <a:rPr lang="es-MX" dirty="0"/>
              <a:t>, generando un efecto no solo en la respuesta de la demanda particular que llega al COS sino en otros aspectos de la vida de la persona.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9596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143</TotalTime>
  <Words>541</Words>
  <Application>Microsoft Office PowerPoint</Application>
  <PresentationFormat>Presentación en pantalla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¿Qué es la accesibilidad?</vt:lpstr>
      <vt:lpstr>Ejes del COS</vt:lpstr>
      <vt:lpstr>Contacto</vt:lpstr>
      <vt:lpstr>Cómo llegan los vecinos y vecinas?</vt:lpstr>
      <vt:lpstr>Estrategia de georreferencia</vt:lpstr>
      <vt:lpstr>Funciones específicas del COS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Keimel, Silvia</dc:creator>
  <cp:lastModifiedBy>Gagnebien, Natalia</cp:lastModifiedBy>
  <cp:revision>14</cp:revision>
  <dcterms:created xsi:type="dcterms:W3CDTF">2022-10-18T13:57:42Z</dcterms:created>
  <dcterms:modified xsi:type="dcterms:W3CDTF">2022-10-21T17:42:07Z</dcterms:modified>
</cp:coreProperties>
</file>