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72" r:id="rId2"/>
    <p:sldId id="273" r:id="rId3"/>
    <p:sldId id="274" r:id="rId4"/>
    <p:sldId id="275" r:id="rId5"/>
    <p:sldId id="277" r:id="rId6"/>
    <p:sldId id="276" r:id="rId7"/>
    <p:sldId id="278" r:id="rId8"/>
    <p:sldId id="279" r:id="rId9"/>
    <p:sldId id="280" r:id="rId10"/>
    <p:sldId id="28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90" y="2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6DDAAD79-EC4F-4E16-AF5D-BFFCDE44D7F3}" type="datetimeFigureOut">
              <a:rPr lang="es-AR" smtClean="0"/>
              <a:t>21/10/2022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D7C406E-A549-4E67-A488-325D0C5F165A}" type="slidenum">
              <a:rPr lang="es-AR" smtClean="0"/>
              <a:t>‹Nº›</a:t>
            </a:fld>
            <a:endParaRPr lang="es-AR"/>
          </a:p>
        </p:txBody>
      </p:sp>
    </p:spTree>
    <p:extLst>
      <p:ext uri="{BB962C8B-B14F-4D97-AF65-F5344CB8AC3E}">
        <p14:creationId xmlns:p14="http://schemas.microsoft.com/office/powerpoint/2010/main" val="86568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6DDAAD79-EC4F-4E16-AF5D-BFFCDE44D7F3}" type="datetimeFigureOut">
              <a:rPr lang="es-AR" smtClean="0"/>
              <a:t>21/10/2022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D7C406E-A549-4E67-A488-325D0C5F165A}" type="slidenum">
              <a:rPr lang="es-AR" smtClean="0"/>
              <a:t>‹Nº›</a:t>
            </a:fld>
            <a:endParaRPr lang="es-AR"/>
          </a:p>
        </p:txBody>
      </p:sp>
    </p:spTree>
    <p:extLst>
      <p:ext uri="{BB962C8B-B14F-4D97-AF65-F5344CB8AC3E}">
        <p14:creationId xmlns:p14="http://schemas.microsoft.com/office/powerpoint/2010/main" val="236519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6DDAAD79-EC4F-4E16-AF5D-BFFCDE44D7F3}" type="datetimeFigureOut">
              <a:rPr lang="es-AR" smtClean="0"/>
              <a:t>21/10/2022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D7C406E-A549-4E67-A488-325D0C5F165A}" type="slidenum">
              <a:rPr lang="es-AR" smtClean="0"/>
              <a:t>‹Nº›</a:t>
            </a:fld>
            <a:endParaRPr lang="es-AR"/>
          </a:p>
        </p:txBody>
      </p:sp>
    </p:spTree>
    <p:extLst>
      <p:ext uri="{BB962C8B-B14F-4D97-AF65-F5344CB8AC3E}">
        <p14:creationId xmlns:p14="http://schemas.microsoft.com/office/powerpoint/2010/main" val="129381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6DDAAD79-EC4F-4E16-AF5D-BFFCDE44D7F3}" type="datetimeFigureOut">
              <a:rPr lang="es-AR" smtClean="0"/>
              <a:t>21/10/2022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D7C406E-A549-4E67-A488-325D0C5F165A}" type="slidenum">
              <a:rPr lang="es-AR" smtClean="0"/>
              <a:t>‹Nº›</a:t>
            </a:fld>
            <a:endParaRPr lang="es-AR"/>
          </a:p>
        </p:txBody>
      </p:sp>
    </p:spTree>
    <p:extLst>
      <p:ext uri="{BB962C8B-B14F-4D97-AF65-F5344CB8AC3E}">
        <p14:creationId xmlns:p14="http://schemas.microsoft.com/office/powerpoint/2010/main" val="40398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6DDAAD79-EC4F-4E16-AF5D-BFFCDE44D7F3}" type="datetimeFigureOut">
              <a:rPr lang="es-AR" smtClean="0"/>
              <a:t>21/10/2022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D7C406E-A549-4E67-A488-325D0C5F165A}" type="slidenum">
              <a:rPr lang="es-AR" smtClean="0"/>
              <a:t>‹Nº›</a:t>
            </a:fld>
            <a:endParaRPr lang="es-AR"/>
          </a:p>
        </p:txBody>
      </p:sp>
    </p:spTree>
    <p:extLst>
      <p:ext uri="{BB962C8B-B14F-4D97-AF65-F5344CB8AC3E}">
        <p14:creationId xmlns:p14="http://schemas.microsoft.com/office/powerpoint/2010/main" val="20763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6DDAAD79-EC4F-4E16-AF5D-BFFCDE44D7F3}" type="datetimeFigureOut">
              <a:rPr lang="es-AR" smtClean="0"/>
              <a:t>21/10/2022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D7C406E-A549-4E67-A488-325D0C5F165A}" type="slidenum">
              <a:rPr lang="es-AR" smtClean="0"/>
              <a:t>‹Nº›</a:t>
            </a:fld>
            <a:endParaRPr lang="es-AR"/>
          </a:p>
        </p:txBody>
      </p:sp>
    </p:spTree>
    <p:extLst>
      <p:ext uri="{BB962C8B-B14F-4D97-AF65-F5344CB8AC3E}">
        <p14:creationId xmlns:p14="http://schemas.microsoft.com/office/powerpoint/2010/main" val="129672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6DDAAD79-EC4F-4E16-AF5D-BFFCDE44D7F3}" type="datetimeFigureOut">
              <a:rPr lang="es-AR" smtClean="0"/>
              <a:t>21/10/2022</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BD7C406E-A549-4E67-A488-325D0C5F165A}" type="slidenum">
              <a:rPr lang="es-AR" smtClean="0"/>
              <a:t>‹Nº›</a:t>
            </a:fld>
            <a:endParaRPr lang="es-AR"/>
          </a:p>
        </p:txBody>
      </p:sp>
    </p:spTree>
    <p:extLst>
      <p:ext uri="{BB962C8B-B14F-4D97-AF65-F5344CB8AC3E}">
        <p14:creationId xmlns:p14="http://schemas.microsoft.com/office/powerpoint/2010/main" val="37975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6DDAAD79-EC4F-4E16-AF5D-BFFCDE44D7F3}" type="datetimeFigureOut">
              <a:rPr lang="es-AR" smtClean="0"/>
              <a:t>21/10/2022</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BD7C406E-A549-4E67-A488-325D0C5F165A}" type="slidenum">
              <a:rPr lang="es-AR" smtClean="0"/>
              <a:t>‹Nº›</a:t>
            </a:fld>
            <a:endParaRPr lang="es-AR"/>
          </a:p>
        </p:txBody>
      </p:sp>
    </p:spTree>
    <p:extLst>
      <p:ext uri="{BB962C8B-B14F-4D97-AF65-F5344CB8AC3E}">
        <p14:creationId xmlns:p14="http://schemas.microsoft.com/office/powerpoint/2010/main" val="292655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DDAAD79-EC4F-4E16-AF5D-BFFCDE44D7F3}" type="datetimeFigureOut">
              <a:rPr lang="es-AR" smtClean="0"/>
              <a:t>21/10/2022</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BD7C406E-A549-4E67-A488-325D0C5F165A}" type="slidenum">
              <a:rPr lang="es-AR" smtClean="0"/>
              <a:t>‹Nº›</a:t>
            </a:fld>
            <a:endParaRPr lang="es-AR"/>
          </a:p>
        </p:txBody>
      </p:sp>
    </p:spTree>
    <p:extLst>
      <p:ext uri="{BB962C8B-B14F-4D97-AF65-F5344CB8AC3E}">
        <p14:creationId xmlns:p14="http://schemas.microsoft.com/office/powerpoint/2010/main" val="408409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6DDAAD79-EC4F-4E16-AF5D-BFFCDE44D7F3}" type="datetimeFigureOut">
              <a:rPr lang="es-AR" smtClean="0"/>
              <a:t>21/10/2022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D7C406E-A549-4E67-A488-325D0C5F165A}" type="slidenum">
              <a:rPr lang="es-AR" smtClean="0"/>
              <a:t>‹Nº›</a:t>
            </a:fld>
            <a:endParaRPr lang="es-AR"/>
          </a:p>
        </p:txBody>
      </p:sp>
    </p:spTree>
    <p:extLst>
      <p:ext uri="{BB962C8B-B14F-4D97-AF65-F5344CB8AC3E}">
        <p14:creationId xmlns:p14="http://schemas.microsoft.com/office/powerpoint/2010/main" val="195709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6DDAAD79-EC4F-4E16-AF5D-BFFCDE44D7F3}" type="datetimeFigureOut">
              <a:rPr lang="es-AR" smtClean="0"/>
              <a:t>21/10/2022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D7C406E-A549-4E67-A488-325D0C5F165A}" type="slidenum">
              <a:rPr lang="es-AR" smtClean="0"/>
              <a:t>‹Nº›</a:t>
            </a:fld>
            <a:endParaRPr lang="es-AR"/>
          </a:p>
        </p:txBody>
      </p:sp>
    </p:spTree>
    <p:extLst>
      <p:ext uri="{BB962C8B-B14F-4D97-AF65-F5344CB8AC3E}">
        <p14:creationId xmlns:p14="http://schemas.microsoft.com/office/powerpoint/2010/main" val="310186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AAD79-EC4F-4E16-AF5D-BFFCDE44D7F3}" type="datetimeFigureOut">
              <a:rPr lang="es-AR" smtClean="0"/>
              <a:t>21/10/2022</a:t>
            </a:fld>
            <a:endParaRPr lang="es-AR"/>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C406E-A549-4E67-A488-325D0C5F165A}" type="slidenum">
              <a:rPr lang="es-AR" smtClean="0"/>
              <a:t>‹Nº›</a:t>
            </a:fld>
            <a:endParaRPr lang="es-AR"/>
          </a:p>
        </p:txBody>
      </p:sp>
    </p:spTree>
    <p:extLst>
      <p:ext uri="{BB962C8B-B14F-4D97-AF65-F5344CB8AC3E}">
        <p14:creationId xmlns:p14="http://schemas.microsoft.com/office/powerpoint/2010/main" val="122154973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682949" y="4624093"/>
            <a:ext cx="6400800" cy="1752600"/>
          </a:xfrm>
        </p:spPr>
        <p:txBody>
          <a:bodyPr>
            <a:normAutofit fontScale="92500" lnSpcReduction="20000"/>
          </a:bodyPr>
          <a:lstStyle/>
          <a:p>
            <a:pPr algn="l"/>
            <a:endParaRPr lang="es-AR" sz="2400" b="0" i="0" u="none" strike="noStrike" baseline="0" dirty="0">
              <a:solidFill>
                <a:srgbClr val="000000"/>
              </a:solidFill>
              <a:latin typeface="Arial" panose="020B0604020202020204" pitchFamily="34" charset="0"/>
            </a:endParaRPr>
          </a:p>
          <a:p>
            <a:endParaRPr lang="es-AR" sz="2400" b="0" i="0" u="none" strike="noStrike" baseline="0" dirty="0">
              <a:latin typeface="Arial" panose="020B0604020202020204" pitchFamily="34" charset="0"/>
            </a:endParaRPr>
          </a:p>
          <a:p>
            <a:r>
              <a:rPr lang="es-AR" sz="2400" b="0" i="0" u="none" strike="noStrike" baseline="0" dirty="0">
                <a:latin typeface="Arial" panose="020B0604020202020204" pitchFamily="34" charset="0"/>
              </a:rPr>
              <a:t> </a:t>
            </a:r>
          </a:p>
          <a:p>
            <a:r>
              <a:rPr lang="es-AR" sz="2400" b="0" i="1" u="none" strike="noStrike" baseline="0" dirty="0">
                <a:solidFill>
                  <a:srgbClr val="000000"/>
                </a:solidFill>
                <a:latin typeface="Neo Sans Pro"/>
              </a:rPr>
              <a:t>Marquínez </a:t>
            </a:r>
            <a:r>
              <a:rPr lang="es-AR" sz="2400" b="0" i="1" u="none" strike="noStrike" baseline="0" dirty="0" err="1">
                <a:solidFill>
                  <a:srgbClr val="000000"/>
                </a:solidFill>
                <a:latin typeface="Neo Sans Pro"/>
              </a:rPr>
              <a:t>Gobbi</a:t>
            </a:r>
            <a:r>
              <a:rPr lang="es-AR" sz="2400" b="0" i="1" u="none" strike="noStrike" baseline="0" dirty="0">
                <a:solidFill>
                  <a:srgbClr val="000000"/>
                </a:solidFill>
                <a:latin typeface="Neo Sans Pro"/>
              </a:rPr>
              <a:t> ,M.P.; Domínguez, P.; </a:t>
            </a:r>
            <a:r>
              <a:rPr lang="es-AR" sz="2400" b="0" i="1" u="none" strike="noStrike" baseline="0" dirty="0" err="1">
                <a:solidFill>
                  <a:srgbClr val="000000"/>
                </a:solidFill>
                <a:latin typeface="Neo Sans Pro"/>
              </a:rPr>
              <a:t>Keimel</a:t>
            </a:r>
            <a:r>
              <a:rPr lang="es-AR" sz="2400" b="0" i="1" u="none" strike="noStrike" baseline="0" dirty="0">
                <a:solidFill>
                  <a:srgbClr val="000000"/>
                </a:solidFill>
                <a:latin typeface="Neo Sans Pro"/>
              </a:rPr>
              <a:t>, S. </a:t>
            </a:r>
            <a:endParaRPr lang="es-AR" sz="2400" b="0" i="0" u="none" strike="noStrike" baseline="0" dirty="0">
              <a:solidFill>
                <a:srgbClr val="000000"/>
              </a:solidFill>
              <a:latin typeface="Arial" panose="020B0604020202020204" pitchFamily="34" charset="0"/>
            </a:endParaRPr>
          </a:p>
          <a:p>
            <a:r>
              <a:rPr lang="es-AR" sz="2400" b="0" i="0" u="none" strike="noStrike" baseline="0" dirty="0">
                <a:solidFill>
                  <a:srgbClr val="000000"/>
                </a:solidFill>
                <a:latin typeface="Arial" panose="020B0604020202020204" pitchFamily="34" charset="0"/>
              </a:rPr>
              <a:t>	</a:t>
            </a:r>
          </a:p>
          <a:p>
            <a:endParaRPr lang="es-AR" sz="4000" dirty="0"/>
          </a:p>
        </p:txBody>
      </p:sp>
      <p:sp>
        <p:nvSpPr>
          <p:cNvPr id="4" name="3 Rectángulo"/>
          <p:cNvSpPr/>
          <p:nvPr/>
        </p:nvSpPr>
        <p:spPr>
          <a:xfrm>
            <a:off x="670238" y="2420888"/>
            <a:ext cx="10802957" cy="2277547"/>
          </a:xfrm>
          <a:prstGeom prst="rect">
            <a:avLst/>
          </a:prstGeom>
        </p:spPr>
        <p:txBody>
          <a:bodyPr wrap="none">
            <a:spAutoFit/>
          </a:bodyPr>
          <a:lstStyle/>
          <a:p>
            <a:pPr algn="ctr" defTabSz="914400"/>
            <a:r>
              <a:rPr lang="es-ES" sz="3200" b="1" dirty="0">
                <a:solidFill>
                  <a:prstClr val="black"/>
                </a:solidFill>
                <a:latin typeface="Calibri"/>
              </a:rPr>
              <a:t>SECRETARIA DE SALUD</a:t>
            </a:r>
            <a:endParaRPr lang="es-AR" sz="3200" b="1" dirty="0">
              <a:solidFill>
                <a:prstClr val="black"/>
              </a:solidFill>
              <a:latin typeface="Calibri"/>
            </a:endParaRPr>
          </a:p>
          <a:p>
            <a:pPr algn="ctr" defTabSz="914400"/>
            <a:endParaRPr lang="es-AR" sz="2800" dirty="0">
              <a:solidFill>
                <a:prstClr val="black"/>
              </a:solidFill>
              <a:latin typeface="Calibri"/>
            </a:endParaRPr>
          </a:p>
          <a:p>
            <a:endParaRPr lang="es-AR" sz="1800" b="0" i="0" u="none" strike="noStrike" baseline="0" dirty="0"/>
          </a:p>
          <a:p>
            <a:r>
              <a:rPr lang="es-MX" sz="1800" b="0" i="0" u="none" strike="noStrike" baseline="0" dirty="0"/>
              <a:t> </a:t>
            </a:r>
            <a:r>
              <a:rPr lang="es-MX" sz="3600" b="1" i="0" u="none" strike="noStrike" baseline="0" dirty="0">
                <a:solidFill>
                  <a:srgbClr val="000000"/>
                </a:solidFill>
              </a:rPr>
              <a:t>Adecuación del PRODIABA en el Municipio de Morón </a:t>
            </a:r>
            <a:r>
              <a:rPr lang="es-MX" sz="1800" b="0" i="0" u="none" strike="noStrike" baseline="0" dirty="0">
                <a:solidFill>
                  <a:srgbClr val="000000"/>
                </a:solidFill>
              </a:rPr>
              <a:t>	</a:t>
            </a:r>
          </a:p>
          <a:p>
            <a:pPr algn="ctr" defTabSz="914400"/>
            <a:r>
              <a:rPr lang="es-AR" sz="2800" dirty="0">
                <a:solidFill>
                  <a:prstClr val="black"/>
                </a:solidFill>
                <a:latin typeface="Calibri"/>
              </a:rPr>
              <a:t> </a:t>
            </a:r>
            <a:endParaRPr lang="es-AR" sz="2800" b="1" dirty="0">
              <a:solidFill>
                <a:prstClr val="black"/>
              </a:solidFill>
              <a:latin typeface="Calibri"/>
            </a:endParaRPr>
          </a:p>
        </p:txBody>
      </p:sp>
      <p:pic>
        <p:nvPicPr>
          <p:cNvPr id="6" name="5 Imagen"/>
          <p:cNvPicPr/>
          <p:nvPr/>
        </p:nvPicPr>
        <p:blipFill>
          <a:blip r:embed="rId2" cstate="print">
            <a:extLst>
              <a:ext uri="{28A0092B-C50C-407E-A947-70E740481C1C}">
                <a14:useLocalDpi xmlns:a14="http://schemas.microsoft.com/office/drawing/2010/main" val="0"/>
              </a:ext>
            </a:extLst>
          </a:blip>
          <a:srcRect l="31709" t="26674" r="33456" b="30823"/>
          <a:stretch>
            <a:fillRect/>
          </a:stretch>
        </p:blipFill>
        <p:spPr bwMode="auto">
          <a:xfrm>
            <a:off x="4367808" y="116632"/>
            <a:ext cx="2880320" cy="2304256"/>
          </a:xfrm>
          <a:prstGeom prst="rect">
            <a:avLst/>
          </a:prstGeom>
          <a:noFill/>
          <a:ln w="9525">
            <a:noFill/>
            <a:miter lim="800000"/>
            <a:headEnd/>
            <a:tailEnd/>
          </a:ln>
        </p:spPr>
      </p:pic>
    </p:spTree>
    <p:extLst>
      <p:ext uri="{BB962C8B-B14F-4D97-AF65-F5344CB8AC3E}">
        <p14:creationId xmlns:p14="http://schemas.microsoft.com/office/powerpoint/2010/main" val="632113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2072" y="206444"/>
            <a:ext cx="8229600" cy="1143000"/>
          </a:xfrm>
        </p:spPr>
        <p:txBody>
          <a:bodyPr>
            <a:normAutofit/>
          </a:bodyPr>
          <a:lstStyle/>
          <a:p>
            <a:pPr algn="l"/>
            <a:r>
              <a:rPr lang="es-AR" b="1" dirty="0"/>
              <a:t>Conclusiones</a:t>
            </a:r>
          </a:p>
        </p:txBody>
      </p:sp>
      <p:sp>
        <p:nvSpPr>
          <p:cNvPr id="3" name="2 Marcador de contenido"/>
          <p:cNvSpPr>
            <a:spLocks noGrp="1"/>
          </p:cNvSpPr>
          <p:nvPr>
            <p:ph idx="1"/>
          </p:nvPr>
        </p:nvSpPr>
        <p:spPr>
          <a:xfrm>
            <a:off x="192072" y="1685892"/>
            <a:ext cx="10224408" cy="4781128"/>
          </a:xfrm>
        </p:spPr>
        <p:txBody>
          <a:bodyPr>
            <a:normAutofit/>
          </a:bodyPr>
          <a:lstStyle/>
          <a:p>
            <a:pPr marL="0" indent="0" algn="ctr">
              <a:buNone/>
            </a:pPr>
            <a:r>
              <a:rPr lang="es-MX" sz="2600" dirty="0"/>
              <a:t>Entendiendo que las Enfermedades Crónicas No Transmisibles son una línea priorizada por la Secretaría de Salud, la adecuación del PRODIABA bajo una estrategia basada en la Atención Primaria de la Salud, articulando con otras áreas, instituciones y efectores de salud facilita el acceso al tratamiento de aquellas personas con diagnóstico de Diabetes, pudiendo ser, además de responsables, garantes de dicho acceso.</a:t>
            </a:r>
          </a:p>
          <a:p>
            <a:pPr marL="0" indent="0" algn="ctr">
              <a:buNone/>
            </a:pPr>
            <a:endParaRPr lang="es-MX" sz="2600" dirty="0"/>
          </a:p>
          <a:p>
            <a:pPr marL="0" indent="0" algn="ctr">
              <a:buNone/>
            </a:pPr>
            <a:endParaRPr lang="es-MX" sz="2600" dirty="0"/>
          </a:p>
          <a:p>
            <a:pPr marL="0" indent="0" algn="ctr">
              <a:buNone/>
            </a:pPr>
            <a:r>
              <a:rPr lang="es-MX" sz="2600" b="1" dirty="0"/>
              <a:t>Muchas gracias.</a:t>
            </a:r>
            <a:endParaRPr lang="es-MX" sz="2200" b="1" dirty="0"/>
          </a:p>
          <a:p>
            <a:pPr marL="0" indent="0" algn="ctr">
              <a:buNone/>
            </a:pPr>
            <a:endParaRPr lang="es-AR" sz="2600" dirty="0"/>
          </a:p>
        </p:txBody>
      </p:sp>
      <p:pic>
        <p:nvPicPr>
          <p:cNvPr id="4" name="3 Imagen"/>
          <p:cNvPicPr/>
          <p:nvPr/>
        </p:nvPicPr>
        <p:blipFill rotWithShape="1">
          <a:blip r:embed="rId2" cstate="print">
            <a:extLst>
              <a:ext uri="{28A0092B-C50C-407E-A947-70E740481C1C}">
                <a14:useLocalDpi xmlns:a14="http://schemas.microsoft.com/office/drawing/2010/main" val="0"/>
              </a:ext>
            </a:extLst>
          </a:blip>
          <a:srcRect l="31709" t="26674" r="33456" b="44193"/>
          <a:stretch/>
        </p:blipFill>
        <p:spPr bwMode="auto">
          <a:xfrm>
            <a:off x="8688288" y="116633"/>
            <a:ext cx="1728192" cy="936104"/>
          </a:xfrm>
          <a:prstGeom prst="rect">
            <a:avLst/>
          </a:prstGeom>
          <a:noFill/>
          <a:ln w="9525">
            <a:noFill/>
            <a:miter lim="800000"/>
            <a:headEnd/>
            <a:tailEnd/>
          </a:ln>
        </p:spPr>
      </p:pic>
    </p:spTree>
    <p:extLst>
      <p:ext uri="{BB962C8B-B14F-4D97-AF65-F5344CB8AC3E}">
        <p14:creationId xmlns:p14="http://schemas.microsoft.com/office/powerpoint/2010/main" val="3966258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74304" y="260648"/>
            <a:ext cx="8229600" cy="1143000"/>
          </a:xfrm>
        </p:spPr>
        <p:txBody>
          <a:bodyPr>
            <a:normAutofit/>
          </a:bodyPr>
          <a:lstStyle/>
          <a:p>
            <a:pPr algn="l"/>
            <a:r>
              <a:rPr lang="es-AR" b="1" dirty="0"/>
              <a:t>¿Qué es el PRODIABA?</a:t>
            </a:r>
          </a:p>
        </p:txBody>
      </p:sp>
      <p:sp>
        <p:nvSpPr>
          <p:cNvPr id="3" name="2 Marcador de contenido"/>
          <p:cNvSpPr>
            <a:spLocks noGrp="1"/>
          </p:cNvSpPr>
          <p:nvPr>
            <p:ph idx="1"/>
          </p:nvPr>
        </p:nvSpPr>
        <p:spPr>
          <a:xfrm>
            <a:off x="1981200" y="1600200"/>
            <a:ext cx="8229600" cy="4781128"/>
          </a:xfrm>
        </p:spPr>
        <p:txBody>
          <a:bodyPr>
            <a:normAutofit lnSpcReduction="10000"/>
          </a:bodyPr>
          <a:lstStyle/>
          <a:p>
            <a:endParaRPr lang="es-AR" dirty="0"/>
          </a:p>
          <a:p>
            <a:pPr marL="0" indent="0" algn="ctr">
              <a:buNone/>
            </a:pPr>
            <a:r>
              <a:rPr lang="es-MX" b="1" i="0" dirty="0">
                <a:effectLst/>
                <a:latin typeface="FontMedium"/>
              </a:rPr>
              <a:t>Programa de Diabetes de la Provincia de Buenos Aires –PRODIABA-</a:t>
            </a:r>
            <a:endParaRPr lang="es-MX" dirty="0">
              <a:latin typeface="FontMedium"/>
            </a:endParaRPr>
          </a:p>
          <a:p>
            <a:pPr marL="0" indent="0">
              <a:buNone/>
            </a:pPr>
            <a:endParaRPr lang="es-MX" b="0" i="0" dirty="0">
              <a:effectLst/>
              <a:latin typeface="FontMedium"/>
            </a:endParaRPr>
          </a:p>
          <a:p>
            <a:pPr marL="0" indent="0">
              <a:buNone/>
            </a:pPr>
            <a:r>
              <a:rPr lang="es-MX" sz="2600" i="1" dirty="0">
                <a:latin typeface="FontMedium"/>
              </a:rPr>
              <a:t>D</a:t>
            </a:r>
            <a:r>
              <a:rPr lang="es-MX" sz="2600" b="0" i="1" dirty="0">
                <a:effectLst/>
                <a:latin typeface="FontMedium"/>
              </a:rPr>
              <a:t>ependiente de la Dirección de Prevención de Enfermedades No Transmisibles</a:t>
            </a:r>
          </a:p>
          <a:p>
            <a:pPr marL="0" indent="0">
              <a:buNone/>
            </a:pPr>
            <a:endParaRPr lang="es-MX" sz="2600" b="0" i="1" dirty="0">
              <a:effectLst/>
              <a:latin typeface="FontMedium"/>
            </a:endParaRPr>
          </a:p>
          <a:p>
            <a:pPr marL="0" indent="0">
              <a:buNone/>
            </a:pPr>
            <a:r>
              <a:rPr lang="es-MX" sz="2600" b="0" i="1" dirty="0">
                <a:effectLst/>
                <a:latin typeface="FontMedium"/>
              </a:rPr>
              <a:t>Se brinda a las personas con diabetes, con cobertura pública exclusiva, las herramientas para un adecuado control de su enfermedad</a:t>
            </a:r>
            <a:endParaRPr lang="es-AR" sz="2600" i="1" dirty="0"/>
          </a:p>
        </p:txBody>
      </p:sp>
      <p:pic>
        <p:nvPicPr>
          <p:cNvPr id="4" name="3 Imagen"/>
          <p:cNvPicPr/>
          <p:nvPr/>
        </p:nvPicPr>
        <p:blipFill rotWithShape="1">
          <a:blip r:embed="rId2" cstate="print">
            <a:extLst>
              <a:ext uri="{28A0092B-C50C-407E-A947-70E740481C1C}">
                <a14:useLocalDpi xmlns:a14="http://schemas.microsoft.com/office/drawing/2010/main" val="0"/>
              </a:ext>
            </a:extLst>
          </a:blip>
          <a:srcRect l="31709" t="26674" r="33456" b="44193"/>
          <a:stretch/>
        </p:blipFill>
        <p:spPr bwMode="auto">
          <a:xfrm>
            <a:off x="8688288" y="116633"/>
            <a:ext cx="1728192" cy="936104"/>
          </a:xfrm>
          <a:prstGeom prst="rect">
            <a:avLst/>
          </a:prstGeom>
          <a:noFill/>
          <a:ln w="9525">
            <a:noFill/>
            <a:miter lim="800000"/>
            <a:headEnd/>
            <a:tailEnd/>
          </a:ln>
        </p:spPr>
      </p:pic>
      <p:pic>
        <p:nvPicPr>
          <p:cNvPr id="5" name="Imagen 4">
            <a:extLst>
              <a:ext uri="{FF2B5EF4-FFF2-40B4-BE49-F238E27FC236}">
                <a16:creationId xmlns:a16="http://schemas.microsoft.com/office/drawing/2014/main" id="{9F8A027E-7C9C-44C1-A5EF-D04E2E8BF157}"/>
              </a:ext>
            </a:extLst>
          </p:cNvPr>
          <p:cNvPicPr>
            <a:picLocks noChangeAspect="1"/>
          </p:cNvPicPr>
          <p:nvPr/>
        </p:nvPicPr>
        <p:blipFill>
          <a:blip r:embed="rId3"/>
          <a:stretch>
            <a:fillRect/>
          </a:stretch>
        </p:blipFill>
        <p:spPr>
          <a:xfrm>
            <a:off x="9166167" y="2487470"/>
            <a:ext cx="2089265" cy="2089265"/>
          </a:xfrm>
          <a:prstGeom prst="rect">
            <a:avLst/>
          </a:prstGeom>
        </p:spPr>
      </p:pic>
    </p:spTree>
    <p:extLst>
      <p:ext uri="{BB962C8B-B14F-4D97-AF65-F5344CB8AC3E}">
        <p14:creationId xmlns:p14="http://schemas.microsoft.com/office/powerpoint/2010/main" val="311996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74304" y="260648"/>
            <a:ext cx="8229600" cy="1143000"/>
          </a:xfrm>
        </p:spPr>
        <p:txBody>
          <a:bodyPr>
            <a:normAutofit/>
          </a:bodyPr>
          <a:lstStyle/>
          <a:p>
            <a:pPr algn="l"/>
            <a:r>
              <a:rPr lang="es-AR" b="1" dirty="0"/>
              <a:t>¿Qué brinda el PRODIABA?</a:t>
            </a:r>
          </a:p>
        </p:txBody>
      </p:sp>
      <p:sp>
        <p:nvSpPr>
          <p:cNvPr id="3" name="2 Marcador de contenido"/>
          <p:cNvSpPr>
            <a:spLocks noGrp="1"/>
          </p:cNvSpPr>
          <p:nvPr>
            <p:ph idx="1"/>
          </p:nvPr>
        </p:nvSpPr>
        <p:spPr>
          <a:xfrm>
            <a:off x="1574304" y="1547663"/>
            <a:ext cx="8229600" cy="4781128"/>
          </a:xfrm>
        </p:spPr>
        <p:txBody>
          <a:bodyPr>
            <a:normAutofit fontScale="92500" lnSpcReduction="10000"/>
          </a:bodyPr>
          <a:lstStyle/>
          <a:p>
            <a:r>
              <a:rPr lang="es-MX" sz="2600" b="1" dirty="0"/>
              <a:t>MEDICACIÓN ORAL</a:t>
            </a:r>
          </a:p>
          <a:p>
            <a:pPr lvl="1"/>
            <a:r>
              <a:rPr lang="es-MX" sz="2200" dirty="0"/>
              <a:t>Metformina</a:t>
            </a:r>
          </a:p>
          <a:p>
            <a:pPr lvl="1"/>
            <a:r>
              <a:rPr lang="es-MX" sz="2200" dirty="0" err="1"/>
              <a:t>Glicazida</a:t>
            </a:r>
            <a:endParaRPr lang="es-MX" sz="2200" dirty="0"/>
          </a:p>
          <a:p>
            <a:r>
              <a:rPr lang="es-MX" sz="2600" b="1" dirty="0"/>
              <a:t>INSULINAS</a:t>
            </a:r>
          </a:p>
          <a:p>
            <a:pPr lvl="1"/>
            <a:r>
              <a:rPr lang="es-MX" sz="2200" dirty="0"/>
              <a:t>NPH Frasco y Lapicera</a:t>
            </a:r>
          </a:p>
          <a:p>
            <a:pPr lvl="1"/>
            <a:r>
              <a:rPr lang="es-MX" sz="2200" dirty="0"/>
              <a:t>Corriente</a:t>
            </a:r>
          </a:p>
          <a:p>
            <a:pPr lvl="1"/>
            <a:r>
              <a:rPr lang="es-MX" sz="2200" dirty="0"/>
              <a:t>Análogos</a:t>
            </a:r>
          </a:p>
          <a:p>
            <a:r>
              <a:rPr lang="es-MX" sz="2600" b="1" dirty="0"/>
              <a:t>GLUCÓMETROS</a:t>
            </a:r>
          </a:p>
          <a:p>
            <a:r>
              <a:rPr lang="es-MX" sz="2600" b="1" dirty="0"/>
              <a:t>TIRAS REACTIVAS</a:t>
            </a:r>
          </a:p>
          <a:p>
            <a:r>
              <a:rPr lang="es-MX" sz="2600" b="1" dirty="0"/>
              <a:t>JERINGAS Y AGUJAS</a:t>
            </a:r>
          </a:p>
          <a:p>
            <a:r>
              <a:rPr lang="es-MX" sz="2600" b="1" dirty="0"/>
              <a:t>LANCETAS</a:t>
            </a:r>
          </a:p>
          <a:p>
            <a:r>
              <a:rPr lang="es-MX" sz="2600" b="1" dirty="0"/>
              <a:t>GLUCAGON</a:t>
            </a:r>
          </a:p>
          <a:p>
            <a:pPr marL="0" indent="0">
              <a:buNone/>
            </a:pPr>
            <a:endParaRPr lang="es-AR" sz="2600" b="1" dirty="0"/>
          </a:p>
        </p:txBody>
      </p:sp>
      <p:pic>
        <p:nvPicPr>
          <p:cNvPr id="4" name="3 Imagen"/>
          <p:cNvPicPr/>
          <p:nvPr/>
        </p:nvPicPr>
        <p:blipFill rotWithShape="1">
          <a:blip r:embed="rId2" cstate="print">
            <a:extLst>
              <a:ext uri="{28A0092B-C50C-407E-A947-70E740481C1C}">
                <a14:useLocalDpi xmlns:a14="http://schemas.microsoft.com/office/drawing/2010/main" val="0"/>
              </a:ext>
            </a:extLst>
          </a:blip>
          <a:srcRect l="31709" t="26674" r="33456" b="44193"/>
          <a:stretch/>
        </p:blipFill>
        <p:spPr bwMode="auto">
          <a:xfrm>
            <a:off x="8688288" y="116633"/>
            <a:ext cx="1728192" cy="936104"/>
          </a:xfrm>
          <a:prstGeom prst="rect">
            <a:avLst/>
          </a:prstGeom>
          <a:noFill/>
          <a:ln w="9525">
            <a:noFill/>
            <a:miter lim="800000"/>
            <a:headEnd/>
            <a:tailEnd/>
          </a:ln>
        </p:spPr>
      </p:pic>
      <p:pic>
        <p:nvPicPr>
          <p:cNvPr id="5" name="Imagen 4">
            <a:extLst>
              <a:ext uri="{FF2B5EF4-FFF2-40B4-BE49-F238E27FC236}">
                <a16:creationId xmlns:a16="http://schemas.microsoft.com/office/drawing/2014/main" id="{9F8A027E-7C9C-44C1-A5EF-D04E2E8BF157}"/>
              </a:ext>
            </a:extLst>
          </p:cNvPr>
          <p:cNvPicPr>
            <a:picLocks noChangeAspect="1"/>
          </p:cNvPicPr>
          <p:nvPr/>
        </p:nvPicPr>
        <p:blipFill>
          <a:blip r:embed="rId3"/>
          <a:stretch>
            <a:fillRect/>
          </a:stretch>
        </p:blipFill>
        <p:spPr>
          <a:xfrm>
            <a:off x="6933330" y="2508735"/>
            <a:ext cx="2089265" cy="2089265"/>
          </a:xfrm>
          <a:prstGeom prst="rect">
            <a:avLst/>
          </a:prstGeom>
        </p:spPr>
      </p:pic>
    </p:spTree>
    <p:extLst>
      <p:ext uri="{BB962C8B-B14F-4D97-AF65-F5344CB8AC3E}">
        <p14:creationId xmlns:p14="http://schemas.microsoft.com/office/powerpoint/2010/main" val="46058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2072" y="206444"/>
            <a:ext cx="8229600" cy="1143000"/>
          </a:xfrm>
        </p:spPr>
        <p:txBody>
          <a:bodyPr>
            <a:normAutofit fontScale="90000"/>
          </a:bodyPr>
          <a:lstStyle/>
          <a:p>
            <a:pPr algn="l"/>
            <a:r>
              <a:rPr lang="es-AR" b="1" dirty="0"/>
              <a:t>Análisis de situación 2020 del estado del PRODIABA en el Municipio</a:t>
            </a:r>
          </a:p>
        </p:txBody>
      </p:sp>
      <p:sp>
        <p:nvSpPr>
          <p:cNvPr id="3" name="2 Marcador de contenido"/>
          <p:cNvSpPr>
            <a:spLocks noGrp="1"/>
          </p:cNvSpPr>
          <p:nvPr>
            <p:ph idx="1"/>
          </p:nvPr>
        </p:nvSpPr>
        <p:spPr>
          <a:xfrm>
            <a:off x="192072" y="1685892"/>
            <a:ext cx="10224408" cy="4781128"/>
          </a:xfrm>
        </p:spPr>
        <p:txBody>
          <a:bodyPr>
            <a:normAutofit lnSpcReduction="10000"/>
          </a:bodyPr>
          <a:lstStyle/>
          <a:p>
            <a:r>
              <a:rPr lang="es-MX" sz="2600" dirty="0"/>
              <a:t>No existía una base nominalizada actualizada de personas con diagnóstico de diabetes a nivel Municipal</a:t>
            </a:r>
          </a:p>
          <a:p>
            <a:endParaRPr lang="es-MX" sz="2600" dirty="0"/>
          </a:p>
          <a:p>
            <a:r>
              <a:rPr lang="es-MX" sz="2600" dirty="0"/>
              <a:t>Los efectores de salud (Hospital/CAPS) no contaban con una base de las personas a cargo con diagnóstico de diabetes</a:t>
            </a:r>
          </a:p>
          <a:p>
            <a:endParaRPr lang="es-MX" sz="2600" dirty="0"/>
          </a:p>
          <a:p>
            <a:r>
              <a:rPr lang="es-MX" sz="2600" dirty="0"/>
              <a:t>Las personas para acceder al PRODIABA debían concurrir en forma personal a la oficina del PRODIABA (Pellegrini 622) </a:t>
            </a:r>
          </a:p>
          <a:p>
            <a:endParaRPr lang="es-MX" sz="2600" dirty="0"/>
          </a:p>
          <a:p>
            <a:r>
              <a:rPr lang="es-MX" sz="2600" dirty="0"/>
              <a:t>Las personas para retirar la medicación debían concurrir en forma personal a la oficina del PRODIABA (Pellegrini 622) </a:t>
            </a:r>
          </a:p>
          <a:p>
            <a:pPr marL="0" indent="0">
              <a:buNone/>
            </a:pPr>
            <a:endParaRPr lang="es-AR" sz="2600" dirty="0"/>
          </a:p>
        </p:txBody>
      </p:sp>
      <p:pic>
        <p:nvPicPr>
          <p:cNvPr id="4" name="3 Imagen"/>
          <p:cNvPicPr/>
          <p:nvPr/>
        </p:nvPicPr>
        <p:blipFill rotWithShape="1">
          <a:blip r:embed="rId2" cstate="print">
            <a:extLst>
              <a:ext uri="{28A0092B-C50C-407E-A947-70E740481C1C}">
                <a14:useLocalDpi xmlns:a14="http://schemas.microsoft.com/office/drawing/2010/main" val="0"/>
              </a:ext>
            </a:extLst>
          </a:blip>
          <a:srcRect l="31709" t="26674" r="33456" b="44193"/>
          <a:stretch/>
        </p:blipFill>
        <p:spPr bwMode="auto">
          <a:xfrm>
            <a:off x="8688288" y="116633"/>
            <a:ext cx="1728192" cy="936104"/>
          </a:xfrm>
          <a:prstGeom prst="rect">
            <a:avLst/>
          </a:prstGeom>
          <a:noFill/>
          <a:ln w="9525">
            <a:noFill/>
            <a:miter lim="800000"/>
            <a:headEnd/>
            <a:tailEnd/>
          </a:ln>
        </p:spPr>
      </p:pic>
    </p:spTree>
    <p:extLst>
      <p:ext uri="{BB962C8B-B14F-4D97-AF65-F5344CB8AC3E}">
        <p14:creationId xmlns:p14="http://schemas.microsoft.com/office/powerpoint/2010/main" val="1179369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2072" y="206444"/>
            <a:ext cx="8229600" cy="1143000"/>
          </a:xfrm>
        </p:spPr>
        <p:txBody>
          <a:bodyPr>
            <a:normAutofit fontScale="90000"/>
          </a:bodyPr>
          <a:lstStyle/>
          <a:p>
            <a:pPr algn="l"/>
            <a:r>
              <a:rPr lang="es-AR" b="1" dirty="0"/>
              <a:t>Análisis de situación 2020 del estado del PRODIABA en el Municipio</a:t>
            </a:r>
          </a:p>
        </p:txBody>
      </p:sp>
      <p:sp>
        <p:nvSpPr>
          <p:cNvPr id="3" name="2 Marcador de contenido"/>
          <p:cNvSpPr>
            <a:spLocks noGrp="1"/>
          </p:cNvSpPr>
          <p:nvPr>
            <p:ph idx="1"/>
          </p:nvPr>
        </p:nvSpPr>
        <p:spPr>
          <a:xfrm>
            <a:off x="192072" y="1685892"/>
            <a:ext cx="10224408" cy="4781128"/>
          </a:xfrm>
        </p:spPr>
        <p:txBody>
          <a:bodyPr>
            <a:normAutofit fontScale="77500" lnSpcReduction="20000"/>
          </a:bodyPr>
          <a:lstStyle/>
          <a:p>
            <a:pPr marL="0" indent="0">
              <a:buNone/>
            </a:pPr>
            <a:endParaRPr lang="es-MX" sz="2600" dirty="0"/>
          </a:p>
          <a:p>
            <a:pPr marL="0" indent="0">
              <a:buNone/>
            </a:pPr>
            <a:r>
              <a:rPr lang="es-MX" sz="2600" dirty="0"/>
              <a:t>CONCLUSIÓN: </a:t>
            </a:r>
          </a:p>
          <a:p>
            <a:pPr marL="0" indent="0">
              <a:buNone/>
            </a:pPr>
            <a:endParaRPr lang="es-MX" sz="2600" dirty="0"/>
          </a:p>
          <a:p>
            <a:r>
              <a:rPr lang="es-MX" sz="2600" dirty="0"/>
              <a:t>La centralización del Programa PRODIABA obstaculizaba el acceso de las personas con diagnóstico de Diabetes a los recursos necesarios para el tratamiento, con mayor riesgo de abandono de tratamiento</a:t>
            </a:r>
          </a:p>
          <a:p>
            <a:endParaRPr lang="es-MX" sz="2600" dirty="0"/>
          </a:p>
          <a:p>
            <a:r>
              <a:rPr lang="es-MX" sz="2600" dirty="0"/>
              <a:t>La ausencia de una base actualizada a nivel municipal no permitía implementar acciones en base a datos elaborados propios y acordes a la situación municipal</a:t>
            </a:r>
          </a:p>
          <a:p>
            <a:endParaRPr lang="es-MX" sz="2600" dirty="0"/>
          </a:p>
          <a:p>
            <a:r>
              <a:rPr lang="es-MX" sz="2600" dirty="0"/>
              <a:t>La falta de una base nominalizada a nivel de los efectores de salud dificultaba el correcto abordaje de su población a cargo y la búsqueda activa en caso de abandonos de tratamiento u otra situación compleja</a:t>
            </a:r>
          </a:p>
          <a:p>
            <a:endParaRPr lang="es-MX" sz="2600" dirty="0"/>
          </a:p>
          <a:p>
            <a:r>
              <a:rPr lang="es-MX" sz="2600" dirty="0"/>
              <a:t>Era necesario adecuar el Programa con una Estrategia basada en la Atención Primaria de la Salud</a:t>
            </a:r>
          </a:p>
          <a:p>
            <a:pPr marL="0" indent="0">
              <a:buNone/>
            </a:pPr>
            <a:endParaRPr lang="es-AR" sz="2600" dirty="0"/>
          </a:p>
        </p:txBody>
      </p:sp>
      <p:pic>
        <p:nvPicPr>
          <p:cNvPr id="4" name="3 Imagen"/>
          <p:cNvPicPr/>
          <p:nvPr/>
        </p:nvPicPr>
        <p:blipFill rotWithShape="1">
          <a:blip r:embed="rId2" cstate="print">
            <a:extLst>
              <a:ext uri="{28A0092B-C50C-407E-A947-70E740481C1C}">
                <a14:useLocalDpi xmlns:a14="http://schemas.microsoft.com/office/drawing/2010/main" val="0"/>
              </a:ext>
            </a:extLst>
          </a:blip>
          <a:srcRect l="31709" t="26674" r="33456" b="44193"/>
          <a:stretch/>
        </p:blipFill>
        <p:spPr bwMode="auto">
          <a:xfrm>
            <a:off x="8688288" y="116633"/>
            <a:ext cx="1728192" cy="936104"/>
          </a:xfrm>
          <a:prstGeom prst="rect">
            <a:avLst/>
          </a:prstGeom>
          <a:noFill/>
          <a:ln w="9525">
            <a:noFill/>
            <a:miter lim="800000"/>
            <a:headEnd/>
            <a:tailEnd/>
          </a:ln>
        </p:spPr>
      </p:pic>
    </p:spTree>
    <p:extLst>
      <p:ext uri="{BB962C8B-B14F-4D97-AF65-F5344CB8AC3E}">
        <p14:creationId xmlns:p14="http://schemas.microsoft.com/office/powerpoint/2010/main" val="4056141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2072" y="206444"/>
            <a:ext cx="8229600" cy="1143000"/>
          </a:xfrm>
        </p:spPr>
        <p:txBody>
          <a:bodyPr>
            <a:normAutofit/>
          </a:bodyPr>
          <a:lstStyle/>
          <a:p>
            <a:pPr algn="l"/>
            <a:r>
              <a:rPr lang="es-AR" b="1" dirty="0"/>
              <a:t>Plan de acción 2021-2022</a:t>
            </a:r>
          </a:p>
        </p:txBody>
      </p:sp>
      <p:sp>
        <p:nvSpPr>
          <p:cNvPr id="3" name="2 Marcador de contenido"/>
          <p:cNvSpPr>
            <a:spLocks noGrp="1"/>
          </p:cNvSpPr>
          <p:nvPr>
            <p:ph idx="1"/>
          </p:nvPr>
        </p:nvSpPr>
        <p:spPr>
          <a:xfrm>
            <a:off x="192072" y="1685892"/>
            <a:ext cx="10224408" cy="4781128"/>
          </a:xfrm>
        </p:spPr>
        <p:txBody>
          <a:bodyPr>
            <a:normAutofit lnSpcReduction="10000"/>
          </a:bodyPr>
          <a:lstStyle/>
          <a:p>
            <a:r>
              <a:rPr lang="es-MX" sz="2600" dirty="0"/>
              <a:t>Actualización de la base nominalizada del PRODIABA a nivel Municipal, compartida con los CAPS y el Hospital Municipal, donde figura:</a:t>
            </a:r>
          </a:p>
          <a:p>
            <a:pPr lvl="1"/>
            <a:r>
              <a:rPr lang="es-MX" sz="2200" dirty="0"/>
              <a:t>Tratamiento</a:t>
            </a:r>
          </a:p>
          <a:p>
            <a:pPr lvl="1"/>
            <a:r>
              <a:rPr lang="es-MX" sz="2200" dirty="0"/>
              <a:t>Fecha de vencimiento de la inscripción a PRODIABA (“Pacientes Inactivos”) con colores identificatorios según la proximidad de la fecha de vencimiento</a:t>
            </a:r>
          </a:p>
          <a:p>
            <a:pPr lvl="1"/>
            <a:r>
              <a:rPr lang="es-MX" sz="2200" dirty="0"/>
              <a:t>Efector de salud de referencia</a:t>
            </a:r>
          </a:p>
          <a:p>
            <a:pPr lvl="1"/>
            <a:endParaRPr lang="es-MX" sz="2200" dirty="0"/>
          </a:p>
          <a:p>
            <a:r>
              <a:rPr lang="es-MX" sz="2600" dirty="0"/>
              <a:t>Implementación de un manejo descentralizado para facilitar el acceso al tratamiento: </a:t>
            </a:r>
          </a:p>
          <a:p>
            <a:pPr lvl="1"/>
            <a:r>
              <a:rPr lang="es-MX" sz="2200" dirty="0"/>
              <a:t>Envío de planillas de inscripción por parte de los CAPS/Hospital </a:t>
            </a:r>
          </a:p>
          <a:p>
            <a:pPr lvl="1"/>
            <a:r>
              <a:rPr lang="es-MX" sz="2200" dirty="0"/>
              <a:t>Envío de medicación necesaria, en forma nominalizada, al CAPS de referencia de la persona</a:t>
            </a:r>
          </a:p>
          <a:p>
            <a:pPr marL="0" indent="0">
              <a:buNone/>
            </a:pPr>
            <a:endParaRPr lang="es-AR" sz="2600" dirty="0"/>
          </a:p>
        </p:txBody>
      </p:sp>
      <p:pic>
        <p:nvPicPr>
          <p:cNvPr id="4" name="3 Imagen"/>
          <p:cNvPicPr/>
          <p:nvPr/>
        </p:nvPicPr>
        <p:blipFill rotWithShape="1">
          <a:blip r:embed="rId2" cstate="print">
            <a:extLst>
              <a:ext uri="{28A0092B-C50C-407E-A947-70E740481C1C}">
                <a14:useLocalDpi xmlns:a14="http://schemas.microsoft.com/office/drawing/2010/main" val="0"/>
              </a:ext>
            </a:extLst>
          </a:blip>
          <a:srcRect l="31709" t="26674" r="33456" b="44193"/>
          <a:stretch/>
        </p:blipFill>
        <p:spPr bwMode="auto">
          <a:xfrm>
            <a:off x="8688288" y="116633"/>
            <a:ext cx="1728192" cy="936104"/>
          </a:xfrm>
          <a:prstGeom prst="rect">
            <a:avLst/>
          </a:prstGeom>
          <a:noFill/>
          <a:ln w="9525">
            <a:noFill/>
            <a:miter lim="800000"/>
            <a:headEnd/>
            <a:tailEnd/>
          </a:ln>
        </p:spPr>
      </p:pic>
    </p:spTree>
    <p:extLst>
      <p:ext uri="{BB962C8B-B14F-4D97-AF65-F5344CB8AC3E}">
        <p14:creationId xmlns:p14="http://schemas.microsoft.com/office/powerpoint/2010/main" val="55422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2072" y="206444"/>
            <a:ext cx="8229600" cy="1143000"/>
          </a:xfrm>
        </p:spPr>
        <p:txBody>
          <a:bodyPr>
            <a:normAutofit/>
          </a:bodyPr>
          <a:lstStyle/>
          <a:p>
            <a:pPr algn="l"/>
            <a:r>
              <a:rPr lang="es-AR" b="1" dirty="0"/>
              <a:t>Plan de acción 2021-2022</a:t>
            </a:r>
          </a:p>
        </p:txBody>
      </p:sp>
      <p:sp>
        <p:nvSpPr>
          <p:cNvPr id="3" name="2 Marcador de contenido"/>
          <p:cNvSpPr>
            <a:spLocks noGrp="1"/>
          </p:cNvSpPr>
          <p:nvPr>
            <p:ph idx="1"/>
          </p:nvPr>
        </p:nvSpPr>
        <p:spPr>
          <a:xfrm>
            <a:off x="755598" y="2579027"/>
            <a:ext cx="10224408" cy="4781128"/>
          </a:xfrm>
        </p:spPr>
        <p:txBody>
          <a:bodyPr>
            <a:normAutofit/>
          </a:bodyPr>
          <a:lstStyle/>
          <a:p>
            <a:pPr marL="0" indent="0" algn="ctr">
              <a:buNone/>
            </a:pPr>
            <a:r>
              <a:rPr lang="es-MX" sz="2600" dirty="0"/>
              <a:t>Esta estrategia comenzó a implementarse en 2021, y se mantiene actualmente, garantizando el acceso a la salud, pudiendo realizar análisis con datos municipales actualizados y estrategias de recaptación, promoción y prevención de personas con DBT, tanto a nivel central como en territorio, pudiendo cada CAPS observar su situación y por tanto definir estrategias de abordaje acordes a la misma.</a:t>
            </a:r>
          </a:p>
        </p:txBody>
      </p:sp>
      <p:pic>
        <p:nvPicPr>
          <p:cNvPr id="4" name="3 Imagen"/>
          <p:cNvPicPr/>
          <p:nvPr/>
        </p:nvPicPr>
        <p:blipFill rotWithShape="1">
          <a:blip r:embed="rId2" cstate="print">
            <a:extLst>
              <a:ext uri="{28A0092B-C50C-407E-A947-70E740481C1C}">
                <a14:useLocalDpi xmlns:a14="http://schemas.microsoft.com/office/drawing/2010/main" val="0"/>
              </a:ext>
            </a:extLst>
          </a:blip>
          <a:srcRect l="31709" t="26674" r="33456" b="44193"/>
          <a:stretch/>
        </p:blipFill>
        <p:spPr bwMode="auto">
          <a:xfrm>
            <a:off x="8688288" y="116633"/>
            <a:ext cx="1728192" cy="936104"/>
          </a:xfrm>
          <a:prstGeom prst="rect">
            <a:avLst/>
          </a:prstGeom>
          <a:noFill/>
          <a:ln w="9525">
            <a:noFill/>
            <a:miter lim="800000"/>
            <a:headEnd/>
            <a:tailEnd/>
          </a:ln>
        </p:spPr>
      </p:pic>
    </p:spTree>
    <p:extLst>
      <p:ext uri="{BB962C8B-B14F-4D97-AF65-F5344CB8AC3E}">
        <p14:creationId xmlns:p14="http://schemas.microsoft.com/office/powerpoint/2010/main" val="3109335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2072" y="206444"/>
            <a:ext cx="8229600" cy="1143000"/>
          </a:xfrm>
        </p:spPr>
        <p:txBody>
          <a:bodyPr>
            <a:normAutofit/>
          </a:bodyPr>
          <a:lstStyle/>
          <a:p>
            <a:pPr algn="l"/>
            <a:r>
              <a:rPr lang="es-MX" b="1" dirty="0"/>
              <a:t>E</a:t>
            </a:r>
            <a:r>
              <a:rPr lang="es-AR" b="1" dirty="0"/>
              <a:t>l PRODIABA en números</a:t>
            </a:r>
          </a:p>
        </p:txBody>
      </p:sp>
      <p:pic>
        <p:nvPicPr>
          <p:cNvPr id="4" name="3 Imagen"/>
          <p:cNvPicPr/>
          <p:nvPr/>
        </p:nvPicPr>
        <p:blipFill rotWithShape="1">
          <a:blip r:embed="rId2" cstate="print">
            <a:extLst>
              <a:ext uri="{28A0092B-C50C-407E-A947-70E740481C1C}">
                <a14:useLocalDpi xmlns:a14="http://schemas.microsoft.com/office/drawing/2010/main" val="0"/>
              </a:ext>
            </a:extLst>
          </a:blip>
          <a:srcRect l="31709" t="26674" r="33456" b="44193"/>
          <a:stretch/>
        </p:blipFill>
        <p:spPr bwMode="auto">
          <a:xfrm>
            <a:off x="8688288" y="116633"/>
            <a:ext cx="1728192" cy="936104"/>
          </a:xfrm>
          <a:prstGeom prst="rect">
            <a:avLst/>
          </a:prstGeom>
          <a:noFill/>
          <a:ln w="9525">
            <a:noFill/>
            <a:miter lim="800000"/>
            <a:headEnd/>
            <a:tailEnd/>
          </a:ln>
        </p:spPr>
      </p:pic>
      <p:sp>
        <p:nvSpPr>
          <p:cNvPr id="7" name="Marcador de contenido 2">
            <a:extLst>
              <a:ext uri="{FF2B5EF4-FFF2-40B4-BE49-F238E27FC236}">
                <a16:creationId xmlns:a16="http://schemas.microsoft.com/office/drawing/2014/main" id="{8504B950-AFC1-4429-AB0C-6B8052024B82}"/>
              </a:ext>
            </a:extLst>
          </p:cNvPr>
          <p:cNvSpPr>
            <a:spLocks noGrp="1"/>
          </p:cNvSpPr>
          <p:nvPr>
            <p:ph idx="1"/>
          </p:nvPr>
        </p:nvSpPr>
        <p:spPr>
          <a:xfrm>
            <a:off x="609600" y="1600200"/>
            <a:ext cx="10972800" cy="4525963"/>
          </a:xfrm>
        </p:spPr>
        <p:txBody>
          <a:bodyPr>
            <a:normAutofit/>
          </a:bodyPr>
          <a:lstStyle/>
          <a:p>
            <a:r>
              <a:rPr lang="en-US" sz="2600" dirty="0"/>
              <a:t>Personas </a:t>
            </a:r>
            <a:r>
              <a:rPr lang="en-US" sz="2600" dirty="0" err="1"/>
              <a:t>activas</a:t>
            </a:r>
            <a:r>
              <a:rPr lang="en-US" sz="2600" dirty="0"/>
              <a:t>: </a:t>
            </a:r>
            <a:r>
              <a:rPr lang="en-US" sz="2600" b="1" dirty="0"/>
              <a:t>1828</a:t>
            </a:r>
          </a:p>
          <a:p>
            <a:endParaRPr lang="en-US" sz="2600" dirty="0"/>
          </a:p>
          <a:p>
            <a:r>
              <a:rPr lang="en-US" sz="2600" dirty="0"/>
              <a:t>Personas </a:t>
            </a:r>
            <a:r>
              <a:rPr lang="en-US" sz="2600" dirty="0" err="1"/>
              <a:t>inactivas</a:t>
            </a:r>
            <a:r>
              <a:rPr lang="en-US" sz="2600" dirty="0"/>
              <a:t> (</a:t>
            </a:r>
            <a:r>
              <a:rPr lang="en-US" sz="2600" dirty="0" err="1"/>
              <a:t>Búsqueda</a:t>
            </a:r>
            <a:r>
              <a:rPr lang="en-US" sz="2600" dirty="0"/>
              <a:t> </a:t>
            </a:r>
            <a:r>
              <a:rPr lang="en-US" sz="2600" dirty="0" err="1"/>
              <a:t>Activa</a:t>
            </a:r>
            <a:r>
              <a:rPr lang="en-US" sz="2600" dirty="0"/>
              <a:t>): </a:t>
            </a:r>
            <a:r>
              <a:rPr lang="en-US" sz="2600" b="1" dirty="0"/>
              <a:t>511</a:t>
            </a:r>
          </a:p>
          <a:p>
            <a:endParaRPr lang="en-US" sz="2600" dirty="0"/>
          </a:p>
          <a:p>
            <a:r>
              <a:rPr lang="en-US" sz="2600" dirty="0" err="1"/>
              <a:t>Biosensores</a:t>
            </a:r>
            <a:r>
              <a:rPr lang="en-US" sz="2600" dirty="0"/>
              <a:t> </a:t>
            </a:r>
            <a:r>
              <a:rPr lang="en-US" sz="2600" dirty="0" err="1"/>
              <a:t>entregados</a:t>
            </a:r>
            <a:r>
              <a:rPr lang="en-US" sz="2600" dirty="0"/>
              <a:t> </a:t>
            </a:r>
            <a:r>
              <a:rPr lang="en-US" sz="2600" dirty="0" err="1"/>
              <a:t>activos</a:t>
            </a:r>
            <a:r>
              <a:rPr lang="en-US" sz="2600" dirty="0"/>
              <a:t>: </a:t>
            </a:r>
            <a:r>
              <a:rPr lang="en-US" sz="2600" b="1" dirty="0"/>
              <a:t>760</a:t>
            </a:r>
          </a:p>
          <a:p>
            <a:endParaRPr lang="en-US" sz="2600" b="1" dirty="0"/>
          </a:p>
          <a:p>
            <a:r>
              <a:rPr lang="en-US" sz="2600" dirty="0" err="1"/>
              <a:t>Insumos</a:t>
            </a:r>
            <a:r>
              <a:rPr lang="en-US" sz="2600" dirty="0"/>
              <a:t> que se </a:t>
            </a:r>
            <a:r>
              <a:rPr lang="en-US" sz="2600" dirty="0" err="1"/>
              <a:t>entregan</a:t>
            </a:r>
            <a:r>
              <a:rPr lang="en-US" sz="2600" dirty="0"/>
              <a:t> </a:t>
            </a:r>
            <a:r>
              <a:rPr lang="en-US" sz="2600" dirty="0" err="1"/>
              <a:t>mensualmente</a:t>
            </a:r>
            <a:r>
              <a:rPr lang="en-US" sz="2600" dirty="0"/>
              <a:t>:</a:t>
            </a:r>
          </a:p>
        </p:txBody>
      </p:sp>
      <p:sp>
        <p:nvSpPr>
          <p:cNvPr id="8" name="2 Marcador de contenido">
            <a:extLst>
              <a:ext uri="{FF2B5EF4-FFF2-40B4-BE49-F238E27FC236}">
                <a16:creationId xmlns:a16="http://schemas.microsoft.com/office/drawing/2014/main" id="{00CFD531-0F03-4AC9-9EE5-93B8FA7CAC46}"/>
              </a:ext>
            </a:extLst>
          </p:cNvPr>
          <p:cNvSpPr txBox="1">
            <a:spLocks/>
          </p:cNvSpPr>
          <p:nvPr/>
        </p:nvSpPr>
        <p:spPr>
          <a:xfrm>
            <a:off x="472017" y="5257800"/>
            <a:ext cx="11247966" cy="5143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MX" sz="2400" b="1">
                <a:latin typeface="Calibri" pitchFamily="34" charset="0"/>
                <a:cs typeface="Calibri" pitchFamily="34" charset="0"/>
              </a:rPr>
              <a:t>JERINGAS 15240           LANCETAS 2973           TIRAS 55130              AGUJA LAPICERA 9180</a:t>
            </a:r>
            <a:endParaRPr lang="es-AR" sz="2400" b="1" dirty="0">
              <a:latin typeface="Calibri" pitchFamily="34" charset="0"/>
              <a:cs typeface="Calibri" pitchFamily="34" charset="0"/>
            </a:endParaRPr>
          </a:p>
        </p:txBody>
      </p:sp>
    </p:spTree>
    <p:extLst>
      <p:ext uri="{BB962C8B-B14F-4D97-AF65-F5344CB8AC3E}">
        <p14:creationId xmlns:p14="http://schemas.microsoft.com/office/powerpoint/2010/main" val="19080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2072" y="206444"/>
            <a:ext cx="8229600" cy="1143000"/>
          </a:xfrm>
        </p:spPr>
        <p:txBody>
          <a:bodyPr>
            <a:normAutofit/>
          </a:bodyPr>
          <a:lstStyle/>
          <a:p>
            <a:pPr algn="l"/>
            <a:r>
              <a:rPr lang="es-MX" b="1" dirty="0"/>
              <a:t>E</a:t>
            </a:r>
            <a:r>
              <a:rPr lang="es-AR" b="1" dirty="0"/>
              <a:t>l PRODIABA en números</a:t>
            </a:r>
          </a:p>
        </p:txBody>
      </p:sp>
      <p:pic>
        <p:nvPicPr>
          <p:cNvPr id="4" name="3 Imagen"/>
          <p:cNvPicPr/>
          <p:nvPr/>
        </p:nvPicPr>
        <p:blipFill rotWithShape="1">
          <a:blip r:embed="rId2" cstate="print">
            <a:extLst>
              <a:ext uri="{28A0092B-C50C-407E-A947-70E740481C1C}">
                <a14:useLocalDpi xmlns:a14="http://schemas.microsoft.com/office/drawing/2010/main" val="0"/>
              </a:ext>
            </a:extLst>
          </a:blip>
          <a:srcRect l="31709" t="26674" r="33456" b="44193"/>
          <a:stretch/>
        </p:blipFill>
        <p:spPr bwMode="auto">
          <a:xfrm>
            <a:off x="8688288" y="116633"/>
            <a:ext cx="1728192" cy="936104"/>
          </a:xfrm>
          <a:prstGeom prst="rect">
            <a:avLst/>
          </a:prstGeom>
          <a:noFill/>
          <a:ln w="9525">
            <a:noFill/>
            <a:miter lim="800000"/>
            <a:headEnd/>
            <a:tailEnd/>
          </a:ln>
        </p:spPr>
      </p:pic>
      <p:sp>
        <p:nvSpPr>
          <p:cNvPr id="7" name="Marcador de contenido 2">
            <a:extLst>
              <a:ext uri="{FF2B5EF4-FFF2-40B4-BE49-F238E27FC236}">
                <a16:creationId xmlns:a16="http://schemas.microsoft.com/office/drawing/2014/main" id="{8504B950-AFC1-4429-AB0C-6B8052024B82}"/>
              </a:ext>
            </a:extLst>
          </p:cNvPr>
          <p:cNvSpPr>
            <a:spLocks noGrp="1"/>
          </p:cNvSpPr>
          <p:nvPr>
            <p:ph idx="1"/>
          </p:nvPr>
        </p:nvSpPr>
        <p:spPr>
          <a:xfrm>
            <a:off x="609600" y="1600200"/>
            <a:ext cx="10972800" cy="4525963"/>
          </a:xfrm>
        </p:spPr>
        <p:txBody>
          <a:bodyPr>
            <a:normAutofit/>
          </a:bodyPr>
          <a:lstStyle/>
          <a:p>
            <a:r>
              <a:rPr lang="en-US" sz="2600" dirty="0" err="1"/>
              <a:t>Medicación</a:t>
            </a:r>
            <a:r>
              <a:rPr lang="en-US" sz="2600" dirty="0"/>
              <a:t> que se </a:t>
            </a:r>
            <a:r>
              <a:rPr lang="en-US" sz="2600" dirty="0" err="1"/>
              <a:t>entrega</a:t>
            </a:r>
            <a:r>
              <a:rPr lang="en-US" sz="2600" dirty="0"/>
              <a:t> por </a:t>
            </a:r>
            <a:r>
              <a:rPr lang="en-US" sz="2600" dirty="0" err="1"/>
              <a:t>mes</a:t>
            </a:r>
            <a:endParaRPr lang="en-US" sz="2600" dirty="0"/>
          </a:p>
          <a:p>
            <a:pPr lvl="1"/>
            <a:r>
              <a:rPr lang="en-US" sz="2200" dirty="0" err="1"/>
              <a:t>Frasco</a:t>
            </a:r>
            <a:r>
              <a:rPr lang="en-US" sz="2200" dirty="0"/>
              <a:t> </a:t>
            </a:r>
            <a:r>
              <a:rPr lang="en-US" sz="2200" dirty="0" err="1"/>
              <a:t>ampolla</a:t>
            </a:r>
            <a:endParaRPr lang="en-US" sz="2200" dirty="0"/>
          </a:p>
          <a:p>
            <a:pPr lvl="1"/>
            <a:endParaRPr lang="en-US" sz="2200" dirty="0"/>
          </a:p>
          <a:p>
            <a:pPr lvl="1"/>
            <a:endParaRPr lang="en-US" sz="2200" dirty="0"/>
          </a:p>
          <a:p>
            <a:pPr lvl="1"/>
            <a:r>
              <a:rPr lang="en-US" sz="2200" dirty="0" err="1"/>
              <a:t>Lapiceras</a:t>
            </a:r>
            <a:endParaRPr lang="en-US" sz="2200" dirty="0"/>
          </a:p>
          <a:p>
            <a:pPr lvl="1"/>
            <a:endParaRPr lang="en-US" sz="2200" dirty="0"/>
          </a:p>
          <a:p>
            <a:pPr lvl="1"/>
            <a:endParaRPr lang="en-US" sz="2200" dirty="0"/>
          </a:p>
          <a:p>
            <a:pPr lvl="1"/>
            <a:r>
              <a:rPr lang="en-US" sz="2200" dirty="0" err="1"/>
              <a:t>Hipoglucemiantes</a:t>
            </a:r>
            <a:r>
              <a:rPr lang="en-US" sz="2200" dirty="0"/>
              <a:t> </a:t>
            </a:r>
            <a:r>
              <a:rPr lang="en-US" sz="2200" dirty="0" err="1"/>
              <a:t>orales</a:t>
            </a:r>
            <a:endParaRPr lang="en-US" sz="2200" dirty="0"/>
          </a:p>
        </p:txBody>
      </p:sp>
      <p:sp>
        <p:nvSpPr>
          <p:cNvPr id="6" name="3 Marcador de contenido">
            <a:extLst>
              <a:ext uri="{FF2B5EF4-FFF2-40B4-BE49-F238E27FC236}">
                <a16:creationId xmlns:a16="http://schemas.microsoft.com/office/drawing/2014/main" id="{2F882DE8-6431-454E-91C5-C9093F1EEC4F}"/>
              </a:ext>
            </a:extLst>
          </p:cNvPr>
          <p:cNvSpPr txBox="1">
            <a:spLocks/>
          </p:cNvSpPr>
          <p:nvPr/>
        </p:nvSpPr>
        <p:spPr>
          <a:xfrm>
            <a:off x="881592" y="2565544"/>
            <a:ext cx="10428816" cy="6787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MX" sz="2000" b="1" dirty="0"/>
              <a:t>                 INSULINA NPH 767                                          INSULINA CORRIENTE 518</a:t>
            </a:r>
          </a:p>
          <a:p>
            <a:endParaRPr lang="es-AR" sz="2000" b="1" dirty="0"/>
          </a:p>
        </p:txBody>
      </p:sp>
      <p:sp>
        <p:nvSpPr>
          <p:cNvPr id="9" name="3 Marcador de contenido">
            <a:extLst>
              <a:ext uri="{FF2B5EF4-FFF2-40B4-BE49-F238E27FC236}">
                <a16:creationId xmlns:a16="http://schemas.microsoft.com/office/drawing/2014/main" id="{5CA17D82-77C1-4FA9-8A2A-BCC3536FBAED}"/>
              </a:ext>
            </a:extLst>
          </p:cNvPr>
          <p:cNvSpPr txBox="1">
            <a:spLocks/>
          </p:cNvSpPr>
          <p:nvPr/>
        </p:nvSpPr>
        <p:spPr>
          <a:xfrm>
            <a:off x="1003691" y="3736749"/>
            <a:ext cx="9209616" cy="50482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MX" b="1" dirty="0"/>
              <a:t>          INSULINA GLARGINA 852          INSULINA RÁPIDA 681          INSULINA NPH 801</a:t>
            </a:r>
            <a:endParaRPr lang="es-AR" b="1" dirty="0"/>
          </a:p>
          <a:p>
            <a:endParaRPr lang="es-AR" b="1" dirty="0"/>
          </a:p>
        </p:txBody>
      </p:sp>
      <p:sp>
        <p:nvSpPr>
          <p:cNvPr id="10" name="3 Marcador de contenido">
            <a:extLst>
              <a:ext uri="{FF2B5EF4-FFF2-40B4-BE49-F238E27FC236}">
                <a16:creationId xmlns:a16="http://schemas.microsoft.com/office/drawing/2014/main" id="{1014BFE7-6B18-4F6E-BC0C-1EF00D9F20FB}"/>
              </a:ext>
            </a:extLst>
          </p:cNvPr>
          <p:cNvSpPr txBox="1">
            <a:spLocks/>
          </p:cNvSpPr>
          <p:nvPr/>
        </p:nvSpPr>
        <p:spPr>
          <a:xfrm>
            <a:off x="1790769" y="4789037"/>
            <a:ext cx="9209616" cy="50482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MX" b="1" dirty="0"/>
              <a:t>          </a:t>
            </a:r>
            <a:r>
              <a:rPr lang="es-MX" sz="2200" b="1" dirty="0"/>
              <a:t>METFORMINA 148760        GLICAZIDA 17415     </a:t>
            </a:r>
            <a:endParaRPr lang="es-AR" sz="2200" b="1" dirty="0"/>
          </a:p>
          <a:p>
            <a:endParaRPr lang="es-AR" b="1" dirty="0"/>
          </a:p>
        </p:txBody>
      </p:sp>
    </p:spTree>
    <p:extLst>
      <p:ext uri="{BB962C8B-B14F-4D97-AF65-F5344CB8AC3E}">
        <p14:creationId xmlns:p14="http://schemas.microsoft.com/office/powerpoint/2010/main" val="40085744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1087</TotalTime>
  <Words>626</Words>
  <Application>Microsoft Office PowerPoint</Application>
  <PresentationFormat>Panorámica</PresentationFormat>
  <Paragraphs>86</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FontMedium</vt:lpstr>
      <vt:lpstr>Neo Sans Pro</vt:lpstr>
      <vt:lpstr>Tema de Office</vt:lpstr>
      <vt:lpstr>Presentación de PowerPoint</vt:lpstr>
      <vt:lpstr>¿Qué es el PRODIABA?</vt:lpstr>
      <vt:lpstr>¿Qué brinda el PRODIABA?</vt:lpstr>
      <vt:lpstr>Análisis de situación 2020 del estado del PRODIABA en el Municipio</vt:lpstr>
      <vt:lpstr>Análisis de situación 2020 del estado del PRODIABA en el Municipio</vt:lpstr>
      <vt:lpstr>Plan de acción 2021-2022</vt:lpstr>
      <vt:lpstr>Plan de acción 2021-2022</vt:lpstr>
      <vt:lpstr>El PRODIABA en números</vt:lpstr>
      <vt:lpstr>El PRODIABA en números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Pro.Dia.B.A.</dc:title>
  <dc:creator>SILVIA</dc:creator>
  <cp:lastModifiedBy>Pilar Marquinez</cp:lastModifiedBy>
  <cp:revision>26</cp:revision>
  <dcterms:created xsi:type="dcterms:W3CDTF">2022-10-05T15:06:05Z</dcterms:created>
  <dcterms:modified xsi:type="dcterms:W3CDTF">2022-10-22T00:47:54Z</dcterms:modified>
</cp:coreProperties>
</file>