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3" r:id="rId4"/>
    <p:sldId id="264" r:id="rId5"/>
    <p:sldId id="257" r:id="rId6"/>
    <p:sldId id="265" r:id="rId7"/>
    <p:sldId id="261" r:id="rId8"/>
    <p:sldId id="266" r:id="rId9"/>
    <p:sldId id="258" r:id="rId10"/>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E8F37E2-5245-4198-B670-D0DA0B249329}" type="datetimeFigureOut">
              <a:rPr lang="es-MX" smtClean="0"/>
              <a:t>23/10/2022</a:t>
            </a:fld>
            <a:endParaRPr lang="es-MX"/>
          </a:p>
        </p:txBody>
      </p:sp>
      <p:sp>
        <p:nvSpPr>
          <p:cNvPr id="5" name="Footer Placeholder 4"/>
          <p:cNvSpPr>
            <a:spLocks noGrp="1"/>
          </p:cNvSpPr>
          <p:nvPr>
            <p:ph type="ftr" sz="quarter" idx="11"/>
          </p:nvPr>
        </p:nvSpPr>
        <p:spPr/>
        <p:txBody>
          <a:bodyPr/>
          <a:lstStyle/>
          <a:p>
            <a:endParaRPr lang="es-MX"/>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C811007-C1AA-4F3E-8E40-D104FFC6BB48}" type="slidenum">
              <a:rPr lang="es-MX" smtClean="0"/>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1E8F37E2-5245-4198-B670-D0DA0B249329}" type="datetimeFigureOut">
              <a:rPr lang="es-MX" smtClean="0"/>
              <a:t>23/10/2022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C811007-C1AA-4F3E-8E40-D104FFC6BB48}"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1E8F37E2-5245-4198-B670-D0DA0B249329}" type="datetimeFigureOut">
              <a:rPr lang="es-MX" smtClean="0"/>
              <a:t>23/10/2022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C811007-C1AA-4F3E-8E40-D104FFC6BB48}"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E8F37E2-5245-4198-B670-D0DA0B249329}" type="datetimeFigureOut">
              <a:rPr lang="es-MX" smtClean="0"/>
              <a:t>23/10/2022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C811007-C1AA-4F3E-8E40-D104FFC6BB48}"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7" name="Date Placeholder 6"/>
          <p:cNvSpPr>
            <a:spLocks noGrp="1"/>
          </p:cNvSpPr>
          <p:nvPr>
            <p:ph type="dt" sz="half" idx="10"/>
          </p:nvPr>
        </p:nvSpPr>
        <p:spPr/>
        <p:txBody>
          <a:bodyPr/>
          <a:lstStyle/>
          <a:p>
            <a:fld id="{1E8F37E2-5245-4198-B670-D0DA0B249329}" type="datetimeFigureOut">
              <a:rPr lang="es-MX" smtClean="0"/>
              <a:t>23/10/2022</a:t>
            </a:fld>
            <a:endParaRPr lang="es-MX"/>
          </a:p>
        </p:txBody>
      </p:sp>
      <p:sp>
        <p:nvSpPr>
          <p:cNvPr id="8" name="Slide Number Placeholder 7"/>
          <p:cNvSpPr>
            <a:spLocks noGrp="1"/>
          </p:cNvSpPr>
          <p:nvPr>
            <p:ph type="sldNum" sz="quarter" idx="11"/>
          </p:nvPr>
        </p:nvSpPr>
        <p:spPr/>
        <p:txBody>
          <a:bodyPr/>
          <a:lstStyle/>
          <a:p>
            <a:fld id="{BC811007-C1AA-4F3E-8E40-D104FFC6BB48}" type="slidenum">
              <a:rPr lang="es-MX" smtClean="0"/>
              <a:t>‹Nº›</a:t>
            </a:fld>
            <a:endParaRPr lang="es-MX"/>
          </a:p>
        </p:txBody>
      </p:sp>
      <p:sp>
        <p:nvSpPr>
          <p:cNvPr id="9" name="Footer Placeholder 8"/>
          <p:cNvSpPr>
            <a:spLocks noGrp="1"/>
          </p:cNvSpPr>
          <p:nvPr>
            <p:ph type="ftr" sz="quarter" idx="12"/>
          </p:nvPr>
        </p:nvSpPr>
        <p:spPr/>
        <p:txBody>
          <a:bodyPr/>
          <a:lstStyle/>
          <a:p>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E8F37E2-5245-4198-B670-D0DA0B249329}" type="datetimeFigureOut">
              <a:rPr lang="es-MX" smtClean="0"/>
              <a:t>23/10/2022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C811007-C1AA-4F3E-8E40-D104FFC6BB48}"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s-ES"/>
              <a:t>Haga clic para modificar el estilo de texto del patrón</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E8F37E2-5245-4198-B670-D0DA0B249329}" type="datetimeFigureOut">
              <a:rPr lang="es-MX" smtClean="0"/>
              <a:t>23/10/2022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C811007-C1AA-4F3E-8E40-D104FFC6BB48}" type="slidenum">
              <a:rPr lang="es-MX" smtClean="0"/>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1E8F37E2-5245-4198-B670-D0DA0B249329}" type="datetimeFigureOut">
              <a:rPr lang="es-MX" smtClean="0"/>
              <a:t>23/10/2022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C811007-C1AA-4F3E-8E40-D104FFC6BB48}"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8F37E2-5245-4198-B670-D0DA0B249329}" type="datetimeFigureOut">
              <a:rPr lang="es-MX" smtClean="0"/>
              <a:t>23/10/2022</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BC811007-C1AA-4F3E-8E40-D104FFC6BB48}"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1E8F37E2-5245-4198-B670-D0DA0B249329}" type="datetimeFigureOut">
              <a:rPr lang="es-MX" smtClean="0"/>
              <a:t>23/10/2022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C811007-C1AA-4F3E-8E40-D104FFC6BB48}" type="slidenum">
              <a:rPr lang="es-MX" smtClean="0"/>
              <a:t>‹Nº›</a:t>
            </a:fld>
            <a:endParaRPr lang="es-MX"/>
          </a:p>
        </p:txBody>
      </p:sp>
      <p:sp>
        <p:nvSpPr>
          <p:cNvPr id="8" name="Title 7"/>
          <p:cNvSpPr>
            <a:spLocks noGrp="1"/>
          </p:cNvSpPr>
          <p:nvPr>
            <p:ph type="title"/>
          </p:nvPr>
        </p:nvSpPr>
        <p:spPr/>
        <p:txBody>
          <a:bodyPr/>
          <a:lstStyle/>
          <a:p>
            <a:r>
              <a:rPr lang="es-ES"/>
              <a:t>Haga clic para modificar el estilo de título del patrón</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1E8F37E2-5245-4198-B670-D0DA0B249329}" type="datetimeFigureOut">
              <a:rPr lang="es-MX" smtClean="0"/>
              <a:t>23/10/2022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BC811007-C1AA-4F3E-8E40-D104FFC6BB48}" type="slidenum">
              <a:rPr lang="es-MX" smtClean="0"/>
              <a:t>‹Nº›</a:t>
            </a:fld>
            <a:endParaRPr lang="es-MX"/>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s-ES"/>
              <a:t>Haga clic para modificar el estilo de título del patrón</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E8F37E2-5245-4198-B670-D0DA0B249329}" type="datetimeFigureOut">
              <a:rPr lang="es-MX" smtClean="0"/>
              <a:t>23/10/2022</a:t>
            </a:fld>
            <a:endParaRPr lang="es-MX"/>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s-MX"/>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BC811007-C1AA-4F3E-8E40-D104FFC6BB48}" type="slidenum">
              <a:rPr lang="es-MX" smtClean="0"/>
              <a:t>‹Nº›</a:t>
            </a:fld>
            <a:endParaRPr lang="es-MX"/>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Imagen 1"/>
          <p:cNvPicPr>
            <a:picLocks noChangeAspect="1" noChangeArrowheads="1"/>
          </p:cNvPicPr>
          <p:nvPr/>
        </p:nvPicPr>
        <p:blipFill>
          <a:blip r:embed="rId2">
            <a:extLst>
              <a:ext uri="{28A0092B-C50C-407E-A947-70E740481C1C}">
                <a14:useLocalDpi xmlns:a14="http://schemas.microsoft.com/office/drawing/2010/main" val="0"/>
              </a:ext>
            </a:extLst>
          </a:blip>
          <a:srcRect l="31709" t="26674" r="33456" b="30823"/>
          <a:stretch>
            <a:fillRect/>
          </a:stretch>
        </p:blipFill>
        <p:spPr bwMode="auto">
          <a:xfrm>
            <a:off x="2699792" y="332656"/>
            <a:ext cx="3701008"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ctrTitle"/>
          </p:nvPr>
        </p:nvSpPr>
        <p:spPr>
          <a:xfrm>
            <a:off x="664096" y="3429000"/>
            <a:ext cx="7772400" cy="1470025"/>
          </a:xfrm>
        </p:spPr>
        <p:txBody>
          <a:bodyPr>
            <a:noAutofit/>
          </a:bodyPr>
          <a:lstStyle/>
          <a:p>
            <a:pPr algn="ctr"/>
            <a:r>
              <a:rPr lang="es-ES" sz="5400" dirty="0"/>
              <a:t/>
            </a:r>
            <a:br>
              <a:rPr lang="es-ES" sz="5400" dirty="0"/>
            </a:br>
            <a:r>
              <a:rPr lang="es-ES" sz="5400" dirty="0"/>
              <a:t/>
            </a:r>
            <a:br>
              <a:rPr lang="es-ES" sz="5400" dirty="0"/>
            </a:br>
            <a:r>
              <a:rPr lang="es-ES" sz="5400" dirty="0"/>
              <a:t/>
            </a:r>
            <a:br>
              <a:rPr lang="es-ES" sz="5400" dirty="0"/>
            </a:br>
            <a:r>
              <a:rPr lang="es-ES" sz="2000" dirty="0">
                <a:latin typeface="Arial Narrow" pitchFamily="34" charset="0"/>
              </a:rPr>
              <a:t>Octubre 2022</a:t>
            </a:r>
            <a:r>
              <a:rPr lang="es-ES" sz="2800" dirty="0">
                <a:latin typeface="Arial Narrow" pitchFamily="34" charset="0"/>
              </a:rPr>
              <a:t/>
            </a:r>
            <a:br>
              <a:rPr lang="es-ES" sz="2800" dirty="0">
                <a:latin typeface="Arial Narrow" pitchFamily="34" charset="0"/>
              </a:rPr>
            </a:br>
            <a:r>
              <a:rPr lang="es-AR" sz="1050" b="0" i="0" u="none" strike="noStrike" baseline="0" dirty="0">
                <a:solidFill>
                  <a:srgbClr val="000000"/>
                </a:solidFill>
                <a:latin typeface="Neo Sans Pro"/>
              </a:rPr>
              <a:t/>
            </a:r>
            <a:br>
              <a:rPr lang="es-AR" sz="1050" b="0" i="0" u="none" strike="noStrike" baseline="0" dirty="0">
                <a:solidFill>
                  <a:srgbClr val="000000"/>
                </a:solidFill>
                <a:latin typeface="Neo Sans Pro"/>
              </a:rPr>
            </a:br>
            <a:r>
              <a:rPr lang="es-AR" sz="1050" b="0" i="0" u="none" strike="noStrike" baseline="0" dirty="0">
                <a:latin typeface="Neo Sans Pro"/>
              </a:rPr>
              <a:t/>
            </a:r>
            <a:br>
              <a:rPr lang="es-AR" sz="1050" b="0" i="0" u="none" strike="noStrike" baseline="0" dirty="0">
                <a:latin typeface="Neo Sans Pro"/>
              </a:rPr>
            </a:br>
            <a:r>
              <a:rPr lang="es-MX" sz="1050" b="0" i="0" u="none" strike="noStrike" baseline="0" dirty="0">
                <a:latin typeface="Neo Sans Pro"/>
              </a:rPr>
              <a:t> </a:t>
            </a:r>
            <a:r>
              <a:rPr lang="es-MX" sz="3600" b="1" dirty="0">
                <a:latin typeface="Arial Narrow" pitchFamily="34" charset="0"/>
              </a:rPr>
              <a:t>Circuito de acceso a </a:t>
            </a:r>
            <a:r>
              <a:rPr lang="es-MX" sz="3600" b="1" dirty="0" err="1">
                <a:latin typeface="Arial Narrow" pitchFamily="34" charset="0"/>
              </a:rPr>
              <a:t>videocolonoscopia</a:t>
            </a:r>
            <a:r>
              <a:rPr lang="es-MX" sz="3600" b="1" dirty="0">
                <a:latin typeface="Arial Narrow" pitchFamily="34" charset="0"/>
              </a:rPr>
              <a:t> oportuna para el rastreo de cáncer colorrectal </a:t>
            </a:r>
            <a:r>
              <a:rPr lang="es-MX" sz="1400" b="1" i="0" u="none" strike="noStrike" baseline="0" dirty="0">
                <a:solidFill>
                  <a:srgbClr val="000000"/>
                </a:solidFill>
                <a:latin typeface="Neo Sans Pro"/>
              </a:rPr>
              <a:t>	</a:t>
            </a:r>
            <a:br>
              <a:rPr lang="es-MX" sz="1400" b="1" i="0" u="none" strike="noStrike" baseline="0" dirty="0">
                <a:solidFill>
                  <a:srgbClr val="000000"/>
                </a:solidFill>
                <a:latin typeface="Neo Sans Pro"/>
              </a:rPr>
            </a:br>
            <a:r>
              <a:rPr lang="es-AR" sz="1800" b="0" i="0" u="none" strike="noStrike" baseline="0" dirty="0">
                <a:solidFill>
                  <a:srgbClr val="000000"/>
                </a:solidFill>
                <a:latin typeface="Neo Sans Pro"/>
              </a:rPr>
              <a:t/>
            </a:r>
            <a:br>
              <a:rPr lang="es-AR" sz="1800" b="0" i="0" u="none" strike="noStrike" baseline="0" dirty="0">
                <a:solidFill>
                  <a:srgbClr val="000000"/>
                </a:solidFill>
                <a:latin typeface="Neo Sans Pro"/>
              </a:rPr>
            </a:br>
            <a:r>
              <a:rPr lang="es-AR" sz="1800" b="0" i="0" u="none" strike="noStrike" baseline="0" dirty="0">
                <a:latin typeface="Neo Sans Pro"/>
              </a:rPr>
              <a:t> </a:t>
            </a:r>
            <a:br>
              <a:rPr lang="es-AR" sz="1800" b="0" i="0" u="none" strike="noStrike" baseline="0" dirty="0">
                <a:latin typeface="Neo Sans Pro"/>
              </a:rPr>
            </a:br>
            <a:r>
              <a:rPr lang="it-IT" sz="1800" b="0" i="1" u="none" strike="noStrike" baseline="0" dirty="0">
                <a:solidFill>
                  <a:srgbClr val="000000"/>
                </a:solidFill>
                <a:latin typeface="Neo Sans Pro"/>
              </a:rPr>
              <a:t>Benfatti, N.; Sabatte, F.; Marquínez Gobbi, M.P. </a:t>
            </a:r>
            <a:r>
              <a:rPr lang="it-IT" sz="1800" b="0" i="0" u="none" strike="noStrike" baseline="0" dirty="0">
                <a:solidFill>
                  <a:srgbClr val="000000"/>
                </a:solidFill>
                <a:latin typeface="Neo Sans Pro"/>
              </a:rPr>
              <a:t/>
            </a:r>
            <a:br>
              <a:rPr lang="it-IT" sz="1800" b="0" i="0" u="none" strike="noStrike" baseline="0" dirty="0">
                <a:solidFill>
                  <a:srgbClr val="000000"/>
                </a:solidFill>
                <a:latin typeface="Neo Sans Pro"/>
              </a:rPr>
            </a:br>
            <a:r>
              <a:rPr lang="es-AR" sz="1800" b="0" i="0" u="none" strike="noStrike" baseline="0" dirty="0">
                <a:solidFill>
                  <a:srgbClr val="000000"/>
                </a:solidFill>
                <a:latin typeface="Neo Sans Pro"/>
              </a:rPr>
              <a:t>	</a:t>
            </a:r>
            <a:br>
              <a:rPr lang="es-AR" sz="1800" b="0" i="0" u="none" strike="noStrike" baseline="0" dirty="0">
                <a:solidFill>
                  <a:srgbClr val="000000"/>
                </a:solidFill>
                <a:latin typeface="Neo Sans Pro"/>
              </a:rPr>
            </a:br>
            <a:r>
              <a:rPr lang="es-ES" sz="5400" dirty="0"/>
              <a:t/>
            </a:r>
            <a:br>
              <a:rPr lang="es-ES" sz="5400" dirty="0"/>
            </a:br>
            <a:endParaRPr lang="es-MX" sz="5400" b="1" dirty="0">
              <a:latin typeface="Arial Narrow" pitchFamily="34" charset="0"/>
            </a:endParaRPr>
          </a:p>
        </p:txBody>
      </p:sp>
    </p:spTree>
    <p:extLst>
      <p:ext uri="{BB962C8B-B14F-4D97-AF65-F5344CB8AC3E}">
        <p14:creationId xmlns:p14="http://schemas.microsoft.com/office/powerpoint/2010/main" val="3094172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332656"/>
            <a:ext cx="7632848" cy="687606"/>
          </a:xfrm>
        </p:spPr>
        <p:txBody>
          <a:bodyPr/>
          <a:lstStyle/>
          <a:p>
            <a:r>
              <a:rPr lang="es-ES" dirty="0"/>
              <a:t>CANCER COLORRECTAL     </a:t>
            </a:r>
            <a:endParaRPr lang="es-MX" dirty="0"/>
          </a:p>
        </p:txBody>
      </p:sp>
      <p:sp>
        <p:nvSpPr>
          <p:cNvPr id="3" name="2 Marcador de contenido"/>
          <p:cNvSpPr>
            <a:spLocks noGrp="1"/>
          </p:cNvSpPr>
          <p:nvPr>
            <p:ph idx="1"/>
          </p:nvPr>
        </p:nvSpPr>
        <p:spPr>
          <a:xfrm>
            <a:off x="395536" y="980728"/>
            <a:ext cx="7681664" cy="5145435"/>
          </a:xfrm>
        </p:spPr>
        <p:txBody>
          <a:bodyPr>
            <a:normAutofit fontScale="92500" lnSpcReduction="20000"/>
          </a:bodyPr>
          <a:lstStyle/>
          <a:p>
            <a:endParaRPr lang="es-AR" sz="1700" dirty="0">
              <a:solidFill>
                <a:srgbClr val="000000"/>
              </a:solidFill>
              <a:ea typeface="+mj-ea"/>
              <a:cs typeface="+mj-cs"/>
            </a:endParaRPr>
          </a:p>
          <a:p>
            <a:pPr lvl="0" algn="just"/>
            <a:r>
              <a:rPr lang="es-ES" b="0" dirty="0">
                <a:solidFill>
                  <a:srgbClr val="000000"/>
                </a:solidFill>
              </a:rPr>
              <a:t>Es uno de los tumores malignos más frecuentes y representa un problema de salud pública a nivel mundial. </a:t>
            </a:r>
          </a:p>
          <a:p>
            <a:pPr algn="just"/>
            <a:r>
              <a:rPr lang="es-ES" b="0" dirty="0"/>
              <a:t>En la Argentina es el tercero en incidencia  y el segundo de mayor mortalidad. </a:t>
            </a:r>
          </a:p>
          <a:p>
            <a:pPr algn="just"/>
            <a:r>
              <a:rPr lang="es-AR" dirty="0">
                <a:solidFill>
                  <a:srgbClr val="000000"/>
                </a:solidFill>
              </a:rPr>
              <a:t>Por tanto, es una las enfermedades crónicas priorizadas en su abordaje </a:t>
            </a:r>
            <a:r>
              <a:rPr lang="es-AR" dirty="0" smtClean="0">
                <a:solidFill>
                  <a:srgbClr val="000000"/>
                </a:solidFill>
              </a:rPr>
              <a:t>desde</a:t>
            </a:r>
            <a:r>
              <a:rPr lang="es-AR" dirty="0" smtClean="0">
                <a:solidFill>
                  <a:srgbClr val="000000"/>
                </a:solidFill>
              </a:rPr>
              <a:t> </a:t>
            </a:r>
            <a:r>
              <a:rPr lang="es-AR" dirty="0">
                <a:solidFill>
                  <a:srgbClr val="000000"/>
                </a:solidFill>
              </a:rPr>
              <a:t>la Secretaría de Salud</a:t>
            </a:r>
          </a:p>
          <a:p>
            <a:pPr algn="just"/>
            <a:endParaRPr lang="es-AR" dirty="0">
              <a:solidFill>
                <a:srgbClr val="000000"/>
              </a:solidFill>
            </a:endParaRPr>
          </a:p>
          <a:p>
            <a:pPr algn="just"/>
            <a:r>
              <a:rPr lang="es-ES" dirty="0"/>
              <a:t>En Morón durante</a:t>
            </a:r>
            <a:r>
              <a:rPr lang="es-AR" dirty="0"/>
              <a:t> el 2021 se llevó adelante la realización del Test de Sangre Oculta en Materia Fecal (TSOMF)  como screening de CCR, con buena aceptación por parte de la población, pero con la </a:t>
            </a:r>
            <a:r>
              <a:rPr lang="es-AR" sz="2400" dirty="0"/>
              <a:t>dificultad del acceso a la VCC en caso de corresponder</a:t>
            </a:r>
            <a:r>
              <a:rPr lang="es-AR" dirty="0"/>
              <a:t>.</a:t>
            </a:r>
          </a:p>
          <a:p>
            <a:pPr algn="just"/>
            <a:endParaRPr lang="es-AR" i="1" dirty="0"/>
          </a:p>
          <a:p>
            <a:pPr algn="just"/>
            <a:r>
              <a:rPr lang="es-AR" i="1" dirty="0"/>
              <a:t>Durante esta fase de implementación, se ofrecieron 200 estudios de TSOMF desde septiembre a diciembre de 2021, identificándose 62 positivos, con una tasa de positividad de 31%</a:t>
            </a:r>
            <a:endParaRPr lang="es-AR" dirty="0"/>
          </a:p>
          <a:p>
            <a:endParaRPr lang="es-ES" b="0" dirty="0"/>
          </a:p>
          <a:p>
            <a:endParaRPr lang="es-MX" b="0" dirty="0"/>
          </a:p>
        </p:txBody>
      </p:sp>
      <p:pic>
        <p:nvPicPr>
          <p:cNvPr id="4" name="Imagen 1"/>
          <p:cNvPicPr>
            <a:picLocks noChangeAspect="1" noChangeArrowheads="1"/>
          </p:cNvPicPr>
          <p:nvPr/>
        </p:nvPicPr>
        <p:blipFill>
          <a:blip r:embed="rId2" cstate="print">
            <a:extLst>
              <a:ext uri="{28A0092B-C50C-407E-A947-70E740481C1C}">
                <a14:useLocalDpi xmlns:a14="http://schemas.microsoft.com/office/drawing/2010/main" val="0"/>
              </a:ext>
            </a:extLst>
          </a:blip>
          <a:srcRect l="31709" t="26674" r="33456" b="30823"/>
          <a:stretch>
            <a:fillRect/>
          </a:stretch>
        </p:blipFill>
        <p:spPr bwMode="auto">
          <a:xfrm>
            <a:off x="7164288" y="260648"/>
            <a:ext cx="1368152" cy="931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2238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332656"/>
            <a:ext cx="7632848" cy="687606"/>
          </a:xfrm>
        </p:spPr>
        <p:txBody>
          <a:bodyPr/>
          <a:lstStyle/>
          <a:p>
            <a:r>
              <a:rPr lang="es-ES" dirty="0"/>
              <a:t>Estrategia 2021</a:t>
            </a:r>
            <a:endParaRPr lang="es-MX" dirty="0"/>
          </a:p>
        </p:txBody>
      </p:sp>
      <p:pic>
        <p:nvPicPr>
          <p:cNvPr id="4" name="Imagen 1"/>
          <p:cNvPicPr>
            <a:picLocks noChangeAspect="1" noChangeArrowheads="1"/>
          </p:cNvPicPr>
          <p:nvPr/>
        </p:nvPicPr>
        <p:blipFill>
          <a:blip r:embed="rId2" cstate="print">
            <a:extLst>
              <a:ext uri="{28A0092B-C50C-407E-A947-70E740481C1C}">
                <a14:useLocalDpi xmlns:a14="http://schemas.microsoft.com/office/drawing/2010/main" val="0"/>
              </a:ext>
            </a:extLst>
          </a:blip>
          <a:srcRect l="31709" t="26674" r="33456" b="30823"/>
          <a:stretch>
            <a:fillRect/>
          </a:stretch>
        </p:blipFill>
        <p:spPr bwMode="auto">
          <a:xfrm>
            <a:off x="7164288" y="260648"/>
            <a:ext cx="1368152" cy="931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Individuell - Grupo De Personas Icono - Free Transparent PNG Clipart Images  Download">
            <a:extLst>
              <a:ext uri="{FF2B5EF4-FFF2-40B4-BE49-F238E27FC236}">
                <a16:creationId xmlns:a16="http://schemas.microsoft.com/office/drawing/2014/main" id="{E1AAAA9D-29AD-4C44-BEEF-6725B55E07B9}"/>
              </a:ext>
            </a:extLst>
          </p:cNvPr>
          <p:cNvPicPr>
            <a:picLocks noChangeAspect="1" noChangeArrowheads="1"/>
          </p:cNvPicPr>
          <p:nvPr/>
        </p:nvPicPr>
        <p:blipFill rotWithShape="1">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l="25883" r="26663"/>
          <a:stretch/>
        </p:blipFill>
        <p:spPr bwMode="auto">
          <a:xfrm>
            <a:off x="827584" y="2060848"/>
            <a:ext cx="1584176" cy="1223764"/>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5B0D9347-B120-404A-A09E-E094A934C295}"/>
              </a:ext>
            </a:extLst>
          </p:cNvPr>
          <p:cNvSpPr txBox="1"/>
          <p:nvPr/>
        </p:nvSpPr>
        <p:spPr>
          <a:xfrm>
            <a:off x="1043608" y="3429000"/>
            <a:ext cx="1255472" cy="369332"/>
          </a:xfrm>
          <a:prstGeom prst="rect">
            <a:avLst/>
          </a:prstGeom>
          <a:noFill/>
          <a:ln>
            <a:solidFill>
              <a:schemeClr val="tx1"/>
            </a:solidFill>
          </a:ln>
        </p:spPr>
        <p:txBody>
          <a:bodyPr wrap="none" rtlCol="0">
            <a:spAutoFit/>
          </a:bodyPr>
          <a:lstStyle/>
          <a:p>
            <a:r>
              <a:rPr lang="es-MX" dirty="0"/>
              <a:t>TSOMF + </a:t>
            </a:r>
            <a:endParaRPr lang="es-AR" dirty="0"/>
          </a:p>
        </p:txBody>
      </p:sp>
      <p:pic>
        <p:nvPicPr>
          <p:cNvPr id="1028" name="Picture 4" descr="Ilustración De Diseño De Icono De Hospital PNG , Iconos De Hospital,  Hospital, Icono De Hospital PNG y Vector para Descargar Gratis | Pngtree |  Diseño de icono, Diseño de ilustración, Ilustraciones de diseño">
            <a:extLst>
              <a:ext uri="{FF2B5EF4-FFF2-40B4-BE49-F238E27FC236}">
                <a16:creationId xmlns:a16="http://schemas.microsoft.com/office/drawing/2014/main" id="{06344662-E2E8-402D-A152-58171F7EBE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4226" y="1616596"/>
            <a:ext cx="3336032" cy="333603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rimer Nivel de Atención - Establecimientos de Salud -MSPAS-">
            <a:extLst>
              <a:ext uri="{FF2B5EF4-FFF2-40B4-BE49-F238E27FC236}">
                <a16:creationId xmlns:a16="http://schemas.microsoft.com/office/drawing/2014/main" id="{87FEE053-F5EA-436B-89F6-A3A0231559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781" y="4325198"/>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3DE1D8E0-4C39-4F46-B33E-40AF00C32EEC}"/>
              </a:ext>
            </a:extLst>
          </p:cNvPr>
          <p:cNvSpPr txBox="1"/>
          <p:nvPr/>
        </p:nvSpPr>
        <p:spPr>
          <a:xfrm>
            <a:off x="6428189" y="4999181"/>
            <a:ext cx="736099" cy="369332"/>
          </a:xfrm>
          <a:prstGeom prst="rect">
            <a:avLst/>
          </a:prstGeom>
          <a:noFill/>
          <a:ln>
            <a:solidFill>
              <a:schemeClr val="tx1"/>
            </a:solidFill>
          </a:ln>
        </p:spPr>
        <p:txBody>
          <a:bodyPr wrap="none" rtlCol="0">
            <a:spAutoFit/>
          </a:bodyPr>
          <a:lstStyle/>
          <a:p>
            <a:r>
              <a:rPr lang="es-MX" dirty="0"/>
              <a:t>VCC </a:t>
            </a:r>
            <a:endParaRPr lang="es-AR" dirty="0"/>
          </a:p>
        </p:txBody>
      </p:sp>
      <p:cxnSp>
        <p:nvCxnSpPr>
          <p:cNvPr id="9" name="Conector recto de flecha 8">
            <a:extLst>
              <a:ext uri="{FF2B5EF4-FFF2-40B4-BE49-F238E27FC236}">
                <a16:creationId xmlns:a16="http://schemas.microsoft.com/office/drawing/2014/main" id="{7074F6E3-F612-469A-A407-13DCF5A0ACB3}"/>
              </a:ext>
            </a:extLst>
          </p:cNvPr>
          <p:cNvCxnSpPr/>
          <p:nvPr/>
        </p:nvCxnSpPr>
        <p:spPr>
          <a:xfrm>
            <a:off x="3192018" y="3613666"/>
            <a:ext cx="1872208" cy="0"/>
          </a:xfrm>
          <a:prstGeom prst="straightConnector1">
            <a:avLst/>
          </a:prstGeom>
          <a:ln w="76200">
            <a:solidFill>
              <a:schemeClr val="tx1"/>
            </a:solidFill>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216405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39EC1A6-F0AD-407D-B951-76BF74F6151A}"/>
              </a:ext>
            </a:extLst>
          </p:cNvPr>
          <p:cNvSpPr>
            <a:spLocks noGrp="1"/>
          </p:cNvSpPr>
          <p:nvPr>
            <p:ph idx="1"/>
          </p:nvPr>
        </p:nvSpPr>
        <p:spPr/>
        <p:txBody>
          <a:bodyPr>
            <a:normAutofit lnSpcReduction="10000"/>
          </a:bodyPr>
          <a:lstStyle/>
          <a:p>
            <a:pPr algn="just"/>
            <a:r>
              <a:rPr lang="es-MX" dirty="0"/>
              <a:t>Desde la Secretaría de Salud, en trabajo con el Hospital Municipal se hizo una evaluación de la estrategia implementada en 2021, buscando fortalecer las debilidades encontradas para que las personas puedan tener un correcto abordaje de su salud en relación a VCC.</a:t>
            </a:r>
          </a:p>
          <a:p>
            <a:endParaRPr lang="es-MX" dirty="0"/>
          </a:p>
          <a:p>
            <a:r>
              <a:rPr lang="es-MX" b="0" dirty="0"/>
              <a:t>Dentro de las dificultades se observaron las siguientes:</a:t>
            </a:r>
          </a:p>
          <a:p>
            <a:pPr marL="342900" indent="-342900">
              <a:buFont typeface="Arial" panose="020B0604020202020204" pitchFamily="34" charset="0"/>
              <a:buChar char="•"/>
            </a:pPr>
            <a:r>
              <a:rPr lang="es-MX" b="0" dirty="0"/>
              <a:t>Falta de un circuito protegido para el acceso a VCC que </a:t>
            </a:r>
            <a:r>
              <a:rPr lang="es-MX" b="0" dirty="0" smtClean="0"/>
              <a:t>enlace</a:t>
            </a:r>
            <a:r>
              <a:rPr lang="es-MX" b="0" dirty="0" smtClean="0"/>
              <a:t> </a:t>
            </a:r>
            <a:r>
              <a:rPr lang="es-MX" b="0" dirty="0"/>
              <a:t>el Primer Nivel de Atención con el Segundo Nivel de Atención</a:t>
            </a:r>
          </a:p>
          <a:p>
            <a:pPr marL="342900" indent="-342900">
              <a:buFont typeface="Arial" panose="020B0604020202020204" pitchFamily="34" charset="0"/>
              <a:buChar char="•"/>
            </a:pPr>
            <a:r>
              <a:rPr lang="es-MX" b="0" dirty="0"/>
              <a:t>Dificultades en la adquisición del </a:t>
            </a:r>
            <a:r>
              <a:rPr lang="es-MX" b="0" dirty="0" err="1"/>
              <a:t>Barex</a:t>
            </a:r>
            <a:r>
              <a:rPr lang="es-MX" b="0" dirty="0"/>
              <a:t> ® por parte de la población </a:t>
            </a:r>
          </a:p>
          <a:p>
            <a:endParaRPr lang="es-MX" dirty="0"/>
          </a:p>
          <a:p>
            <a:endParaRPr lang="es-AR" dirty="0"/>
          </a:p>
        </p:txBody>
      </p:sp>
      <p:sp>
        <p:nvSpPr>
          <p:cNvPr id="4" name="1 Título">
            <a:extLst>
              <a:ext uri="{FF2B5EF4-FFF2-40B4-BE49-F238E27FC236}">
                <a16:creationId xmlns:a16="http://schemas.microsoft.com/office/drawing/2014/main" id="{6ADE4BF1-ACAD-48F1-A90A-383C134957FC}"/>
              </a:ext>
            </a:extLst>
          </p:cNvPr>
          <p:cNvSpPr txBox="1">
            <a:spLocks/>
          </p:cNvSpPr>
          <p:nvPr/>
        </p:nvSpPr>
        <p:spPr>
          <a:xfrm>
            <a:off x="467544" y="260648"/>
            <a:ext cx="7632848" cy="1003680"/>
          </a:xfrm>
          <a:prstGeom prst="rect">
            <a:avLst/>
          </a:prstGeom>
        </p:spPr>
        <p:txBody>
          <a:bodyPr vert="horz" lIns="91440" tIns="45720" rIns="91440" bIns="45720" rtlCol="0" anchor="b">
            <a:normAutofit fontScale="62500" lnSpcReduction="20000"/>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es-ES" dirty="0"/>
              <a:t>EVALUACION Y </a:t>
            </a:r>
          </a:p>
          <a:p>
            <a:r>
              <a:rPr lang="es-ES" dirty="0"/>
              <a:t>REIMPLEMENTACIÓN DE LA ESTRATEGIA</a:t>
            </a:r>
          </a:p>
          <a:p>
            <a:r>
              <a:rPr lang="es-ES" dirty="0"/>
              <a:t>EN 2022</a:t>
            </a:r>
            <a:endParaRPr lang="es-MX" dirty="0"/>
          </a:p>
        </p:txBody>
      </p:sp>
      <p:pic>
        <p:nvPicPr>
          <p:cNvPr id="5" name="Imagen 1">
            <a:extLst>
              <a:ext uri="{FF2B5EF4-FFF2-40B4-BE49-F238E27FC236}">
                <a16:creationId xmlns:a16="http://schemas.microsoft.com/office/drawing/2014/main" id="{32FC2125-5E71-488F-AE4B-7CCE6C59264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31709" t="26674" r="33456" b="30823"/>
          <a:stretch>
            <a:fillRect/>
          </a:stretch>
        </p:blipFill>
        <p:spPr bwMode="auto">
          <a:xfrm>
            <a:off x="7164288" y="260648"/>
            <a:ext cx="1368152" cy="931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989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844824"/>
            <a:ext cx="8208912" cy="1152128"/>
          </a:xfrm>
        </p:spPr>
        <p:txBody>
          <a:bodyPr>
            <a:normAutofit fontScale="90000"/>
          </a:bodyPr>
          <a:lstStyle/>
          <a:p>
            <a:pPr lvl="0" algn="just">
              <a:spcBef>
                <a:spcPct val="20000"/>
              </a:spcBef>
              <a:spcAft>
                <a:spcPts val="600"/>
              </a:spcAft>
            </a:pPr>
            <a:r>
              <a:rPr lang="es-ES" sz="2400" b="1" dirty="0">
                <a:effectLst>
                  <a:outerShdw blurRad="38100" dist="38100" dir="2700000" algn="tl">
                    <a:srgbClr val="000000">
                      <a:alpha val="43137"/>
                    </a:srgbClr>
                  </a:outerShdw>
                </a:effectLst>
                <a:latin typeface="+mn-lt"/>
              </a:rPr>
              <a:t/>
            </a:r>
            <a:br>
              <a:rPr lang="es-ES" sz="2400" b="1" dirty="0">
                <a:effectLst>
                  <a:outerShdw blurRad="38100" dist="38100" dir="2700000" algn="tl">
                    <a:srgbClr val="000000">
                      <a:alpha val="43137"/>
                    </a:srgbClr>
                  </a:outerShdw>
                </a:effectLst>
                <a:latin typeface="+mn-lt"/>
              </a:rPr>
            </a:br>
            <a:r>
              <a:rPr lang="es-ES" sz="2400" b="1" dirty="0">
                <a:effectLst>
                  <a:outerShdw blurRad="38100" dist="38100" dir="2700000" algn="tl">
                    <a:srgbClr val="000000">
                      <a:alpha val="43137"/>
                    </a:srgbClr>
                  </a:outerShdw>
                </a:effectLst>
                <a:latin typeface="+mn-lt"/>
              </a:rPr>
              <a:t>EL CIRCUITO DE ACCESO A </a:t>
            </a:r>
            <a:r>
              <a:rPr lang="es-ES" sz="2400" b="1" dirty="0" err="1">
                <a:effectLst>
                  <a:outerShdw blurRad="38100" dist="38100" dir="2700000" algn="tl">
                    <a:srgbClr val="000000">
                      <a:alpha val="43137"/>
                    </a:srgbClr>
                  </a:outerShdw>
                </a:effectLst>
                <a:latin typeface="+mn-lt"/>
              </a:rPr>
              <a:t>videocolonoscopia</a:t>
            </a:r>
            <a:r>
              <a:rPr lang="es-ES" sz="2400" b="1" dirty="0">
                <a:effectLst>
                  <a:outerShdw blurRad="38100" dist="38100" dir="2700000" algn="tl">
                    <a:srgbClr val="000000">
                      <a:alpha val="43137"/>
                    </a:srgbClr>
                  </a:outerShdw>
                </a:effectLst>
                <a:latin typeface="+mn-lt"/>
              </a:rPr>
              <a:t> (VCC) oportuna, para el rastreo, PREVENCION Y ABORDAJE TEMPRANO de cáncer </a:t>
            </a:r>
            <a:r>
              <a:rPr lang="es-ES" sz="2400" b="1" dirty="0" err="1">
                <a:effectLst>
                  <a:outerShdw blurRad="38100" dist="38100" dir="2700000" algn="tl">
                    <a:srgbClr val="000000">
                      <a:alpha val="43137"/>
                    </a:srgbClr>
                  </a:outerShdw>
                </a:effectLst>
                <a:latin typeface="+mn-lt"/>
              </a:rPr>
              <a:t>colorrectal</a:t>
            </a:r>
            <a:r>
              <a:rPr lang="es-ES" sz="2400" b="1" dirty="0">
                <a:effectLst>
                  <a:outerShdw blurRad="38100" dist="38100" dir="2700000" algn="tl">
                    <a:srgbClr val="000000">
                      <a:alpha val="43137"/>
                    </a:srgbClr>
                  </a:outerShdw>
                </a:effectLst>
                <a:latin typeface="+mn-lt"/>
              </a:rPr>
              <a:t> (</a:t>
            </a:r>
            <a:r>
              <a:rPr lang="es-ES" sz="2400" b="1" dirty="0" err="1">
                <a:effectLst>
                  <a:outerShdw blurRad="38100" dist="38100" dir="2700000" algn="tl">
                    <a:srgbClr val="000000">
                      <a:alpha val="43137"/>
                    </a:srgbClr>
                  </a:outerShdw>
                </a:effectLst>
                <a:latin typeface="+mn-lt"/>
              </a:rPr>
              <a:t>ccr</a:t>
            </a:r>
            <a:r>
              <a:rPr lang="es-ES" sz="2400" b="1" dirty="0">
                <a:effectLst>
                  <a:outerShdw blurRad="38100" dist="38100" dir="2700000" algn="tl">
                    <a:srgbClr val="000000">
                      <a:alpha val="43137"/>
                    </a:srgbClr>
                  </a:outerShdw>
                </a:effectLst>
                <a:latin typeface="+mn-lt"/>
              </a:rPr>
              <a:t>) </a:t>
            </a:r>
            <a:endParaRPr lang="es-MX" sz="2400" b="1" dirty="0">
              <a:effectLst>
                <a:outerShdw blurRad="38100" dist="38100" dir="2700000" algn="tl">
                  <a:srgbClr val="000000">
                    <a:alpha val="43137"/>
                  </a:srgbClr>
                </a:outerShdw>
              </a:effectLst>
              <a:latin typeface="+mn-lt"/>
            </a:endParaRPr>
          </a:p>
        </p:txBody>
      </p:sp>
      <p:sp>
        <p:nvSpPr>
          <p:cNvPr id="3" name="2 Marcador de contenido"/>
          <p:cNvSpPr>
            <a:spLocks noGrp="1"/>
          </p:cNvSpPr>
          <p:nvPr>
            <p:ph idx="1"/>
          </p:nvPr>
        </p:nvSpPr>
        <p:spPr>
          <a:xfrm>
            <a:off x="79719" y="2636912"/>
            <a:ext cx="8668745" cy="3960440"/>
          </a:xfrm>
        </p:spPr>
        <p:txBody>
          <a:bodyPr>
            <a:normAutofit lnSpcReduction="10000"/>
          </a:bodyPr>
          <a:lstStyle/>
          <a:p>
            <a:endParaRPr lang="es-AR" dirty="0"/>
          </a:p>
          <a:p>
            <a:pPr algn="just"/>
            <a:r>
              <a:rPr lang="es-AR" dirty="0"/>
              <a:t>Objetivo: Crear y </a:t>
            </a:r>
            <a:r>
              <a:rPr lang="es-AR" dirty="0" smtClean="0"/>
              <a:t>robustecer</a:t>
            </a:r>
            <a:r>
              <a:rPr lang="es-AR" dirty="0" smtClean="0"/>
              <a:t> </a:t>
            </a:r>
            <a:r>
              <a:rPr lang="es-AR" dirty="0"/>
              <a:t>redes formales de atención para líneas de cuidado priorizadas, que incluyan al primer y segundo nivel de </a:t>
            </a:r>
            <a:r>
              <a:rPr lang="es-AR" dirty="0" smtClean="0"/>
              <a:t>atención, primando </a:t>
            </a:r>
            <a:r>
              <a:rPr lang="es-AR" dirty="0"/>
              <a:t>la población con cobertura pública exclusiva.</a:t>
            </a:r>
          </a:p>
          <a:p>
            <a:pPr algn="just"/>
            <a:r>
              <a:rPr lang="es-AR" dirty="0"/>
              <a:t>El horizonte: Continuidad en el proceso de atención, coordinando y articulando entre los distintos niveles, con énfasis en la atención, cuidado y acompañamiento de las personas </a:t>
            </a:r>
            <a:r>
              <a:rPr lang="es-AR" dirty="0" smtClean="0"/>
              <a:t>usuarias. Lograr que el circuito se instituya </a:t>
            </a:r>
            <a:r>
              <a:rPr lang="es-AR" dirty="0">
                <a:effectLst>
                  <a:outerShdw blurRad="38100" dist="38100" dir="2700000" algn="tl">
                    <a:srgbClr val="000000">
                      <a:alpha val="43137"/>
                    </a:srgbClr>
                  </a:outerShdw>
                </a:effectLst>
              </a:rPr>
              <a:t>como </a:t>
            </a:r>
            <a:r>
              <a:rPr lang="es-AR" u="sng" dirty="0">
                <a:effectLst>
                  <a:outerShdw blurRad="38100" dist="38100" dir="2700000" algn="tl">
                    <a:srgbClr val="000000">
                      <a:alpha val="43137"/>
                    </a:srgbClr>
                  </a:outerShdw>
                </a:effectLst>
              </a:rPr>
              <a:t>capacidad instalada</a:t>
            </a:r>
            <a:r>
              <a:rPr lang="es-AR" dirty="0">
                <a:effectLst>
                  <a:outerShdw blurRad="38100" dist="38100" dir="2700000" algn="tl">
                    <a:srgbClr val="000000">
                      <a:alpha val="43137"/>
                    </a:srgbClr>
                  </a:outerShdw>
                </a:effectLst>
              </a:rPr>
              <a:t>. </a:t>
            </a:r>
          </a:p>
          <a:p>
            <a:pPr algn="ctr"/>
            <a:r>
              <a:rPr lang="es-AR" dirty="0"/>
              <a:t>Garantizar turnos protegidos</a:t>
            </a:r>
          </a:p>
          <a:p>
            <a:pPr algn="ctr"/>
            <a:r>
              <a:rPr lang="es-AR" dirty="0"/>
              <a:t>Generar acuerdos de derivación</a:t>
            </a:r>
          </a:p>
          <a:p>
            <a:pPr algn="ctr"/>
            <a:r>
              <a:rPr lang="es-AR" dirty="0"/>
              <a:t>Construir sistemas de referencia y contra-referencia.</a:t>
            </a:r>
            <a:endParaRPr lang="es-MX" dirty="0"/>
          </a:p>
        </p:txBody>
      </p:sp>
      <p:sp>
        <p:nvSpPr>
          <p:cNvPr id="4" name="3 CuadroTexto"/>
          <p:cNvSpPr txBox="1"/>
          <p:nvPr/>
        </p:nvSpPr>
        <p:spPr>
          <a:xfrm>
            <a:off x="79719" y="332656"/>
            <a:ext cx="8784976" cy="1015663"/>
          </a:xfrm>
          <a:prstGeom prst="rect">
            <a:avLst/>
          </a:prstGeom>
          <a:noFill/>
        </p:spPr>
        <p:txBody>
          <a:bodyPr wrap="square" rtlCol="0">
            <a:spAutoFit/>
          </a:bodyPr>
          <a:lstStyle/>
          <a:p>
            <a:pPr lvl="0" algn="ctr">
              <a:spcBef>
                <a:spcPct val="20000"/>
              </a:spcBef>
              <a:spcAft>
                <a:spcPts val="600"/>
              </a:spcAft>
            </a:pPr>
            <a:r>
              <a:rPr lang="es-AR" sz="2000" b="1" dirty="0">
                <a:solidFill>
                  <a:srgbClr val="000000"/>
                </a:solidFill>
              </a:rPr>
              <a:t>Con la participación articulada entre los CAPS, REDES del Hospital, Servicio de Rayos, servicio de Cardiología y servicio de Cirugía del Hospital Municipal se lleva adelante </a:t>
            </a:r>
          </a:p>
        </p:txBody>
      </p:sp>
      <p:sp>
        <p:nvSpPr>
          <p:cNvPr id="5" name="4 Flecha abajo"/>
          <p:cNvSpPr/>
          <p:nvPr/>
        </p:nvSpPr>
        <p:spPr>
          <a:xfrm>
            <a:off x="4211960" y="1492335"/>
            <a:ext cx="432048" cy="352489"/>
          </a:xfrm>
          <a:prstGeom prst="downArrow">
            <a:avLst/>
          </a:prstGeom>
          <a:noFill/>
          <a:ln cmpd="sng">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 name="6 Conector angular"/>
          <p:cNvCxnSpPr/>
          <p:nvPr/>
        </p:nvCxnSpPr>
        <p:spPr>
          <a:xfrm>
            <a:off x="403920" y="5164415"/>
            <a:ext cx="2007840" cy="24850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7 Conector angular"/>
          <p:cNvCxnSpPr/>
          <p:nvPr/>
        </p:nvCxnSpPr>
        <p:spPr>
          <a:xfrm rot="16200000" flipH="1">
            <a:off x="231833" y="5395703"/>
            <a:ext cx="1029645" cy="63968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8 Conector angular"/>
          <p:cNvCxnSpPr/>
          <p:nvPr/>
        </p:nvCxnSpPr>
        <p:spPr>
          <a:xfrm>
            <a:off x="403920" y="5177139"/>
            <a:ext cx="1734252" cy="72008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2801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Elipse 31">
            <a:extLst>
              <a:ext uri="{FF2B5EF4-FFF2-40B4-BE49-F238E27FC236}">
                <a16:creationId xmlns:a16="http://schemas.microsoft.com/office/drawing/2014/main" id="{282AFF1C-10F3-4D0B-A072-76DB42F79950}"/>
              </a:ext>
            </a:extLst>
          </p:cNvPr>
          <p:cNvSpPr/>
          <p:nvPr/>
        </p:nvSpPr>
        <p:spPr>
          <a:xfrm>
            <a:off x="4860032" y="1192320"/>
            <a:ext cx="3816424" cy="3993342"/>
          </a:xfrm>
          <a:prstGeom prst="ellipse">
            <a:avLst/>
          </a:prstGeom>
          <a:solidFill>
            <a:schemeClr val="tx2">
              <a:lumMod val="20000"/>
              <a:lumOff val="8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1 Título"/>
          <p:cNvSpPr>
            <a:spLocks noGrp="1"/>
          </p:cNvSpPr>
          <p:nvPr>
            <p:ph type="title"/>
          </p:nvPr>
        </p:nvSpPr>
        <p:spPr>
          <a:xfrm>
            <a:off x="467544" y="332656"/>
            <a:ext cx="7632848" cy="687606"/>
          </a:xfrm>
        </p:spPr>
        <p:txBody>
          <a:bodyPr/>
          <a:lstStyle/>
          <a:p>
            <a:r>
              <a:rPr lang="es-ES" dirty="0"/>
              <a:t>Estrategia 2022</a:t>
            </a:r>
            <a:endParaRPr lang="es-MX" dirty="0"/>
          </a:p>
        </p:txBody>
      </p:sp>
      <p:pic>
        <p:nvPicPr>
          <p:cNvPr id="4" name="Imagen 1"/>
          <p:cNvPicPr>
            <a:picLocks noChangeAspect="1" noChangeArrowheads="1"/>
          </p:cNvPicPr>
          <p:nvPr/>
        </p:nvPicPr>
        <p:blipFill>
          <a:blip r:embed="rId2" cstate="print">
            <a:extLst>
              <a:ext uri="{28A0092B-C50C-407E-A947-70E740481C1C}">
                <a14:useLocalDpi xmlns:a14="http://schemas.microsoft.com/office/drawing/2010/main" val="0"/>
              </a:ext>
            </a:extLst>
          </a:blip>
          <a:srcRect l="31709" t="26674" r="33456" b="30823"/>
          <a:stretch>
            <a:fillRect/>
          </a:stretch>
        </p:blipFill>
        <p:spPr bwMode="auto">
          <a:xfrm>
            <a:off x="7164288" y="260648"/>
            <a:ext cx="1368152" cy="931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Individuell - Grupo De Personas Icono - Free Transparent PNG Clipart Images  Download">
            <a:extLst>
              <a:ext uri="{FF2B5EF4-FFF2-40B4-BE49-F238E27FC236}">
                <a16:creationId xmlns:a16="http://schemas.microsoft.com/office/drawing/2014/main" id="{E1AAAA9D-29AD-4C44-BEEF-6725B55E07B9}"/>
              </a:ext>
            </a:extLst>
          </p:cNvPr>
          <p:cNvPicPr>
            <a:picLocks noChangeAspect="1" noChangeArrowheads="1"/>
          </p:cNvPicPr>
          <p:nvPr/>
        </p:nvPicPr>
        <p:blipFill rotWithShape="1">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l="25883" r="26663"/>
          <a:stretch/>
        </p:blipFill>
        <p:spPr bwMode="auto">
          <a:xfrm>
            <a:off x="467544" y="1448966"/>
            <a:ext cx="1584176" cy="1223764"/>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5B0D9347-B120-404A-A09E-E094A934C295}"/>
              </a:ext>
            </a:extLst>
          </p:cNvPr>
          <p:cNvSpPr txBox="1"/>
          <p:nvPr/>
        </p:nvSpPr>
        <p:spPr>
          <a:xfrm>
            <a:off x="631518" y="2668213"/>
            <a:ext cx="1255472" cy="369332"/>
          </a:xfrm>
          <a:prstGeom prst="rect">
            <a:avLst/>
          </a:prstGeom>
          <a:noFill/>
          <a:ln>
            <a:solidFill>
              <a:schemeClr val="tx1"/>
            </a:solidFill>
          </a:ln>
        </p:spPr>
        <p:txBody>
          <a:bodyPr wrap="none" rtlCol="0">
            <a:spAutoFit/>
          </a:bodyPr>
          <a:lstStyle/>
          <a:p>
            <a:r>
              <a:rPr lang="es-MX" dirty="0"/>
              <a:t>TSOMF + </a:t>
            </a:r>
            <a:endParaRPr lang="es-AR" dirty="0"/>
          </a:p>
        </p:txBody>
      </p:sp>
      <p:pic>
        <p:nvPicPr>
          <p:cNvPr id="1028" name="Picture 4" descr="Ilustración De Diseño De Icono De Hospital PNG , Iconos De Hospital,  Hospital, Icono De Hospital PNG y Vector para Descargar Gratis | Pngtree |  Diseño de icono, Diseño de ilustración, Ilustraciones de diseño">
            <a:extLst>
              <a:ext uri="{FF2B5EF4-FFF2-40B4-BE49-F238E27FC236}">
                <a16:creationId xmlns:a16="http://schemas.microsoft.com/office/drawing/2014/main" id="{06344662-E2E8-402D-A152-58171F7EBED9}"/>
              </a:ext>
            </a:extLst>
          </p:cNvPr>
          <p:cNvPicPr>
            <a:picLocks noChangeAspect="1" noChangeArrowheads="1"/>
          </p:cNvPicPr>
          <p:nvPr/>
        </p:nvPicPr>
        <p:blipFill>
          <a:blip r:embed="rId4" cstate="print">
            <a:clrChange>
              <a:clrFrom>
                <a:srgbClr val="F5F5F5"/>
              </a:clrFrom>
              <a:clrTo>
                <a:srgbClr val="F5F5F5">
                  <a:alpha val="0"/>
                </a:srgbClr>
              </a:clrTo>
            </a:clrChange>
            <a:extLst>
              <a:ext uri="{28A0092B-C50C-407E-A947-70E740481C1C}">
                <a14:useLocalDpi xmlns:a14="http://schemas.microsoft.com/office/drawing/2010/main" val="0"/>
              </a:ext>
            </a:extLst>
          </a:blip>
          <a:srcRect/>
          <a:stretch>
            <a:fillRect/>
          </a:stretch>
        </p:blipFill>
        <p:spPr bwMode="auto">
          <a:xfrm>
            <a:off x="5684045" y="980728"/>
            <a:ext cx="1740026" cy="17400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rimer Nivel de Atención - Establecimientos de Salud -MSPAS-">
            <a:extLst>
              <a:ext uri="{FF2B5EF4-FFF2-40B4-BE49-F238E27FC236}">
                <a16:creationId xmlns:a16="http://schemas.microsoft.com/office/drawing/2014/main" id="{87FEE053-F5EA-436B-89F6-A3A0231559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518" y="3296707"/>
            <a:ext cx="1255472" cy="125547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Conector recto de flecha 8">
            <a:extLst>
              <a:ext uri="{FF2B5EF4-FFF2-40B4-BE49-F238E27FC236}">
                <a16:creationId xmlns:a16="http://schemas.microsoft.com/office/drawing/2014/main" id="{7074F6E3-F612-469A-A407-13DCF5A0ACB3}"/>
              </a:ext>
            </a:extLst>
          </p:cNvPr>
          <p:cNvCxnSpPr>
            <a:cxnSpLocks/>
          </p:cNvCxnSpPr>
          <p:nvPr/>
        </p:nvCxnSpPr>
        <p:spPr>
          <a:xfrm>
            <a:off x="1043608" y="4813455"/>
            <a:ext cx="432048" cy="775785"/>
          </a:xfrm>
          <a:prstGeom prst="straightConnector1">
            <a:avLst/>
          </a:prstGeom>
          <a:ln w="76200">
            <a:solidFill>
              <a:schemeClr val="tx1"/>
            </a:solidFill>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12" name="CuadroTexto 11">
            <a:extLst>
              <a:ext uri="{FF2B5EF4-FFF2-40B4-BE49-F238E27FC236}">
                <a16:creationId xmlns:a16="http://schemas.microsoft.com/office/drawing/2014/main" id="{510A3881-A604-4E2C-BE8B-7529F1C89D58}"/>
              </a:ext>
            </a:extLst>
          </p:cNvPr>
          <p:cNvSpPr txBox="1"/>
          <p:nvPr/>
        </p:nvSpPr>
        <p:spPr>
          <a:xfrm>
            <a:off x="229161" y="5842099"/>
            <a:ext cx="2492990" cy="646331"/>
          </a:xfrm>
          <a:prstGeom prst="rect">
            <a:avLst/>
          </a:prstGeom>
          <a:noFill/>
          <a:ln>
            <a:solidFill>
              <a:schemeClr val="tx1"/>
            </a:solidFill>
          </a:ln>
        </p:spPr>
        <p:txBody>
          <a:bodyPr wrap="none" rtlCol="0">
            <a:spAutoFit/>
          </a:bodyPr>
          <a:lstStyle/>
          <a:p>
            <a:pPr algn="ctr"/>
            <a:r>
              <a:rPr lang="es-MX" dirty="0"/>
              <a:t>Dirección</a:t>
            </a:r>
          </a:p>
          <a:p>
            <a:pPr algn="ctr"/>
            <a:r>
              <a:rPr lang="es-MX" dirty="0"/>
              <a:t>Estrategias Sanitarias </a:t>
            </a:r>
            <a:endParaRPr lang="es-AR" dirty="0"/>
          </a:p>
        </p:txBody>
      </p:sp>
      <p:sp>
        <p:nvSpPr>
          <p:cNvPr id="13" name="CuadroTexto 12">
            <a:extLst>
              <a:ext uri="{FF2B5EF4-FFF2-40B4-BE49-F238E27FC236}">
                <a16:creationId xmlns:a16="http://schemas.microsoft.com/office/drawing/2014/main" id="{7EF5B6E0-3F8F-4C5C-BA85-CE8D0C224032}"/>
              </a:ext>
            </a:extLst>
          </p:cNvPr>
          <p:cNvSpPr txBox="1"/>
          <p:nvPr/>
        </p:nvSpPr>
        <p:spPr>
          <a:xfrm>
            <a:off x="2140228" y="3573016"/>
            <a:ext cx="1351652" cy="369332"/>
          </a:xfrm>
          <a:prstGeom prst="rect">
            <a:avLst/>
          </a:prstGeom>
          <a:noFill/>
          <a:ln>
            <a:solidFill>
              <a:schemeClr val="tx1"/>
            </a:solidFill>
          </a:ln>
        </p:spPr>
        <p:txBody>
          <a:bodyPr wrap="none" rtlCol="0">
            <a:spAutoFit/>
          </a:bodyPr>
          <a:lstStyle/>
          <a:p>
            <a:r>
              <a:rPr lang="es-MX" dirty="0"/>
              <a:t>Laboratorio</a:t>
            </a:r>
            <a:endParaRPr lang="es-AR" dirty="0"/>
          </a:p>
        </p:txBody>
      </p:sp>
      <p:sp>
        <p:nvSpPr>
          <p:cNvPr id="14" name="CuadroTexto 13">
            <a:extLst>
              <a:ext uri="{FF2B5EF4-FFF2-40B4-BE49-F238E27FC236}">
                <a16:creationId xmlns:a16="http://schemas.microsoft.com/office/drawing/2014/main" id="{071E5267-D16B-496C-A7EB-8B0912696146}"/>
              </a:ext>
            </a:extLst>
          </p:cNvPr>
          <p:cNvSpPr txBox="1"/>
          <p:nvPr/>
        </p:nvSpPr>
        <p:spPr>
          <a:xfrm>
            <a:off x="2140228" y="4004965"/>
            <a:ext cx="684803" cy="369332"/>
          </a:xfrm>
          <a:prstGeom prst="rect">
            <a:avLst/>
          </a:prstGeom>
          <a:noFill/>
          <a:ln>
            <a:solidFill>
              <a:schemeClr val="tx1"/>
            </a:solidFill>
          </a:ln>
        </p:spPr>
        <p:txBody>
          <a:bodyPr wrap="none" rtlCol="0">
            <a:spAutoFit/>
          </a:bodyPr>
          <a:lstStyle/>
          <a:p>
            <a:r>
              <a:rPr lang="es-MX" dirty="0"/>
              <a:t>ECG</a:t>
            </a:r>
            <a:endParaRPr lang="es-AR" dirty="0"/>
          </a:p>
        </p:txBody>
      </p:sp>
      <p:sp>
        <p:nvSpPr>
          <p:cNvPr id="15" name="CuadroTexto 14">
            <a:extLst>
              <a:ext uri="{FF2B5EF4-FFF2-40B4-BE49-F238E27FC236}">
                <a16:creationId xmlns:a16="http://schemas.microsoft.com/office/drawing/2014/main" id="{7DC7F477-2A9C-43CF-BDA8-38E8CE85E353}"/>
              </a:ext>
            </a:extLst>
          </p:cNvPr>
          <p:cNvSpPr txBox="1"/>
          <p:nvPr/>
        </p:nvSpPr>
        <p:spPr>
          <a:xfrm>
            <a:off x="3851920" y="5836554"/>
            <a:ext cx="2852063" cy="646331"/>
          </a:xfrm>
          <a:prstGeom prst="rect">
            <a:avLst/>
          </a:prstGeom>
          <a:noFill/>
          <a:ln>
            <a:solidFill>
              <a:schemeClr val="tx1"/>
            </a:solidFill>
          </a:ln>
        </p:spPr>
        <p:txBody>
          <a:bodyPr wrap="none" rtlCol="0">
            <a:spAutoFit/>
          </a:bodyPr>
          <a:lstStyle/>
          <a:p>
            <a:pPr algn="ctr"/>
            <a:r>
              <a:rPr lang="es-MX" dirty="0"/>
              <a:t>Turno protegido </a:t>
            </a:r>
          </a:p>
          <a:p>
            <a:pPr algn="ctr"/>
            <a:r>
              <a:rPr lang="es-MX" dirty="0"/>
              <a:t>Acceso al circuito de VCC</a:t>
            </a:r>
            <a:endParaRPr lang="es-AR" dirty="0"/>
          </a:p>
        </p:txBody>
      </p:sp>
      <p:cxnSp>
        <p:nvCxnSpPr>
          <p:cNvPr id="16" name="Conector recto de flecha 15">
            <a:extLst>
              <a:ext uri="{FF2B5EF4-FFF2-40B4-BE49-F238E27FC236}">
                <a16:creationId xmlns:a16="http://schemas.microsoft.com/office/drawing/2014/main" id="{95C0E323-0BD7-4FA3-9A07-69FF08928A4D}"/>
              </a:ext>
            </a:extLst>
          </p:cNvPr>
          <p:cNvCxnSpPr>
            <a:cxnSpLocks/>
          </p:cNvCxnSpPr>
          <p:nvPr/>
        </p:nvCxnSpPr>
        <p:spPr>
          <a:xfrm>
            <a:off x="2771800" y="6159719"/>
            <a:ext cx="985753" cy="0"/>
          </a:xfrm>
          <a:prstGeom prst="straightConnector1">
            <a:avLst/>
          </a:prstGeom>
          <a:ln w="76200">
            <a:solidFill>
              <a:schemeClr val="tx1"/>
            </a:solidFill>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19" name="CuadroTexto 18">
            <a:extLst>
              <a:ext uri="{FF2B5EF4-FFF2-40B4-BE49-F238E27FC236}">
                <a16:creationId xmlns:a16="http://schemas.microsoft.com/office/drawing/2014/main" id="{5E003145-08AB-4240-A6F3-9CAE78B85BBD}"/>
              </a:ext>
            </a:extLst>
          </p:cNvPr>
          <p:cNvSpPr txBox="1"/>
          <p:nvPr/>
        </p:nvSpPr>
        <p:spPr>
          <a:xfrm>
            <a:off x="6168757" y="4473561"/>
            <a:ext cx="851515" cy="369332"/>
          </a:xfrm>
          <a:prstGeom prst="rect">
            <a:avLst/>
          </a:prstGeom>
          <a:noFill/>
          <a:ln>
            <a:solidFill>
              <a:schemeClr val="tx1"/>
            </a:solidFill>
          </a:ln>
        </p:spPr>
        <p:txBody>
          <a:bodyPr wrap="none" rtlCol="0">
            <a:spAutoFit/>
          </a:bodyPr>
          <a:lstStyle/>
          <a:p>
            <a:r>
              <a:rPr lang="es-MX" dirty="0"/>
              <a:t>Redes</a:t>
            </a:r>
            <a:endParaRPr lang="es-AR" dirty="0"/>
          </a:p>
        </p:txBody>
      </p:sp>
      <p:sp>
        <p:nvSpPr>
          <p:cNvPr id="20" name="CuadroTexto 19">
            <a:extLst>
              <a:ext uri="{FF2B5EF4-FFF2-40B4-BE49-F238E27FC236}">
                <a16:creationId xmlns:a16="http://schemas.microsoft.com/office/drawing/2014/main" id="{1ECB65E9-1D42-4B92-B11A-01B6D29D5CBE}"/>
              </a:ext>
            </a:extLst>
          </p:cNvPr>
          <p:cNvSpPr txBox="1"/>
          <p:nvPr/>
        </p:nvSpPr>
        <p:spPr>
          <a:xfrm>
            <a:off x="6168756" y="3993852"/>
            <a:ext cx="838691" cy="369332"/>
          </a:xfrm>
          <a:prstGeom prst="rect">
            <a:avLst/>
          </a:prstGeom>
          <a:noFill/>
          <a:ln>
            <a:solidFill>
              <a:schemeClr val="tx1"/>
            </a:solidFill>
          </a:ln>
        </p:spPr>
        <p:txBody>
          <a:bodyPr wrap="none" rtlCol="0">
            <a:spAutoFit/>
          </a:bodyPr>
          <a:lstStyle/>
          <a:p>
            <a:r>
              <a:rPr lang="es-MX" dirty="0"/>
              <a:t>Rayos</a:t>
            </a:r>
            <a:endParaRPr lang="es-AR" dirty="0"/>
          </a:p>
        </p:txBody>
      </p:sp>
      <p:sp>
        <p:nvSpPr>
          <p:cNvPr id="21" name="CuadroTexto 20">
            <a:extLst>
              <a:ext uri="{FF2B5EF4-FFF2-40B4-BE49-F238E27FC236}">
                <a16:creationId xmlns:a16="http://schemas.microsoft.com/office/drawing/2014/main" id="{C6FC60D7-1264-464D-B1A6-9846D056EFF4}"/>
              </a:ext>
            </a:extLst>
          </p:cNvPr>
          <p:cNvSpPr txBox="1"/>
          <p:nvPr/>
        </p:nvSpPr>
        <p:spPr>
          <a:xfrm>
            <a:off x="5871820" y="3514143"/>
            <a:ext cx="1364476" cy="369332"/>
          </a:xfrm>
          <a:prstGeom prst="rect">
            <a:avLst/>
          </a:prstGeom>
          <a:noFill/>
          <a:ln>
            <a:solidFill>
              <a:schemeClr val="tx1"/>
            </a:solidFill>
          </a:ln>
        </p:spPr>
        <p:txBody>
          <a:bodyPr wrap="none" rtlCol="0">
            <a:spAutoFit/>
          </a:bodyPr>
          <a:lstStyle/>
          <a:p>
            <a:r>
              <a:rPr lang="es-MX" dirty="0"/>
              <a:t>Cardiología</a:t>
            </a:r>
            <a:endParaRPr lang="es-AR" dirty="0"/>
          </a:p>
        </p:txBody>
      </p:sp>
      <p:sp>
        <p:nvSpPr>
          <p:cNvPr id="22" name="CuadroTexto 21">
            <a:extLst>
              <a:ext uri="{FF2B5EF4-FFF2-40B4-BE49-F238E27FC236}">
                <a16:creationId xmlns:a16="http://schemas.microsoft.com/office/drawing/2014/main" id="{E20D31C8-556C-48C0-8473-8F4B0AD813D9}"/>
              </a:ext>
            </a:extLst>
          </p:cNvPr>
          <p:cNvSpPr txBox="1"/>
          <p:nvPr/>
        </p:nvSpPr>
        <p:spPr>
          <a:xfrm>
            <a:off x="6091813" y="3048456"/>
            <a:ext cx="928459" cy="369332"/>
          </a:xfrm>
          <a:prstGeom prst="rect">
            <a:avLst/>
          </a:prstGeom>
          <a:noFill/>
          <a:ln>
            <a:solidFill>
              <a:schemeClr val="tx1"/>
            </a:solidFill>
          </a:ln>
        </p:spPr>
        <p:txBody>
          <a:bodyPr wrap="none" rtlCol="0">
            <a:spAutoFit/>
          </a:bodyPr>
          <a:lstStyle/>
          <a:p>
            <a:r>
              <a:rPr lang="es-MX" dirty="0"/>
              <a:t>Cirugía</a:t>
            </a:r>
            <a:endParaRPr lang="es-AR" dirty="0"/>
          </a:p>
        </p:txBody>
      </p:sp>
      <p:sp>
        <p:nvSpPr>
          <p:cNvPr id="23" name="CuadroTexto 22">
            <a:extLst>
              <a:ext uri="{FF2B5EF4-FFF2-40B4-BE49-F238E27FC236}">
                <a16:creationId xmlns:a16="http://schemas.microsoft.com/office/drawing/2014/main" id="{BDFA587B-6598-4C31-A236-F8FCBB9A1D43}"/>
              </a:ext>
            </a:extLst>
          </p:cNvPr>
          <p:cNvSpPr txBox="1"/>
          <p:nvPr/>
        </p:nvSpPr>
        <p:spPr>
          <a:xfrm>
            <a:off x="5940152" y="2590967"/>
            <a:ext cx="1146468" cy="369332"/>
          </a:xfrm>
          <a:prstGeom prst="rect">
            <a:avLst/>
          </a:prstGeom>
          <a:noFill/>
          <a:ln>
            <a:solidFill>
              <a:schemeClr val="tx1"/>
            </a:solidFill>
          </a:ln>
        </p:spPr>
        <p:txBody>
          <a:bodyPr wrap="none" rtlCol="0">
            <a:spAutoFit/>
          </a:bodyPr>
          <a:lstStyle/>
          <a:p>
            <a:r>
              <a:rPr lang="es-MX" dirty="0"/>
              <a:t>Farmacia</a:t>
            </a:r>
            <a:endParaRPr lang="es-AR" dirty="0"/>
          </a:p>
        </p:txBody>
      </p:sp>
      <p:cxnSp>
        <p:nvCxnSpPr>
          <p:cNvPr id="24" name="Conector recto de flecha 23">
            <a:extLst>
              <a:ext uri="{FF2B5EF4-FFF2-40B4-BE49-F238E27FC236}">
                <a16:creationId xmlns:a16="http://schemas.microsoft.com/office/drawing/2014/main" id="{41156F8E-90EE-461A-8E44-C9A653992E31}"/>
              </a:ext>
            </a:extLst>
          </p:cNvPr>
          <p:cNvCxnSpPr>
            <a:cxnSpLocks/>
          </p:cNvCxnSpPr>
          <p:nvPr/>
        </p:nvCxnSpPr>
        <p:spPr>
          <a:xfrm flipV="1">
            <a:off x="5674767" y="5185662"/>
            <a:ext cx="834092" cy="547594"/>
          </a:xfrm>
          <a:prstGeom prst="straightConnector1">
            <a:avLst/>
          </a:prstGeom>
          <a:ln w="76200">
            <a:solidFill>
              <a:schemeClr val="tx1"/>
            </a:solidFill>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26" name="CuadroTexto 25">
            <a:extLst>
              <a:ext uri="{FF2B5EF4-FFF2-40B4-BE49-F238E27FC236}">
                <a16:creationId xmlns:a16="http://schemas.microsoft.com/office/drawing/2014/main" id="{325EE0AE-F823-48DD-A528-A64696C328AD}"/>
              </a:ext>
            </a:extLst>
          </p:cNvPr>
          <p:cNvSpPr txBox="1"/>
          <p:nvPr/>
        </p:nvSpPr>
        <p:spPr>
          <a:xfrm>
            <a:off x="7308304" y="3037545"/>
            <a:ext cx="1330236" cy="369332"/>
          </a:xfrm>
          <a:prstGeom prst="rect">
            <a:avLst/>
          </a:prstGeom>
          <a:noFill/>
          <a:ln>
            <a:solidFill>
              <a:schemeClr val="tx1"/>
            </a:solidFill>
          </a:ln>
        </p:spPr>
        <p:txBody>
          <a:bodyPr wrap="none" rtlCol="0">
            <a:spAutoFit/>
          </a:bodyPr>
          <a:lstStyle/>
          <a:p>
            <a:r>
              <a:rPr lang="es-MX" dirty="0"/>
              <a:t>Turno VCC</a:t>
            </a:r>
            <a:endParaRPr lang="es-AR" dirty="0"/>
          </a:p>
        </p:txBody>
      </p:sp>
      <p:sp>
        <p:nvSpPr>
          <p:cNvPr id="27" name="CuadroTexto 26">
            <a:extLst>
              <a:ext uri="{FF2B5EF4-FFF2-40B4-BE49-F238E27FC236}">
                <a16:creationId xmlns:a16="http://schemas.microsoft.com/office/drawing/2014/main" id="{B47C4ED1-DEF1-428B-BEFE-C9F8B02E8191}"/>
              </a:ext>
            </a:extLst>
          </p:cNvPr>
          <p:cNvSpPr txBox="1"/>
          <p:nvPr/>
        </p:nvSpPr>
        <p:spPr>
          <a:xfrm>
            <a:off x="7342727" y="2563450"/>
            <a:ext cx="957313" cy="369332"/>
          </a:xfrm>
          <a:prstGeom prst="rect">
            <a:avLst/>
          </a:prstGeom>
          <a:noFill/>
          <a:ln>
            <a:solidFill>
              <a:schemeClr val="tx1"/>
            </a:solidFill>
          </a:ln>
        </p:spPr>
        <p:txBody>
          <a:bodyPr wrap="none" rtlCol="0">
            <a:spAutoFit/>
          </a:bodyPr>
          <a:lstStyle/>
          <a:p>
            <a:r>
              <a:rPr lang="es-MX" dirty="0" err="1"/>
              <a:t>Barex</a:t>
            </a:r>
            <a:r>
              <a:rPr lang="es-MX" dirty="0"/>
              <a:t>®</a:t>
            </a:r>
            <a:endParaRPr lang="es-AR" dirty="0"/>
          </a:p>
        </p:txBody>
      </p:sp>
      <p:cxnSp>
        <p:nvCxnSpPr>
          <p:cNvPr id="18" name="Conector recto de flecha 17">
            <a:extLst>
              <a:ext uri="{FF2B5EF4-FFF2-40B4-BE49-F238E27FC236}">
                <a16:creationId xmlns:a16="http://schemas.microsoft.com/office/drawing/2014/main" id="{F81CFA7A-1922-4F4C-86A4-962E7F6FF027}"/>
              </a:ext>
            </a:extLst>
          </p:cNvPr>
          <p:cNvCxnSpPr>
            <a:stCxn id="23" idx="3"/>
            <a:endCxn id="27" idx="1"/>
          </p:cNvCxnSpPr>
          <p:nvPr/>
        </p:nvCxnSpPr>
        <p:spPr>
          <a:xfrm flipV="1">
            <a:off x="7086620" y="2748116"/>
            <a:ext cx="256107" cy="275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Conector recto de flecha 29">
            <a:extLst>
              <a:ext uri="{FF2B5EF4-FFF2-40B4-BE49-F238E27FC236}">
                <a16:creationId xmlns:a16="http://schemas.microsoft.com/office/drawing/2014/main" id="{C3CAECCF-0F2E-4585-919D-9C8B449D7E6A}"/>
              </a:ext>
            </a:extLst>
          </p:cNvPr>
          <p:cNvCxnSpPr/>
          <p:nvPr/>
        </p:nvCxnSpPr>
        <p:spPr>
          <a:xfrm flipV="1">
            <a:off x="7007447" y="3241583"/>
            <a:ext cx="256107" cy="275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Conector recto de flecha 27">
            <a:extLst>
              <a:ext uri="{FF2B5EF4-FFF2-40B4-BE49-F238E27FC236}">
                <a16:creationId xmlns:a16="http://schemas.microsoft.com/office/drawing/2014/main" id="{B3A7B467-87AB-477A-9FF1-B0B3CACC1447}"/>
              </a:ext>
            </a:extLst>
          </p:cNvPr>
          <p:cNvCxnSpPr>
            <a:cxnSpLocks/>
          </p:cNvCxnSpPr>
          <p:nvPr/>
        </p:nvCxnSpPr>
        <p:spPr>
          <a:xfrm flipV="1">
            <a:off x="1852069" y="3757682"/>
            <a:ext cx="253238" cy="1667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Conector recto de flecha 30">
            <a:extLst>
              <a:ext uri="{FF2B5EF4-FFF2-40B4-BE49-F238E27FC236}">
                <a16:creationId xmlns:a16="http://schemas.microsoft.com/office/drawing/2014/main" id="{65D8D7D0-8D47-45E8-A489-B7C032D2D8B9}"/>
              </a:ext>
            </a:extLst>
          </p:cNvPr>
          <p:cNvCxnSpPr>
            <a:cxnSpLocks/>
          </p:cNvCxnSpPr>
          <p:nvPr/>
        </p:nvCxnSpPr>
        <p:spPr>
          <a:xfrm>
            <a:off x="1835696" y="3924443"/>
            <a:ext cx="253238" cy="2651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Conector recto de flecha 35">
            <a:extLst>
              <a:ext uri="{FF2B5EF4-FFF2-40B4-BE49-F238E27FC236}">
                <a16:creationId xmlns:a16="http://schemas.microsoft.com/office/drawing/2014/main" id="{FC33B01B-40DD-4D27-A316-776831AD24F7}"/>
              </a:ext>
            </a:extLst>
          </p:cNvPr>
          <p:cNvCxnSpPr>
            <a:cxnSpLocks/>
          </p:cNvCxnSpPr>
          <p:nvPr/>
        </p:nvCxnSpPr>
        <p:spPr>
          <a:xfrm flipH="1">
            <a:off x="2760476" y="4384430"/>
            <a:ext cx="2712348" cy="1348826"/>
          </a:xfrm>
          <a:prstGeom prst="straightConnector1">
            <a:avLst/>
          </a:prstGeom>
          <a:ln w="76200">
            <a:solidFill>
              <a:schemeClr val="tx1"/>
            </a:solidFill>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39" name="CuadroTexto 38">
            <a:extLst>
              <a:ext uri="{FF2B5EF4-FFF2-40B4-BE49-F238E27FC236}">
                <a16:creationId xmlns:a16="http://schemas.microsoft.com/office/drawing/2014/main" id="{A71C971A-2FC7-456A-ABA2-5AF28BD51836}"/>
              </a:ext>
            </a:extLst>
          </p:cNvPr>
          <p:cNvSpPr txBox="1"/>
          <p:nvPr/>
        </p:nvSpPr>
        <p:spPr>
          <a:xfrm rot="20006134">
            <a:off x="2869767" y="4536132"/>
            <a:ext cx="2480166" cy="369332"/>
          </a:xfrm>
          <a:prstGeom prst="rect">
            <a:avLst/>
          </a:prstGeom>
          <a:noFill/>
          <a:ln>
            <a:noFill/>
          </a:ln>
        </p:spPr>
        <p:txBody>
          <a:bodyPr wrap="none" rtlCol="0">
            <a:spAutoFit/>
          </a:bodyPr>
          <a:lstStyle/>
          <a:p>
            <a:r>
              <a:rPr lang="es-MX" dirty="0"/>
              <a:t>Evaluación del circuito</a:t>
            </a:r>
            <a:endParaRPr lang="es-AR" dirty="0"/>
          </a:p>
        </p:txBody>
      </p:sp>
    </p:spTree>
    <p:extLst>
      <p:ext uri="{BB962C8B-B14F-4D97-AF65-F5344CB8AC3E}">
        <p14:creationId xmlns:p14="http://schemas.microsoft.com/office/powerpoint/2010/main" val="1132735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6604" y="149106"/>
            <a:ext cx="7439732" cy="831622"/>
          </a:xfrm>
        </p:spPr>
        <p:txBody>
          <a:bodyPr/>
          <a:lstStyle/>
          <a:p>
            <a:r>
              <a:rPr lang="es-ES" dirty="0">
                <a:effectLst>
                  <a:outerShdw blurRad="38100" dist="38100" dir="2700000" algn="tl">
                    <a:srgbClr val="000000">
                      <a:alpha val="43137"/>
                    </a:srgbClr>
                  </a:outerShdw>
                </a:effectLst>
              </a:rPr>
              <a:t>RESULTADOS PRELIMINARES</a:t>
            </a:r>
            <a:endParaRPr lang="es-MX" dirty="0">
              <a:effectLst>
                <a:outerShdw blurRad="38100" dist="38100" dir="2700000" algn="tl">
                  <a:srgbClr val="000000">
                    <a:alpha val="43137"/>
                  </a:srgbClr>
                </a:outerShdw>
              </a:effectLst>
            </a:endParaRPr>
          </a:p>
        </p:txBody>
      </p:sp>
      <p:sp>
        <p:nvSpPr>
          <p:cNvPr id="3" name="2 Marcador de contenido"/>
          <p:cNvSpPr>
            <a:spLocks noGrp="1"/>
          </p:cNvSpPr>
          <p:nvPr>
            <p:ph idx="1"/>
          </p:nvPr>
        </p:nvSpPr>
        <p:spPr>
          <a:xfrm>
            <a:off x="179512" y="980728"/>
            <a:ext cx="8568952" cy="5616624"/>
          </a:xfrm>
        </p:spPr>
        <p:txBody>
          <a:bodyPr>
            <a:normAutofit/>
          </a:bodyPr>
          <a:lstStyle/>
          <a:p>
            <a:endParaRPr lang="es-AR" b="0" dirty="0"/>
          </a:p>
          <a:p>
            <a:r>
              <a:rPr lang="es-AR" b="0" dirty="0"/>
              <a:t>Los resultados están siendo satisfactorios. </a:t>
            </a:r>
          </a:p>
          <a:p>
            <a:r>
              <a:rPr lang="es-AR" b="0" dirty="0"/>
              <a:t>Se ha podido garantizar el abordaje temprano, acompañar a la persona en sus necesidades, y dar una adecuada respuesta.</a:t>
            </a:r>
          </a:p>
          <a:p>
            <a:endParaRPr lang="es-AR" b="0" dirty="0"/>
          </a:p>
          <a:p>
            <a:r>
              <a:rPr lang="es-AR" b="0" dirty="0"/>
              <a:t>En la </a:t>
            </a:r>
            <a:r>
              <a:rPr lang="es-AR" dirty="0"/>
              <a:t>primera fase de la implementación </a:t>
            </a:r>
            <a:r>
              <a:rPr lang="es-AR" b="0" dirty="0"/>
              <a:t>se realizaron la totalidad de las VCC pendientes de 2021. </a:t>
            </a:r>
          </a:p>
          <a:p>
            <a:endParaRPr lang="es-AR" b="0" dirty="0"/>
          </a:p>
          <a:p>
            <a:r>
              <a:rPr lang="es-AR" b="0" dirty="0"/>
              <a:t>En la </a:t>
            </a:r>
            <a:r>
              <a:rPr lang="es-AR" dirty="0"/>
              <a:t>segunda fase de la implementación </a:t>
            </a:r>
            <a:r>
              <a:rPr lang="es-AR" b="0" dirty="0"/>
              <a:t>(Julio 2022) accedieron al circuito 16 personas, </a:t>
            </a:r>
            <a:r>
              <a:rPr lang="es-AR" b="0" dirty="0" err="1" smtClean="0"/>
              <a:t>completandolo</a:t>
            </a:r>
            <a:r>
              <a:rPr lang="es-AR" b="0" dirty="0" smtClean="0"/>
              <a:t> </a:t>
            </a:r>
            <a:r>
              <a:rPr lang="es-AR" b="0" dirty="0"/>
              <a:t>(con VCC) 11 de las 16 personas (69%).</a:t>
            </a:r>
          </a:p>
          <a:p>
            <a:endParaRPr lang="es-AR" b="0" dirty="0"/>
          </a:p>
          <a:p>
            <a:r>
              <a:rPr lang="es-AR" b="0" dirty="0"/>
              <a:t>A </a:t>
            </a:r>
            <a:r>
              <a:rPr lang="es-AR" b="0" dirty="0" smtClean="0"/>
              <a:t>todas, </a:t>
            </a:r>
            <a:r>
              <a:rPr lang="es-AR" b="0" dirty="0"/>
              <a:t>les fue suministrado el </a:t>
            </a:r>
            <a:r>
              <a:rPr lang="es-AR" b="0" dirty="0" err="1"/>
              <a:t>Barex</a:t>
            </a:r>
            <a:r>
              <a:rPr lang="es-AR" b="0" dirty="0"/>
              <a:t> ® en la Farmacia del Hospital Municipal.</a:t>
            </a:r>
          </a:p>
          <a:p>
            <a:endParaRPr lang="es-AR" b="0" dirty="0"/>
          </a:p>
          <a:p>
            <a:endParaRPr lang="es-AR" b="0" dirty="0"/>
          </a:p>
        </p:txBody>
      </p:sp>
      <p:pic>
        <p:nvPicPr>
          <p:cNvPr id="4" name="Imagen 1">
            <a:extLst>
              <a:ext uri="{FF2B5EF4-FFF2-40B4-BE49-F238E27FC236}">
                <a16:creationId xmlns:a16="http://schemas.microsoft.com/office/drawing/2014/main" id="{3DA8F4DC-220F-4E34-B477-8A809CB0D6D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31709" t="26674" r="33456" b="30823"/>
          <a:stretch>
            <a:fillRect/>
          </a:stretch>
        </p:blipFill>
        <p:spPr bwMode="auto">
          <a:xfrm>
            <a:off x="7596336" y="133077"/>
            <a:ext cx="1368152" cy="931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6013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6604" y="149106"/>
            <a:ext cx="8003232" cy="831622"/>
          </a:xfrm>
        </p:spPr>
        <p:txBody>
          <a:bodyPr/>
          <a:lstStyle/>
          <a:p>
            <a:r>
              <a:rPr lang="es-ES" dirty="0">
                <a:effectLst>
                  <a:outerShdw blurRad="38100" dist="38100" dir="2700000" algn="tl">
                    <a:srgbClr val="000000">
                      <a:alpha val="43137"/>
                    </a:srgbClr>
                  </a:outerShdw>
                </a:effectLst>
              </a:rPr>
              <a:t>REFLEXIÓN FINAL</a:t>
            </a:r>
            <a:endParaRPr lang="es-MX" dirty="0">
              <a:effectLst>
                <a:outerShdw blurRad="38100" dist="38100" dir="2700000" algn="tl">
                  <a:srgbClr val="000000">
                    <a:alpha val="43137"/>
                  </a:srgbClr>
                </a:outerShdw>
              </a:effectLst>
            </a:endParaRPr>
          </a:p>
        </p:txBody>
      </p:sp>
      <p:sp>
        <p:nvSpPr>
          <p:cNvPr id="3" name="2 Marcador de contenido"/>
          <p:cNvSpPr>
            <a:spLocks noGrp="1"/>
          </p:cNvSpPr>
          <p:nvPr>
            <p:ph idx="1"/>
          </p:nvPr>
        </p:nvSpPr>
        <p:spPr>
          <a:xfrm>
            <a:off x="179512" y="1484784"/>
            <a:ext cx="8568952" cy="5616624"/>
          </a:xfrm>
        </p:spPr>
        <p:txBody>
          <a:bodyPr/>
          <a:lstStyle/>
          <a:p>
            <a:endParaRPr lang="es-AR" b="0" dirty="0"/>
          </a:p>
          <a:p>
            <a:pPr algn="ctr"/>
            <a:r>
              <a:rPr lang="es-AR" b="0" dirty="0" smtClean="0"/>
              <a:t>Destacamos</a:t>
            </a:r>
            <a:r>
              <a:rPr lang="es-AR" b="0" dirty="0" smtClean="0"/>
              <a:t> </a:t>
            </a:r>
            <a:r>
              <a:rPr lang="es-AR" b="0" dirty="0"/>
              <a:t>la construcción de REDES en el marco de un problema de salud que necesita oportuna respuesta. </a:t>
            </a:r>
          </a:p>
          <a:p>
            <a:pPr algn="ctr"/>
            <a:endParaRPr lang="es-AR" b="0" dirty="0"/>
          </a:p>
          <a:p>
            <a:pPr algn="ctr"/>
            <a:r>
              <a:rPr lang="es-AR" b="0" dirty="0" smtClean="0"/>
              <a:t>La búsqueda de</a:t>
            </a:r>
            <a:r>
              <a:rPr lang="es-AR" b="0" dirty="0" smtClean="0"/>
              <a:t> </a:t>
            </a:r>
            <a:r>
              <a:rPr lang="es-AR" b="0" dirty="0"/>
              <a:t>estrategias que faciliten el acceso y seguimiento de éstas personas para garantizar atención y cuidados. </a:t>
            </a:r>
          </a:p>
          <a:p>
            <a:pPr algn="ctr"/>
            <a:endParaRPr lang="es-AR" b="0" dirty="0"/>
          </a:p>
          <a:p>
            <a:pPr algn="ctr"/>
            <a:r>
              <a:rPr lang="es-AR" b="0" dirty="0" smtClean="0"/>
              <a:t>Enfatizamos</a:t>
            </a:r>
            <a:r>
              <a:rPr lang="es-AR" b="0" dirty="0" smtClean="0"/>
              <a:t> </a:t>
            </a:r>
            <a:r>
              <a:rPr lang="es-AR" b="0" dirty="0"/>
              <a:t>la importancia </a:t>
            </a:r>
            <a:r>
              <a:rPr lang="es-AR" b="0" dirty="0" smtClean="0"/>
              <a:t>de</a:t>
            </a:r>
            <a:r>
              <a:rPr lang="es-AR" b="0" dirty="0" smtClean="0"/>
              <a:t> </a:t>
            </a:r>
            <a:r>
              <a:rPr lang="es-AR" b="0" dirty="0"/>
              <a:t>la articulación entre niveles y servicios que resulta indispensable y fundamental en una estrategia basada en la Atención Primaria de la Salud centrada en las personas que garantice el derecho a la salud de nuestra población. </a:t>
            </a:r>
          </a:p>
          <a:p>
            <a:endParaRPr lang="es-AR" b="0" dirty="0"/>
          </a:p>
        </p:txBody>
      </p:sp>
      <p:pic>
        <p:nvPicPr>
          <p:cNvPr id="4" name="Imagen 1">
            <a:extLst>
              <a:ext uri="{FF2B5EF4-FFF2-40B4-BE49-F238E27FC236}">
                <a16:creationId xmlns:a16="http://schemas.microsoft.com/office/drawing/2014/main" id="{3DA8F4DC-220F-4E34-B477-8A809CB0D6D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31709" t="26674" r="33456" b="30823"/>
          <a:stretch>
            <a:fillRect/>
          </a:stretch>
        </p:blipFill>
        <p:spPr bwMode="auto">
          <a:xfrm>
            <a:off x="7596336" y="133077"/>
            <a:ext cx="1368152" cy="931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581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116632"/>
            <a:ext cx="7620000" cy="6317779"/>
          </a:xfrm>
        </p:spPr>
        <p:txBody>
          <a:bodyPr>
            <a:normAutofit lnSpcReduction="10000"/>
          </a:bodyPr>
          <a:lstStyle/>
          <a:p>
            <a:pPr algn="ctr"/>
            <a:endParaRPr lang="es-ES" sz="3600" dirty="0"/>
          </a:p>
          <a:p>
            <a:pPr algn="ctr"/>
            <a:endParaRPr lang="es-ES" sz="3600" dirty="0"/>
          </a:p>
          <a:p>
            <a:pPr algn="ctr"/>
            <a:endParaRPr lang="es-ES" sz="3600" dirty="0"/>
          </a:p>
          <a:p>
            <a:pPr algn="ctr"/>
            <a:r>
              <a:rPr lang="es-ES" sz="3600" dirty="0"/>
              <a:t>Muchas </a:t>
            </a:r>
            <a:r>
              <a:rPr lang="es-ES" sz="3600" dirty="0" smtClean="0"/>
              <a:t>Gracias</a:t>
            </a:r>
            <a:endParaRPr lang="es-ES" sz="3600" dirty="0"/>
          </a:p>
          <a:p>
            <a:endParaRPr lang="es-ES" dirty="0"/>
          </a:p>
          <a:p>
            <a:r>
              <a:rPr lang="es-ES" dirty="0">
                <a:latin typeface="Lucida Sans Unicode"/>
                <a:cs typeface="Lucida Sans Unicode"/>
              </a:rPr>
              <a:t>‣</a:t>
            </a:r>
            <a:r>
              <a:rPr lang="es-ES" dirty="0"/>
              <a:t>Nadia </a:t>
            </a:r>
            <a:r>
              <a:rPr lang="es-ES" dirty="0" err="1"/>
              <a:t>Benfatti</a:t>
            </a:r>
            <a:endParaRPr lang="es-ES" dirty="0"/>
          </a:p>
          <a:p>
            <a:r>
              <a:rPr lang="es-ES" dirty="0">
                <a:latin typeface="Lucida Sans Unicode"/>
                <a:cs typeface="Lucida Sans Unicode"/>
              </a:rPr>
              <a:t>‣</a:t>
            </a:r>
            <a:r>
              <a:rPr lang="es-ES" dirty="0"/>
              <a:t>Flavia </a:t>
            </a:r>
            <a:r>
              <a:rPr lang="es-ES" dirty="0" err="1"/>
              <a:t>Sabatte</a:t>
            </a:r>
            <a:endParaRPr lang="es-ES" dirty="0"/>
          </a:p>
          <a:p>
            <a:r>
              <a:rPr lang="es-ES" dirty="0">
                <a:latin typeface="Lucida Sans Unicode"/>
                <a:cs typeface="Lucida Sans Unicode"/>
              </a:rPr>
              <a:t>‣</a:t>
            </a:r>
            <a:r>
              <a:rPr lang="es-ES" dirty="0"/>
              <a:t>M. Del Pilar </a:t>
            </a:r>
            <a:r>
              <a:rPr lang="es-ES" dirty="0" err="1"/>
              <a:t>Marquinez</a:t>
            </a:r>
            <a:r>
              <a:rPr lang="es-ES" dirty="0"/>
              <a:t> </a:t>
            </a:r>
            <a:r>
              <a:rPr lang="es-ES" dirty="0" err="1"/>
              <a:t>Gobbi</a:t>
            </a:r>
            <a:endParaRPr lang="es-ES" dirty="0"/>
          </a:p>
          <a:p>
            <a:endParaRPr lang="es-ES" dirty="0"/>
          </a:p>
          <a:p>
            <a:endParaRPr lang="es-ES" dirty="0"/>
          </a:p>
          <a:p>
            <a:pPr algn="ctr"/>
            <a:r>
              <a:rPr lang="es-ES" sz="2400" dirty="0"/>
              <a:t>En colaboración con los servicios de Rayos, Cardiología, Cirugía Y Farmacia del Hospital Municipal.</a:t>
            </a:r>
            <a:endParaRPr lang="es-MX" sz="2400" dirty="0"/>
          </a:p>
        </p:txBody>
      </p:sp>
      <p:pic>
        <p:nvPicPr>
          <p:cNvPr id="4" name="Imagen 1"/>
          <p:cNvPicPr>
            <a:picLocks noChangeAspect="1" noChangeArrowheads="1"/>
          </p:cNvPicPr>
          <p:nvPr/>
        </p:nvPicPr>
        <p:blipFill>
          <a:blip r:embed="rId2" cstate="print">
            <a:extLst>
              <a:ext uri="{28A0092B-C50C-407E-A947-70E740481C1C}">
                <a14:useLocalDpi xmlns:a14="http://schemas.microsoft.com/office/drawing/2010/main" val="0"/>
              </a:ext>
            </a:extLst>
          </a:blip>
          <a:srcRect l="31709" t="26674" r="33456" b="30823"/>
          <a:stretch>
            <a:fillRect/>
          </a:stretch>
        </p:blipFill>
        <p:spPr bwMode="auto">
          <a:xfrm>
            <a:off x="3131840" y="116632"/>
            <a:ext cx="2448272" cy="1667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3565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encial">
  <a:themeElements>
    <a:clrScheme name="Esenc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enc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enc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1331</TotalTime>
  <Words>587</Words>
  <Application>Microsoft Office PowerPoint</Application>
  <PresentationFormat>Presentación en pantalla (4:3)</PresentationFormat>
  <Paragraphs>73</Paragraphs>
  <Slides>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Arial</vt:lpstr>
      <vt:lpstr>Arial Black</vt:lpstr>
      <vt:lpstr>Arial Narrow</vt:lpstr>
      <vt:lpstr>Lucida Sans Unicode</vt:lpstr>
      <vt:lpstr>Neo Sans Pro</vt:lpstr>
      <vt:lpstr>Esencial</vt:lpstr>
      <vt:lpstr>   Octubre 2022    Circuito de acceso a videocolonoscopia oportuna para el rastreo de cáncer colorrectal      Benfatti, N.; Sabatte, F.; Marquínez Gobbi, M.P.     </vt:lpstr>
      <vt:lpstr>CANCER COLORRECTAL     </vt:lpstr>
      <vt:lpstr>Estrategia 2021</vt:lpstr>
      <vt:lpstr>Presentación de PowerPoint</vt:lpstr>
      <vt:lpstr> EL CIRCUITO DE ACCESO A videocolonoscopia (VCC) oportuna, para el rastreo, PREVENCION Y ABORDAJE TEMPRANO de cáncer colorrectal (ccr) </vt:lpstr>
      <vt:lpstr>Estrategia 2022</vt:lpstr>
      <vt:lpstr>RESULTADOS PRELIMINARES</vt:lpstr>
      <vt:lpstr>REFLEXIÓN FINAL</vt:lpstr>
      <vt:lpstr>Presentación de PowerPoint</vt:lpstr>
    </vt:vector>
  </TitlesOfParts>
  <Company>EXO 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Octubre 2022 JORNADAS DE SALUD</dc:title>
  <dc:creator>Benfatti, Nadia</dc:creator>
  <cp:lastModifiedBy>Usuario</cp:lastModifiedBy>
  <cp:revision>36</cp:revision>
  <dcterms:created xsi:type="dcterms:W3CDTF">2022-09-27T14:15:35Z</dcterms:created>
  <dcterms:modified xsi:type="dcterms:W3CDTF">2022-10-23T14:28:52Z</dcterms:modified>
</cp:coreProperties>
</file>