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tF/+eoDN3N0cmWZK4STcEu+Pw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5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52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3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53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54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55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7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5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6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47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48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49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0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0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47454" l="0" r="26849" t="0"/>
          <a:stretch/>
        </p:blipFill>
        <p:spPr>
          <a:xfrm>
            <a:off x="1913424" y="3778378"/>
            <a:ext cx="7674428" cy="358274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169035" y="1931552"/>
            <a:ext cx="6962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636DA1"/>
                </a:solidFill>
                <a:latin typeface="Calibri"/>
                <a:ea typeface="Calibri"/>
                <a:cs typeface="Calibri"/>
                <a:sym typeface="Calibri"/>
              </a:rPr>
              <a:t>Monitoreo de las estrategias de testeo de VPH en el Municipio de Morón</a:t>
            </a:r>
            <a:endParaRPr b="1" i="0" sz="4800" u="none" cap="none" strike="noStrike">
              <a:solidFill>
                <a:srgbClr val="636D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8374" y="492930"/>
            <a:ext cx="3863436" cy="5238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1640850" y="3224263"/>
            <a:ext cx="586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EB5A55"/>
                </a:solidFill>
                <a:latin typeface="Calibri"/>
                <a:ea typeface="Calibri"/>
                <a:cs typeface="Calibri"/>
                <a:sym typeface="Calibri"/>
              </a:rPr>
              <a:t>Autoras: Lara Gomez, Ma. Del Pilar Marquinez Gobbi, Rosa Mahffuz</a:t>
            </a:r>
            <a:endParaRPr b="1" i="0" sz="1600" u="none" cap="none" strike="noStrike">
              <a:solidFill>
                <a:srgbClr val="EB5A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 Municipio de Morón abrió un nuevo espacio de maternidad ..." id="84" name="Google Shape;8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422" y="4725417"/>
            <a:ext cx="2109598" cy="168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1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Resultados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70" name="Google Shape;1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098" y="1822400"/>
            <a:ext cx="5527040" cy="48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1"/>
          <p:cNvSpPr txBox="1"/>
          <p:nvPr/>
        </p:nvSpPr>
        <p:spPr>
          <a:xfrm>
            <a:off x="690098" y="6350839"/>
            <a:ext cx="4572000" cy="34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CAPS con aumento en 2022.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1"/>
          <p:cNvSpPr txBox="1"/>
          <p:nvPr/>
        </p:nvSpPr>
        <p:spPr>
          <a:xfrm>
            <a:off x="442625" y="1302972"/>
            <a:ext cx="60672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Distribución de las muestras totales tomadas para test de VPH en el Municipio de morón, de acuerdo al año, modalidad y CAPS de toma de muestra. 2021 y 2022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1"/>
          <p:cNvSpPr txBox="1"/>
          <p:nvPr/>
        </p:nvSpPr>
        <p:spPr>
          <a:xfrm>
            <a:off x="6336482" y="2573669"/>
            <a:ext cx="23358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highlight>
                <a:srgbClr val="EB5A5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5,9%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cobertura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0,7% de cobertura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2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Resultados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80" name="Google Shape;1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2"/>
          <p:cNvSpPr txBox="1"/>
          <p:nvPr/>
        </p:nvSpPr>
        <p:spPr>
          <a:xfrm>
            <a:off x="669662" y="1440577"/>
            <a:ext cx="5198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Cobertura de población objetivo, de acuerdo a CAPS de toma de muestra. 2021-2022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2"/>
          <p:cNvSpPr txBox="1"/>
          <p:nvPr/>
        </p:nvSpPr>
        <p:spPr>
          <a:xfrm>
            <a:off x="6217137" y="2272789"/>
            <a:ext cx="2603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registró un descenso en ambas modalidades en todos los CAPS, con excepción de 2 CAPS por toma dirigida.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626" y="2005515"/>
            <a:ext cx="5652592" cy="465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Resultados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89" name="Google Shape;1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3"/>
          <p:cNvSpPr txBox="1"/>
          <p:nvPr/>
        </p:nvSpPr>
        <p:spPr>
          <a:xfrm>
            <a:off x="442625" y="1260073"/>
            <a:ext cx="5198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Tiempos en las etapas de diagnóstico de HPV. 2021-2022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4790" y="3950527"/>
            <a:ext cx="5413717" cy="281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3"/>
          <p:cNvSpPr txBox="1"/>
          <p:nvPr/>
        </p:nvSpPr>
        <p:spPr>
          <a:xfrm>
            <a:off x="3454790" y="3399315"/>
            <a:ext cx="54137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Porcentaje de positividad de acuerdo al método utilizado y el año de toma de muestra.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015" y="1578398"/>
            <a:ext cx="5789363" cy="158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4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Conclusiones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99" name="Google Shape;19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4"/>
          <p:cNvSpPr txBox="1"/>
          <p:nvPr/>
        </p:nvSpPr>
        <p:spPr>
          <a:xfrm>
            <a:off x="442625" y="1321768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métodos de rastreo a nivel de poblacional, siendo sencillos de llevar a cabo, demostraron su eficacia para contribuir a la prevención de CCU. Sin embargo se debe determinar las causas del descenso en el último año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articulación entre el primer y segundo nivel fueron espacios fundamentales para el inicio de la estrategia.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 fundamental reevaluar los procesos de atención y de tamizaje poblacional, particularmente en el primer nivel, para detectar los inconvenientes que determinaron los descensos pronunciados. Esto permitirá contar nuevamente con mayor toma de muestra y acceso al diagnóstico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55"/>
          <p:cNvPicPr preferRelativeResize="0"/>
          <p:nvPr/>
        </p:nvPicPr>
        <p:blipFill rotWithShape="1">
          <a:blip r:embed="rId3">
            <a:alphaModFix/>
          </a:blip>
          <a:srcRect b="47454" l="0" r="26849" t="0"/>
          <a:stretch/>
        </p:blipFill>
        <p:spPr>
          <a:xfrm>
            <a:off x="1913424" y="3778378"/>
            <a:ext cx="7674428" cy="358274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206" name="Google Shape;206;p55"/>
          <p:cNvSpPr txBox="1"/>
          <p:nvPr/>
        </p:nvSpPr>
        <p:spPr>
          <a:xfrm>
            <a:off x="1090931" y="2750746"/>
            <a:ext cx="696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636DA1"/>
                </a:solidFill>
                <a:latin typeface="Calibri"/>
                <a:ea typeface="Calibri"/>
                <a:cs typeface="Calibri"/>
                <a:sym typeface="Calibri"/>
              </a:rPr>
              <a:t>Muchas gracias</a:t>
            </a:r>
            <a:endParaRPr b="1" i="0" sz="4800" u="none" cap="none" strike="noStrike">
              <a:solidFill>
                <a:srgbClr val="636D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8374" y="492930"/>
            <a:ext cx="3863436" cy="523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 Municipio de Morón abrió un nuevo espacio de maternidad ..." id="208" name="Google Shape;20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422" y="4725417"/>
            <a:ext cx="2109598" cy="168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21481" y="559154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Introducción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11845" y="1486130"/>
            <a:ext cx="80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cáncer cervicouterino (CCU) constituye una de las principales causas de muerte entre las mujeres de todo el mundo </a:t>
            </a:r>
            <a:r>
              <a:rPr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(OPS, 2016).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Argentina, año 2020 </a:t>
            </a:r>
            <a:r>
              <a:rPr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(Global Cancer Observatory, 2020).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4.583 casos nuevos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2.553 fallecidas por esta causa, con un promedio de 	edad de 46 años</a:t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 Municipio de Morón abrió un nuevo espacio de maternidad ...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6390" y="6067517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267286" y="5221007"/>
            <a:ext cx="8721969" cy="783193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B5A5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Afecta mayormente a las mujeres pobres, con menor nivel educativo y con menor acceso a los servicios de salud </a:t>
            </a:r>
            <a:r>
              <a:rPr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(Paolino M, Arrossi S., 2012)</a:t>
            </a:r>
            <a:endParaRPr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cha color e1454f - covabertrand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012420">
            <a:off x="334774" y="3341454"/>
            <a:ext cx="1015460" cy="81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Introducción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sp>
        <p:nvSpPr>
          <p:cNvPr id="99" name="Google Shape;99;p27"/>
          <p:cNvSpPr txBox="1"/>
          <p:nvPr/>
        </p:nvSpPr>
        <p:spPr>
          <a:xfrm>
            <a:off x="288113" y="1201905"/>
            <a:ext cx="85677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Falta de acceso igualitario a programas de prevención, detección precoz y tratamiento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Enfermedad detectada en etapas avanzadas, dificultando un tratamiento eficaz y aumentando los índices de mortalidad </a:t>
            </a:r>
            <a:r>
              <a:rPr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(OPS, 2016).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 Municipio de Morón abrió un nuevo espacio de maternidad ..." id="100" name="Google Shape;1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244" y="6086452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7"/>
          <p:cNvSpPr/>
          <p:nvPr/>
        </p:nvSpPr>
        <p:spPr>
          <a:xfrm>
            <a:off x="288113" y="3284486"/>
            <a:ext cx="8567774" cy="783193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B5A5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mayor parte de los casos de CCU son causados por la infección persistente de los virus del papiloma humano (VPH) carcinógenos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cha color e1454f - covabertrand" id="102" name="Google Shape;102;p27"/>
          <p:cNvPicPr preferRelativeResize="0"/>
          <p:nvPr/>
        </p:nvPicPr>
        <p:blipFill rotWithShape="1">
          <a:blip r:embed="rId4">
            <a:alphaModFix/>
          </a:blip>
          <a:srcRect b="0" l="28050" r="0" t="26628"/>
          <a:stretch/>
        </p:blipFill>
        <p:spPr>
          <a:xfrm rot="8364298">
            <a:off x="2183796" y="1707260"/>
            <a:ext cx="619658" cy="5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/>
          <p:nvPr/>
        </p:nvSpPr>
        <p:spPr>
          <a:xfrm>
            <a:off x="288113" y="4497377"/>
            <a:ext cx="27437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Resolución Ministerial 2381/2015 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7"/>
          <p:cNvSpPr txBox="1"/>
          <p:nvPr/>
        </p:nvSpPr>
        <p:spPr>
          <a:xfrm>
            <a:off x="3453344" y="4328450"/>
            <a:ext cx="519773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de VPH como tamizaje primario del CCU, sugiriendo a las jurisdicciones del país que adhieran a esta iniciativa </a:t>
            </a:r>
            <a:r>
              <a:rPr i="0" lang="es-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(CONETEC, 2020)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7"/>
          <p:cNvSpPr/>
          <p:nvPr/>
        </p:nvSpPr>
        <p:spPr>
          <a:xfrm>
            <a:off x="1286369" y="5636124"/>
            <a:ext cx="6499824" cy="783193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B5A5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PNPCC recomienda el test de VPH para las mujeres a partir de los 30 años.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cha color e1454f - covabertrand" id="106" name="Google Shape;106;p27"/>
          <p:cNvPicPr preferRelativeResize="0"/>
          <p:nvPr/>
        </p:nvPicPr>
        <p:blipFill rotWithShape="1">
          <a:blip r:embed="rId4">
            <a:alphaModFix/>
          </a:blip>
          <a:srcRect b="0" l="28050" r="0" t="26628"/>
          <a:stretch/>
        </p:blipFill>
        <p:spPr>
          <a:xfrm rot="2603124">
            <a:off x="2631486" y="4658381"/>
            <a:ext cx="800752" cy="65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Introducción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sp>
        <p:nvSpPr>
          <p:cNvPr id="112" name="Google Shape;112;p45"/>
          <p:cNvSpPr txBox="1"/>
          <p:nvPr/>
        </p:nvSpPr>
        <p:spPr>
          <a:xfrm>
            <a:off x="970671" y="1201905"/>
            <a:ext cx="7264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Morón 		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 Municipio de Morón abrió un nuevo espacio de maternidad ..." id="113" name="Google Shape;11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244" y="6086452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5"/>
          <p:cNvSpPr txBox="1"/>
          <p:nvPr/>
        </p:nvSpPr>
        <p:spPr>
          <a:xfrm>
            <a:off x="1973131" y="5687094"/>
            <a:ext cx="51978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30787 personas,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 anual: 6157 personas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5"/>
          <p:cNvSpPr/>
          <p:nvPr/>
        </p:nvSpPr>
        <p:spPr>
          <a:xfrm>
            <a:off x="305718" y="2049366"/>
            <a:ext cx="8413261" cy="1123712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B5A5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el objetivo de prevenir y detectar de manera temprana esta enfermedad, se lleva a cabo una estrategia de tamizaje poblacional a través de test de VPH y prueba de Pap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cha color e1454f - covabertrand" id="116" name="Google Shape;11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430934">
            <a:off x="2424768" y="1362281"/>
            <a:ext cx="721776" cy="58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5"/>
          <p:cNvSpPr txBox="1"/>
          <p:nvPr/>
        </p:nvSpPr>
        <p:spPr>
          <a:xfrm>
            <a:off x="908756" y="3340100"/>
            <a:ext cx="70757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2021: Estrategia de autotoma de VPH como línea estratégica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5"/>
          <p:cNvSpPr txBox="1"/>
          <p:nvPr/>
        </p:nvSpPr>
        <p:spPr>
          <a:xfrm>
            <a:off x="442626" y="3917712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Población objetivo: </a:t>
            </a:r>
            <a:r>
              <a:rPr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mujeres heterosexuales, lesbianas, varones trans no reasignados, personas no binarias y/o de género fluido con cuello de útero mayores de 30 años que residan en el municipio de Morón y utilicen el subsistema público de salud y que presenten cobertura pública exclusiva.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cha color e1454f - covabertrand" id="119" name="Google Shape;11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66047">
            <a:off x="1537959" y="5490065"/>
            <a:ext cx="1481999" cy="11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Objetivo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25" name="Google Shape;1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244" y="6086452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6"/>
          <p:cNvSpPr txBox="1"/>
          <p:nvPr/>
        </p:nvSpPr>
        <p:spPr>
          <a:xfrm>
            <a:off x="436054" y="3109682"/>
            <a:ext cx="8214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analizó descriptivamente las muestras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tomadas desde Enero de 2021 a Agosto de 2022, registradas en el Sistema de Información de Tamizaje (SITAM). Se realizó una comparación entre los resultados de cada año, para la totalidad de pacientes y aquellos con cobertura pública exclusiva. Se analizó de forma general, por CAPS y además se calculó la cobertura de población objetivo y las oportunidades diagnósticas.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6"/>
          <p:cNvSpPr txBox="1"/>
          <p:nvPr/>
        </p:nvSpPr>
        <p:spPr>
          <a:xfrm>
            <a:off x="442626" y="1195453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Describir el estado de situación de la estrategia de testeo de VPH en el municipio de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orón.</a:t>
            </a:r>
            <a:endParaRPr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6"/>
          <p:cNvSpPr txBox="1"/>
          <p:nvPr/>
        </p:nvSpPr>
        <p:spPr>
          <a:xfrm>
            <a:off x="457199" y="224492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i="0" lang="es-E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Resultados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34" name="Google Shape;1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7"/>
          <p:cNvSpPr txBox="1"/>
          <p:nvPr/>
        </p:nvSpPr>
        <p:spPr>
          <a:xfrm>
            <a:off x="1410949" y="1357952"/>
            <a:ext cx="63447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5764 muestras (2728 hasta agosto)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1797 muestras 🡪 Descenso del 34,1%</a:t>
            </a:r>
            <a:endParaRPr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7"/>
          <p:cNvSpPr txBox="1"/>
          <p:nvPr/>
        </p:nvSpPr>
        <p:spPr>
          <a:xfrm>
            <a:off x="1034799" y="2291541"/>
            <a:ext cx="7045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Distribución de las muestras totales tomadas para test de VPH en el Municipio de morón, de acuerdo al año y mes de toma de muestra. Enero a agosto de 2021 y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9155" y="2947453"/>
            <a:ext cx="6396539" cy="338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8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Resultados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43" name="Google Shape;1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8"/>
          <p:cNvSpPr txBox="1"/>
          <p:nvPr/>
        </p:nvSpPr>
        <p:spPr>
          <a:xfrm>
            <a:off x="858462" y="2371597"/>
            <a:ext cx="7446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Distribución de las muestras para test de VPH mediante autotoma en el Municipio de morón, de acuerdo al año y mes de toma de muestra. Julio de 2021 a agosto de 2022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498" y="3018158"/>
            <a:ext cx="7101003" cy="319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8"/>
          <p:cNvSpPr txBox="1"/>
          <p:nvPr/>
        </p:nvSpPr>
        <p:spPr>
          <a:xfrm>
            <a:off x="1667459" y="1323429"/>
            <a:ext cx="6126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1514 muestras (en 6 meses)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100 muestras 🡪 Descenso del 93,4%</a:t>
            </a:r>
            <a:endParaRPr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/>
          <p:nvPr>
            <p:ph type="title"/>
          </p:nvPr>
        </p:nvSpPr>
        <p:spPr>
          <a:xfrm>
            <a:off x="442626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Resultados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52" name="Google Shape;1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9"/>
          <p:cNvSpPr txBox="1"/>
          <p:nvPr/>
        </p:nvSpPr>
        <p:spPr>
          <a:xfrm>
            <a:off x="858462" y="2371597"/>
            <a:ext cx="7446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Distribución de las muestras para test de VPH en el Municipio de morón, de acuerdo al año, modalidad de toma y residencia de lxs usuarixs.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9"/>
          <p:cNvSpPr txBox="1"/>
          <p:nvPr/>
        </p:nvSpPr>
        <p:spPr>
          <a:xfrm>
            <a:off x="1667459" y="1323429"/>
            <a:ext cx="6126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52,2%</a:t>
            </a:r>
            <a:r>
              <a:rPr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(81,4% autotoma vs. 41,8% dirigida)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66,6% </a:t>
            </a:r>
            <a:r>
              <a:rPr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(68,1% dirigida vs. 40,0% autotoma)</a:t>
            </a:r>
            <a:endParaRPr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9513" y="3197294"/>
            <a:ext cx="6624411" cy="333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0"/>
          <p:cNvSpPr txBox="1"/>
          <p:nvPr>
            <p:ph type="title"/>
          </p:nvPr>
        </p:nvSpPr>
        <p:spPr>
          <a:xfrm>
            <a:off x="457201" y="423741"/>
            <a:ext cx="8229600" cy="646500"/>
          </a:xfrm>
          <a:prstGeom prst="rect">
            <a:avLst/>
          </a:prstGeom>
          <a:solidFill>
            <a:srgbClr val="636DA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lang="es-ES" sz="3600">
                <a:solidFill>
                  <a:srgbClr val="FFFFFF"/>
                </a:solidFill>
              </a:rPr>
              <a:t>Resultados</a:t>
            </a:r>
            <a:endParaRPr b="1" i="0" sz="3600" u="none" cap="none" strike="noStrike">
              <a:solidFill>
                <a:srgbClr val="FFFFFF"/>
              </a:solidFill>
            </a:endParaRPr>
          </a:p>
        </p:txBody>
      </p:sp>
      <p:pic>
        <p:nvPicPr>
          <p:cNvPr descr="El Municipio de Morón abrió un nuevo espacio de maternidad ..." id="161" name="Google Shape;1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9" y="6101394"/>
            <a:ext cx="831673" cy="66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0"/>
          <p:cNvSpPr txBox="1"/>
          <p:nvPr/>
        </p:nvSpPr>
        <p:spPr>
          <a:xfrm>
            <a:off x="986604" y="2510416"/>
            <a:ext cx="7446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Distribución de las muestras totales tomadas para test de VPH en el Municipio de morón, de acuerdo al año y CAPS de toma de muestra. Enero a agosto de 2021 y 2022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0"/>
          <p:cNvSpPr txBox="1"/>
          <p:nvPr/>
        </p:nvSpPr>
        <p:spPr>
          <a:xfrm>
            <a:off x="1336938" y="1323429"/>
            <a:ext cx="67104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53,1%</a:t>
            </a:r>
            <a:r>
              <a:rPr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CAPS (93,2% autotoma vs. 38,6% dirigida)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s-ES" sz="2400" u="none" cap="none" strike="noStrike">
                <a:solidFill>
                  <a:srgbClr val="000000"/>
                </a:solidFill>
                <a:highlight>
                  <a:srgbClr val="EB5A55"/>
                </a:highlight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26,2% </a:t>
            </a:r>
            <a:r>
              <a:rPr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CAPS (80% autotoma vs. 23,0% dirigida)</a:t>
            </a:r>
            <a:endParaRPr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723" y="3249638"/>
            <a:ext cx="7327125" cy="340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2017-05-15T02:05:23Z</dcterms:created>
  <dc:creator>Lucina Bavosa</dc:creator>
</cp:coreProperties>
</file>