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34" y="-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7A847CFC-816F-41D0-AAC0-9BF4FEBC753E}" type="datetimeFigureOut">
              <a:rPr lang="es-ES" smtClean="0"/>
              <a:t>24/10/2022</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7A847CFC-816F-41D0-AAC0-9BF4FEBC753E}" type="datetimeFigureOut">
              <a:rPr lang="es-ES" smtClean="0"/>
              <a:t>24/10/2022</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7A847CFC-816F-41D0-AAC0-9BF4FEBC753E}" type="datetimeFigureOut">
              <a:rPr lang="es-ES" smtClean="0"/>
              <a:t>24/10/2022</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7A847CFC-816F-41D0-AAC0-9BF4FEBC753E}" type="datetimeFigureOut">
              <a:rPr lang="es-ES" smtClean="0"/>
              <a:t>24/10/2022</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A847CFC-816F-41D0-AAC0-9BF4FEBC753E}" type="datetimeFigureOut">
              <a:rPr lang="es-ES" smtClean="0"/>
              <a:t>24/10/2022</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20689"/>
            <a:ext cx="7772400" cy="2979762"/>
          </a:xfrm>
        </p:spPr>
        <p:txBody>
          <a:bodyPr>
            <a:normAutofit fontScale="90000"/>
          </a:bodyPr>
          <a:lstStyle/>
          <a:p>
            <a:r>
              <a:rPr lang="es-AR" b="1" dirty="0"/>
              <a:t>Algunos de los dispositivos de acompañamiento telefónico en Salud Mental durante la  Pandemia COVID 19. </a:t>
            </a:r>
            <a:r>
              <a:rPr lang="es-AR" b="1" dirty="0" smtClean="0"/>
              <a:t>Morón</a:t>
            </a:r>
            <a:endParaRPr lang="es-AR" dirty="0"/>
          </a:p>
        </p:txBody>
      </p:sp>
      <p:pic>
        <p:nvPicPr>
          <p:cNvPr id="4" name="3 Imagen"/>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l="26259" t="23728" r="25211" b="24950"/>
          <a:stretch/>
        </p:blipFill>
        <p:spPr>
          <a:xfrm>
            <a:off x="-30117" y="4729940"/>
            <a:ext cx="2310939" cy="2443941"/>
          </a:xfrm>
          <a:prstGeom prst="rect">
            <a:avLst/>
          </a:prstGeom>
        </p:spPr>
      </p:pic>
    </p:spTree>
    <p:extLst>
      <p:ext uri="{BB962C8B-B14F-4D97-AF65-F5344CB8AC3E}">
        <p14:creationId xmlns:p14="http://schemas.microsoft.com/office/powerpoint/2010/main" val="185468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fontScale="85000" lnSpcReduction="20000"/>
          </a:bodyPr>
          <a:lstStyle/>
          <a:p>
            <a:pPr marL="109728" indent="0" algn="ctr">
              <a:lnSpc>
                <a:spcPct val="150000"/>
              </a:lnSpc>
              <a:buNone/>
            </a:pPr>
            <a:r>
              <a:rPr lang="es-AR" dirty="0"/>
              <a:t>El Municipio contó con dos hoteles como centros de cuidado y aislamiento. Las instalaciones eran de 60 habitaciones en </a:t>
            </a:r>
            <a:r>
              <a:rPr lang="es-AR" dirty="0" smtClean="0"/>
              <a:t>total (alojamiento </a:t>
            </a:r>
            <a:r>
              <a:rPr lang="es-AR" dirty="0"/>
              <a:t>transitorio para 150  </a:t>
            </a:r>
            <a:r>
              <a:rPr lang="es-AR" dirty="0" err="1"/>
              <a:t>vecines</a:t>
            </a:r>
            <a:r>
              <a:rPr lang="es-AR" dirty="0"/>
              <a:t> </a:t>
            </a:r>
            <a:r>
              <a:rPr lang="es-AR" dirty="0" err="1" smtClean="0"/>
              <a:t>aprox</a:t>
            </a:r>
            <a:r>
              <a:rPr lang="es-AR" dirty="0" smtClean="0"/>
              <a:t>). </a:t>
            </a:r>
          </a:p>
          <a:p>
            <a:pPr marL="109728" indent="0" algn="ctr">
              <a:lnSpc>
                <a:spcPct val="150000"/>
              </a:lnSpc>
              <a:buNone/>
            </a:pPr>
            <a:r>
              <a:rPr lang="es-AR" dirty="0" smtClean="0"/>
              <a:t>La </a:t>
            </a:r>
            <a:r>
              <a:rPr lang="es-AR" dirty="0"/>
              <a:t>población que transitó allí fueron sujetos con COVID + y/o, con  sintomatología </a:t>
            </a:r>
            <a:r>
              <a:rPr lang="es-AR" dirty="0" smtClean="0"/>
              <a:t>compatibles </a:t>
            </a:r>
            <a:r>
              <a:rPr lang="es-AR" dirty="0"/>
              <a:t>a la espera de resultado de hisopado. </a:t>
            </a:r>
            <a:endParaRPr lang="es-AR" dirty="0" smtClean="0"/>
          </a:p>
          <a:p>
            <a:pPr marL="109728" indent="0" algn="ctr">
              <a:lnSpc>
                <a:spcPct val="150000"/>
              </a:lnSpc>
              <a:buNone/>
            </a:pPr>
            <a:r>
              <a:rPr lang="es-AR" dirty="0"/>
              <a:t>La </a:t>
            </a:r>
            <a:r>
              <a:rPr lang="es-AR" dirty="0" smtClean="0"/>
              <a:t>organización </a:t>
            </a:r>
            <a:r>
              <a:rPr lang="es-AR" dirty="0"/>
              <a:t>fue dada por un acompañamiento de enfermería y  medicina general. </a:t>
            </a:r>
          </a:p>
          <a:p>
            <a:pPr marL="109728" indent="0" algn="ctr">
              <a:lnSpc>
                <a:spcPct val="150000"/>
              </a:lnSpc>
              <a:buNone/>
            </a:pPr>
            <a:endParaRPr lang="es-AR" dirty="0"/>
          </a:p>
        </p:txBody>
      </p:sp>
      <p:sp>
        <p:nvSpPr>
          <p:cNvPr id="3" name="2 Título"/>
          <p:cNvSpPr>
            <a:spLocks noGrp="1"/>
          </p:cNvSpPr>
          <p:nvPr>
            <p:ph type="title"/>
          </p:nvPr>
        </p:nvSpPr>
        <p:spPr>
          <a:xfrm>
            <a:off x="457200" y="260648"/>
            <a:ext cx="8229600" cy="1156990"/>
          </a:xfrm>
          <a:ln/>
        </p:spPr>
        <p:style>
          <a:lnRef idx="1">
            <a:schemeClr val="accent1"/>
          </a:lnRef>
          <a:fillRef idx="2">
            <a:schemeClr val="accent1"/>
          </a:fillRef>
          <a:effectRef idx="1">
            <a:schemeClr val="accent1"/>
          </a:effectRef>
          <a:fontRef idx="minor">
            <a:schemeClr val="dk1"/>
          </a:fontRef>
        </p:style>
        <p:txBody>
          <a:bodyPr>
            <a:normAutofit fontScale="90000"/>
          </a:bodyPr>
          <a:lstStyle/>
          <a:p>
            <a:pPr algn="r"/>
            <a:r>
              <a:rPr lang="es-AR" sz="3600" dirty="0" smtClean="0">
                <a:ln w="12700">
                  <a:solidFill>
                    <a:schemeClr val="tx2">
                      <a:satMod val="155000"/>
                    </a:schemeClr>
                  </a:solidFill>
                  <a:prstDash val="solid"/>
                </a:ln>
                <a:solidFill>
                  <a:schemeClr val="bg2">
                    <a:tint val="85000"/>
                    <a:satMod val="155000"/>
                  </a:schemeClr>
                </a:solidFill>
                <a:effectLst/>
              </a:rPr>
              <a:t/>
            </a:r>
            <a:br>
              <a:rPr lang="es-AR" sz="3600" dirty="0" smtClean="0">
                <a:ln w="12700">
                  <a:solidFill>
                    <a:schemeClr val="tx2">
                      <a:satMod val="155000"/>
                    </a:schemeClr>
                  </a:solidFill>
                  <a:prstDash val="solid"/>
                </a:ln>
                <a:solidFill>
                  <a:schemeClr val="bg2">
                    <a:tint val="85000"/>
                    <a:satMod val="155000"/>
                  </a:schemeClr>
                </a:solidFill>
                <a:effectLst/>
              </a:rPr>
            </a:br>
            <a:r>
              <a:rPr lang="es-AR" sz="3600" dirty="0" smtClean="0">
                <a:ln w="12700">
                  <a:solidFill>
                    <a:schemeClr val="tx2">
                      <a:satMod val="155000"/>
                    </a:schemeClr>
                  </a:solidFill>
                  <a:prstDash val="solid"/>
                </a:ln>
                <a:solidFill>
                  <a:schemeClr val="bg2">
                    <a:lumMod val="25000"/>
                  </a:schemeClr>
                </a:solidFill>
                <a:effectLst/>
              </a:rPr>
              <a:t>Acompañamiento </a:t>
            </a:r>
            <a:r>
              <a:rPr lang="es-AR" sz="3600" dirty="0">
                <a:ln w="12700">
                  <a:solidFill>
                    <a:schemeClr val="tx2">
                      <a:satMod val="155000"/>
                    </a:schemeClr>
                  </a:solidFill>
                  <a:prstDash val="solid"/>
                </a:ln>
                <a:solidFill>
                  <a:schemeClr val="bg2">
                    <a:lumMod val="25000"/>
                  </a:schemeClr>
                </a:solidFill>
                <a:effectLst/>
              </a:rPr>
              <a:t>en centros de aislamiento y cuidado </a:t>
            </a:r>
            <a:r>
              <a:rPr lang="es-AR" dirty="0">
                <a:ln w="12700">
                  <a:solidFill>
                    <a:schemeClr val="tx2">
                      <a:satMod val="155000"/>
                    </a:schemeClr>
                  </a:solidFill>
                  <a:prstDash val="solid"/>
                </a:ln>
                <a:solidFill>
                  <a:schemeClr val="bg2">
                    <a:tint val="85000"/>
                    <a:satMod val="155000"/>
                  </a:schemeClr>
                </a:solidFill>
                <a:effectLst/>
              </a:rPr>
              <a:t/>
            </a:r>
            <a:br>
              <a:rPr lang="es-AR" dirty="0">
                <a:ln w="12700">
                  <a:solidFill>
                    <a:schemeClr val="tx2">
                      <a:satMod val="155000"/>
                    </a:schemeClr>
                  </a:solidFill>
                  <a:prstDash val="solid"/>
                </a:ln>
                <a:solidFill>
                  <a:schemeClr val="bg2">
                    <a:tint val="85000"/>
                    <a:satMod val="155000"/>
                  </a:schemeClr>
                </a:solidFill>
                <a:effectLst/>
              </a:rPr>
            </a:br>
            <a:endParaRPr lang="es-AR" dirty="0">
              <a:ln w="12700">
                <a:solidFill>
                  <a:schemeClr val="tx2">
                    <a:satMod val="155000"/>
                  </a:schemeClr>
                </a:solidFill>
                <a:prstDash val="solid"/>
              </a:ln>
              <a:solidFill>
                <a:schemeClr val="bg2">
                  <a:tint val="85000"/>
                  <a:satMod val="155000"/>
                </a:schemeClr>
              </a:solidFill>
              <a:effectLst/>
            </a:endParaRPr>
          </a:p>
        </p:txBody>
      </p:sp>
    </p:spTree>
    <p:extLst>
      <p:ext uri="{BB962C8B-B14F-4D97-AF65-F5344CB8AC3E}">
        <p14:creationId xmlns:p14="http://schemas.microsoft.com/office/powerpoint/2010/main" val="389427697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5674635"/>
          </a:xfrm>
        </p:spPr>
        <p:txBody>
          <a:bodyPr>
            <a:normAutofit/>
          </a:bodyPr>
          <a:lstStyle/>
          <a:p>
            <a:r>
              <a:rPr lang="es-AR" dirty="0"/>
              <a:t>L</a:t>
            </a:r>
            <a:r>
              <a:rPr lang="es-AR" dirty="0" smtClean="0"/>
              <a:t>a </a:t>
            </a:r>
            <a:r>
              <a:rPr lang="es-AR" dirty="0"/>
              <a:t>propuesta </a:t>
            </a:r>
            <a:r>
              <a:rPr lang="es-AR" dirty="0" smtClean="0"/>
              <a:t>desde SALUD MENTAL, </a:t>
            </a:r>
            <a:r>
              <a:rPr lang="es-AR" dirty="0"/>
              <a:t>fue comunicarnos con cada persona que iba  ingresando a los centros para ofrecer un espacio de escucha durante su proceso de aislamiento  y/o mantener la posibilidad de interconsulta con el equipo tratante. </a:t>
            </a:r>
            <a:endParaRPr lang="es-AR" dirty="0" smtClean="0"/>
          </a:p>
          <a:p>
            <a:pPr marL="109728" indent="0">
              <a:buNone/>
            </a:pPr>
            <a:endParaRPr lang="es-AR" dirty="0"/>
          </a:p>
          <a:p>
            <a:r>
              <a:rPr lang="es-AR" dirty="0"/>
              <a:t>Como equipo, nos comunicábamos por medio de un grupo de </a:t>
            </a:r>
            <a:r>
              <a:rPr lang="es-AR" dirty="0" err="1"/>
              <a:t>whatapp</a:t>
            </a:r>
            <a:r>
              <a:rPr lang="es-AR" dirty="0"/>
              <a:t> y un documento compartido por </a:t>
            </a:r>
            <a:r>
              <a:rPr lang="es-AR" dirty="0" smtClean="0"/>
              <a:t>Drive</a:t>
            </a:r>
            <a:r>
              <a:rPr lang="es-AR" dirty="0"/>
              <a:t>, donde  sistematizamos las intervenciones, comunicaciones, datos de las personas, seguimiento,  derivaciones y/o altas.</a:t>
            </a:r>
          </a:p>
        </p:txBody>
      </p:sp>
    </p:spTree>
    <p:extLst>
      <p:ext uri="{BB962C8B-B14F-4D97-AF65-F5344CB8AC3E}">
        <p14:creationId xmlns:p14="http://schemas.microsoft.com/office/powerpoint/2010/main" val="27440641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5674635"/>
          </a:xfrm>
        </p:spPr>
        <p:txBody>
          <a:bodyPr>
            <a:normAutofit/>
          </a:bodyPr>
          <a:lstStyle/>
          <a:p>
            <a:r>
              <a:rPr lang="es-AR" dirty="0"/>
              <a:t>El dispositivo se sostuvo durante varios meses. A partir de los cambios que sucedieron en las medidas  sanitarias, los aislamientos se hicieron en los hogares y finalizó esta modalidad de intervención. </a:t>
            </a:r>
            <a:endParaRPr lang="es-AR" dirty="0" smtClean="0"/>
          </a:p>
          <a:p>
            <a:endParaRPr lang="es-AR" dirty="0" smtClean="0"/>
          </a:p>
          <a:p>
            <a:r>
              <a:rPr lang="es-AR" dirty="0"/>
              <a:t>Mayormente el aislamiento se soportaba mejor cuando era en compañía. Se agradecía y valoraba el  acompañamiento dispuesto en el dispositivo, lo que habla de la importancia de la presencia del  Estado desde el cuidado en los momentos de vulnerabilidad subjetiva.  </a:t>
            </a:r>
          </a:p>
          <a:p>
            <a:endParaRPr lang="es-AR" dirty="0"/>
          </a:p>
          <a:p>
            <a:endParaRPr lang="es-AR" dirty="0"/>
          </a:p>
        </p:txBody>
      </p:sp>
    </p:spTree>
    <p:extLst>
      <p:ext uri="{BB962C8B-B14F-4D97-AF65-F5344CB8AC3E}">
        <p14:creationId xmlns:p14="http://schemas.microsoft.com/office/powerpoint/2010/main" val="3432398575"/>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706693"/>
            <a:ext cx="8229600" cy="5602627"/>
          </a:xfrm>
        </p:spPr>
        <p:txBody>
          <a:bodyPr>
            <a:normAutofit lnSpcReduction="10000"/>
          </a:bodyPr>
          <a:lstStyle/>
          <a:p>
            <a:pPr marL="109728" indent="0" algn="ctr">
              <a:lnSpc>
                <a:spcPct val="150000"/>
              </a:lnSpc>
              <a:buNone/>
            </a:pPr>
            <a:r>
              <a:rPr lang="es-AR" dirty="0"/>
              <a:t>El dispositivo de los llamados telefónicos varias veces fue el inicio de un contacto con las familias en  el territorio ya que culminado el aislamiento en el hotel muchas veces les profesionales hemos  contactado a los centros de atención primaria así como otros dispositivos territoriales para seguir  acompañando a las familias en sus trayectorias cuando así lo requerían.  </a:t>
            </a:r>
          </a:p>
          <a:p>
            <a:pPr algn="ctr">
              <a:lnSpc>
                <a:spcPct val="150000"/>
              </a:lnSpc>
            </a:pPr>
            <a:endParaRPr lang="es-AR" dirty="0"/>
          </a:p>
        </p:txBody>
      </p:sp>
    </p:spTree>
    <p:extLst>
      <p:ext uri="{BB962C8B-B14F-4D97-AF65-F5344CB8AC3E}">
        <p14:creationId xmlns:p14="http://schemas.microsoft.com/office/powerpoint/2010/main" val="260209540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83768" y="5382344"/>
            <a:ext cx="6491064" cy="1143000"/>
          </a:xfrm>
        </p:spPr>
        <p:txBody>
          <a:bodyPr/>
          <a:lstStyle/>
          <a:p>
            <a:r>
              <a:rPr lang="es-AR" dirty="0" smtClean="0"/>
              <a:t>Gracias por su atención.</a:t>
            </a:r>
            <a:endParaRPr lang="es-AR" dirty="0"/>
          </a:p>
        </p:txBody>
      </p:sp>
      <p:pic>
        <p:nvPicPr>
          <p:cNvPr id="4" name="3 Imagen"/>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1907704" y="683319"/>
            <a:ext cx="4761905" cy="4761905"/>
          </a:xfrm>
          <a:prstGeom prst="rect">
            <a:avLst/>
          </a:prstGeom>
        </p:spPr>
      </p:pic>
    </p:spTree>
    <p:extLst>
      <p:ext uri="{BB962C8B-B14F-4D97-AF65-F5344CB8AC3E}">
        <p14:creationId xmlns:p14="http://schemas.microsoft.com/office/powerpoint/2010/main" val="24641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2771800" y="1481328"/>
            <a:ext cx="5915000" cy="4525963"/>
          </a:xfrm>
        </p:spPr>
        <p:txBody>
          <a:bodyPr/>
          <a:lstStyle/>
          <a:p>
            <a:r>
              <a:rPr lang="es-AR" dirty="0" smtClean="0"/>
              <a:t>Lic. Collado Fernanda</a:t>
            </a:r>
          </a:p>
          <a:p>
            <a:r>
              <a:rPr lang="es-AR" dirty="0" smtClean="0"/>
              <a:t>Lic. David Natalia</a:t>
            </a:r>
          </a:p>
          <a:p>
            <a:r>
              <a:rPr lang="es-AR" dirty="0" smtClean="0"/>
              <a:t>Lic. </a:t>
            </a:r>
            <a:r>
              <a:rPr lang="es-AR" dirty="0" err="1" smtClean="0"/>
              <a:t>Diaz</a:t>
            </a:r>
            <a:r>
              <a:rPr lang="es-AR" dirty="0" smtClean="0"/>
              <a:t> Vanesa</a:t>
            </a:r>
          </a:p>
          <a:p>
            <a:r>
              <a:rPr lang="es-AR" dirty="0" smtClean="0"/>
              <a:t>Lic. </a:t>
            </a:r>
            <a:r>
              <a:rPr lang="es-AR" dirty="0" err="1" smtClean="0"/>
              <a:t>Graziano</a:t>
            </a:r>
            <a:r>
              <a:rPr lang="es-AR" dirty="0" smtClean="0"/>
              <a:t> </a:t>
            </a:r>
            <a:r>
              <a:rPr lang="es-AR" dirty="0" err="1"/>
              <a:t>Maria</a:t>
            </a:r>
            <a:r>
              <a:rPr lang="es-AR" dirty="0"/>
              <a:t> C</a:t>
            </a:r>
            <a:r>
              <a:rPr lang="es-AR" dirty="0" smtClean="0"/>
              <a:t>.</a:t>
            </a:r>
          </a:p>
          <a:p>
            <a:r>
              <a:rPr lang="es-AR" dirty="0" smtClean="0"/>
              <a:t>Lic. </a:t>
            </a:r>
            <a:r>
              <a:rPr lang="es-AR" dirty="0" err="1" smtClean="0"/>
              <a:t>Maceira</a:t>
            </a:r>
            <a:r>
              <a:rPr lang="es-AR" dirty="0" smtClean="0"/>
              <a:t> Sonia</a:t>
            </a:r>
          </a:p>
          <a:p>
            <a:r>
              <a:rPr lang="es-AR" dirty="0" smtClean="0"/>
              <a:t>Lic. </a:t>
            </a:r>
            <a:r>
              <a:rPr lang="es-AR" dirty="0" err="1" smtClean="0"/>
              <a:t>Novaro</a:t>
            </a:r>
            <a:r>
              <a:rPr lang="es-AR" dirty="0" smtClean="0"/>
              <a:t>  Carla</a:t>
            </a:r>
          </a:p>
          <a:p>
            <a:r>
              <a:rPr lang="es-AR" dirty="0" smtClean="0"/>
              <a:t>Lic. Quiroga Mirta</a:t>
            </a:r>
          </a:p>
          <a:p>
            <a:r>
              <a:rPr lang="es-AR" dirty="0" smtClean="0"/>
              <a:t>Lic. Sobrino Romina</a:t>
            </a:r>
          </a:p>
          <a:p>
            <a:r>
              <a:rPr lang="es-AR" dirty="0" smtClean="0"/>
              <a:t>Lic. Sueldo </a:t>
            </a:r>
            <a:r>
              <a:rPr lang="es-AR" dirty="0"/>
              <a:t>Cecilia.</a:t>
            </a:r>
          </a:p>
          <a:p>
            <a:endParaRPr lang="es-AR" dirty="0"/>
          </a:p>
        </p:txBody>
      </p:sp>
      <p:sp>
        <p:nvSpPr>
          <p:cNvPr id="3" name="2 Título"/>
          <p:cNvSpPr>
            <a:spLocks noGrp="1"/>
          </p:cNvSpPr>
          <p:nvPr>
            <p:ph type="title"/>
          </p:nvPr>
        </p:nvSpPr>
        <p:spPr/>
        <p:txBody>
          <a:bodyPr/>
          <a:lstStyle/>
          <a:p>
            <a:r>
              <a:rPr lang="es-AR" dirty="0" smtClean="0"/>
              <a:t>Autoras:</a:t>
            </a:r>
            <a:endParaRPr lang="es-AR" dirty="0"/>
          </a:p>
        </p:txBody>
      </p:sp>
    </p:spTree>
    <p:extLst>
      <p:ext uri="{BB962C8B-B14F-4D97-AF65-F5344CB8AC3E}">
        <p14:creationId xmlns:p14="http://schemas.microsoft.com/office/powerpoint/2010/main" val="1141425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 calcmode="lin" valueType="num">
                                      <p:cBhvr additive="base">
                                        <p:cTn id="3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 calcmode="lin" valueType="num">
                                      <p:cBhvr additive="base">
                                        <p:cTn id="4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 calcmode="lin" valueType="num">
                                      <p:cBhvr additive="base">
                                        <p:cTn id="4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 calcmode="lin" valueType="num">
                                      <p:cBhvr additive="base">
                                        <p:cTn id="5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8" end="8"/>
                                            </p:txEl>
                                          </p:spTgt>
                                        </p:tgtEl>
                                        <p:attrNameLst>
                                          <p:attrName>style.visibility</p:attrName>
                                        </p:attrNameLst>
                                      </p:cBhvr>
                                      <p:to>
                                        <p:strVal val="visible"/>
                                      </p:to>
                                    </p:set>
                                    <p:anim calcmode="lin" valueType="num">
                                      <p:cBhvr additive="base">
                                        <p:cTn id="6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5674635"/>
          </a:xfrm>
        </p:spPr>
        <p:txBody>
          <a:bodyPr/>
          <a:lstStyle/>
          <a:p>
            <a:pPr marL="109728" indent="0" algn="ctr">
              <a:lnSpc>
                <a:spcPct val="150000"/>
              </a:lnSpc>
              <a:buNone/>
            </a:pPr>
            <a:r>
              <a:rPr lang="es-AR" dirty="0" smtClean="0"/>
              <a:t>A </a:t>
            </a:r>
            <a:r>
              <a:rPr lang="es-AR" dirty="0"/>
              <a:t>partir de las primeras medidas de Aislamiento Social,  Preventivo y Obligatorio (ASPO) desde la coordinación de Salud Mental en APS y los equipos, se  piensan dos dispositivos específicos como respuesta a situaciones que irrumpen, convocando  nuestra capacidad de análisis y desbordando las posibilidades de respuesta que se tenían hasta ese  momento.  </a:t>
            </a:r>
          </a:p>
          <a:p>
            <a:pPr algn="ctr"/>
            <a:endParaRPr lang="es-AR" dirty="0"/>
          </a:p>
        </p:txBody>
      </p:sp>
    </p:spTree>
    <p:extLst>
      <p:ext uri="{BB962C8B-B14F-4D97-AF65-F5344CB8AC3E}">
        <p14:creationId xmlns:p14="http://schemas.microsoft.com/office/powerpoint/2010/main" val="340233461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5904656"/>
          </a:xfrm>
        </p:spPr>
        <p:txBody>
          <a:bodyPr>
            <a:normAutofit fontScale="92500" lnSpcReduction="20000"/>
          </a:bodyPr>
          <a:lstStyle/>
          <a:p>
            <a:pPr>
              <a:lnSpc>
                <a:spcPct val="160000"/>
              </a:lnSpc>
            </a:pPr>
            <a:r>
              <a:rPr lang="es-AR" dirty="0"/>
              <a:t>El primero se desarrolló en el ámbito del SAME, a través de las llamadas telefónicas que llegaban allí  y cuya demanda iba más allá de una respuesta desde lo médico. </a:t>
            </a:r>
            <a:endParaRPr lang="es-AR" dirty="0" smtClean="0"/>
          </a:p>
          <a:p>
            <a:pPr marL="109728" indent="0">
              <a:lnSpc>
                <a:spcPct val="160000"/>
              </a:lnSpc>
              <a:buNone/>
            </a:pPr>
            <a:endParaRPr lang="es-AR" dirty="0"/>
          </a:p>
          <a:p>
            <a:pPr>
              <a:lnSpc>
                <a:spcPct val="160000"/>
              </a:lnSpc>
            </a:pPr>
            <a:r>
              <a:rPr lang="es-AR" dirty="0" smtClean="0"/>
              <a:t>El </a:t>
            </a:r>
            <a:r>
              <a:rPr lang="es-AR" dirty="0"/>
              <a:t>segundo espacio fue un acompañamiento telefónico a les pacientes </a:t>
            </a:r>
            <a:r>
              <a:rPr lang="es-AR" dirty="0" err="1"/>
              <a:t>diagnosticades</a:t>
            </a:r>
            <a:r>
              <a:rPr lang="es-AR" dirty="0"/>
              <a:t> con COVID o a  la espera de un resultado y que eran alojados en hoteles destinados para su aislamiento</a:t>
            </a:r>
          </a:p>
        </p:txBody>
      </p:sp>
    </p:spTree>
    <p:extLst>
      <p:ext uri="{BB962C8B-B14F-4D97-AF65-F5344CB8AC3E}">
        <p14:creationId xmlns:p14="http://schemas.microsoft.com/office/powerpoint/2010/main" val="2679612872"/>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83568" y="476672"/>
            <a:ext cx="7772400" cy="4824536"/>
          </a:xfrm>
        </p:spPr>
        <p:txBody>
          <a:bodyPr>
            <a:normAutofit fontScale="92500"/>
          </a:bodyPr>
          <a:lstStyle/>
          <a:p>
            <a:pPr algn="ctr">
              <a:lnSpc>
                <a:spcPct val="150000"/>
              </a:lnSpc>
            </a:pPr>
            <a:r>
              <a:rPr lang="es-AR" dirty="0"/>
              <a:t>Ambos espacios nos interpelaron en nuestras prácticas habituales, ya sea desde la clínica tradicional  como en nuestro quehacer comunitario. </a:t>
            </a:r>
            <a:endParaRPr lang="es-AR" dirty="0" smtClean="0"/>
          </a:p>
          <a:p>
            <a:pPr algn="ctr">
              <a:lnSpc>
                <a:spcPct val="150000"/>
              </a:lnSpc>
            </a:pPr>
            <a:r>
              <a:rPr lang="es-AR" dirty="0"/>
              <a:t>N</a:t>
            </a:r>
            <a:r>
              <a:rPr lang="es-AR" dirty="0" smtClean="0"/>
              <a:t>os </a:t>
            </a:r>
            <a:r>
              <a:rPr lang="es-AR" dirty="0"/>
              <a:t>resultó útil repensar el dispositivo de  escucha en la diferenciación con un tratamiento psicológico y que esto fuese dicho con claridad desde el primer llamado telefónico.  </a:t>
            </a:r>
          </a:p>
          <a:p>
            <a:pPr algn="ctr"/>
            <a:endParaRPr lang="es-AR" dirty="0"/>
          </a:p>
        </p:txBody>
      </p:sp>
    </p:spTree>
    <p:extLst>
      <p:ext uri="{BB962C8B-B14F-4D97-AF65-F5344CB8AC3E}">
        <p14:creationId xmlns:p14="http://schemas.microsoft.com/office/powerpoint/2010/main" val="39706982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1916832"/>
            <a:ext cx="8229600" cy="4320480"/>
          </a:xfrm>
        </p:spPr>
        <p:txBody>
          <a:bodyPr>
            <a:normAutofit/>
          </a:bodyPr>
          <a:lstStyle/>
          <a:p>
            <a:r>
              <a:rPr lang="es-AR" sz="2400" dirty="0"/>
              <a:t>En los primeros tiempos de la pandemia el SAME (Sistema de emergencias municipal) se vio  desbordado y sin poder dar respuesta a todas las demandas de la comunidad</a:t>
            </a:r>
            <a:r>
              <a:rPr lang="es-AR" sz="2400" dirty="0" smtClean="0"/>
              <a:t>.</a:t>
            </a:r>
          </a:p>
          <a:p>
            <a:pPr marL="109728" indent="0">
              <a:buNone/>
            </a:pPr>
            <a:endParaRPr lang="es-AR" sz="2400" dirty="0" smtClean="0"/>
          </a:p>
          <a:p>
            <a:r>
              <a:rPr lang="es-AR" sz="2400" dirty="0"/>
              <a:t>Emergía  la angustia en cualquier horario y con diferentes máscaras, ante malestares físicos que no tenían  relación con el </a:t>
            </a:r>
            <a:r>
              <a:rPr lang="es-AR" sz="2400" dirty="0" err="1"/>
              <a:t>covid</a:t>
            </a:r>
            <a:r>
              <a:rPr lang="es-AR" sz="2400" dirty="0"/>
              <a:t> pero que nos indicaban situaciones de soledad, aislamiento, historias de  violencias y locuras solapadas en las casas.</a:t>
            </a:r>
          </a:p>
        </p:txBody>
      </p:sp>
      <p:sp>
        <p:nvSpPr>
          <p:cNvPr id="3" name="2 Título"/>
          <p:cNvSpPr>
            <a:spLocks noGrp="1"/>
          </p:cNvSpPr>
          <p:nvPr>
            <p:ph type="title"/>
          </p:nvPr>
        </p:nvSpPr>
        <p:spPr>
          <a:xfrm>
            <a:off x="457200" y="44624"/>
            <a:ext cx="8229600" cy="1800200"/>
          </a:xfrm>
        </p:spPr>
        <p:style>
          <a:lnRef idx="1">
            <a:schemeClr val="accent1"/>
          </a:lnRef>
          <a:fillRef idx="2">
            <a:schemeClr val="accent1"/>
          </a:fillRef>
          <a:effectRef idx="1">
            <a:schemeClr val="accent1"/>
          </a:effectRef>
          <a:fontRef idx="minor">
            <a:schemeClr val="dk1"/>
          </a:fontRef>
        </p:style>
        <p:txBody>
          <a:bodyPr>
            <a:normAutofit/>
          </a:bodyPr>
          <a:lstStyle/>
          <a:p>
            <a:pPr algn="r"/>
            <a:r>
              <a:rPr lang="es-AR" sz="3200" dirty="0">
                <a:effectLst/>
              </a:rPr>
              <a:t>APS en urgencia. </a:t>
            </a:r>
            <a:r>
              <a:rPr lang="es-AR" sz="2800" dirty="0">
                <a:effectLst/>
              </a:rPr>
              <a:t>Acompañamientos</a:t>
            </a:r>
            <a:r>
              <a:rPr lang="es-AR" sz="3200" dirty="0">
                <a:effectLst/>
              </a:rPr>
              <a:t> desde el COM (Centro de Operaciones y Monitoreo) </a:t>
            </a:r>
          </a:p>
        </p:txBody>
      </p:sp>
    </p:spTree>
    <p:extLst>
      <p:ext uri="{BB962C8B-B14F-4D97-AF65-F5344CB8AC3E}">
        <p14:creationId xmlns:p14="http://schemas.microsoft.com/office/powerpoint/2010/main" val="3034162693"/>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flipH="1">
            <a:off x="556497" y="260648"/>
            <a:ext cx="8136904" cy="5128327"/>
          </a:xfrm>
          <a:prstGeom prst="rect">
            <a:avLst/>
          </a:prstGeom>
          <a:noFill/>
        </p:spPr>
        <p:txBody>
          <a:bodyPr wrap="square" rtlCol="0">
            <a:spAutoFit/>
          </a:bodyPr>
          <a:lstStyle/>
          <a:p>
            <a:pPr algn="ctr">
              <a:lnSpc>
                <a:spcPct val="150000"/>
              </a:lnSpc>
            </a:pPr>
            <a:r>
              <a:rPr lang="es-AR" sz="2200" dirty="0"/>
              <a:t>Así es como surge, desde el Programa de Articulación territorial y dispositivos de salud mental en </a:t>
            </a:r>
            <a:r>
              <a:rPr lang="es-AR" sz="2200" dirty="0" smtClean="0"/>
              <a:t>APS, </a:t>
            </a:r>
            <a:r>
              <a:rPr lang="es-AR" sz="2200" dirty="0"/>
              <a:t>la  propuesta a sumarnos voluntariamente a este dispositivo creado para dar respuesta a esta nueva  problemática. Quienes nos incorporamos, lo hicimos para escuchar, contener, orientar y brindar  </a:t>
            </a:r>
            <a:r>
              <a:rPr lang="es-AR" sz="2200" dirty="0" smtClean="0"/>
              <a:t>asistencia </a:t>
            </a:r>
            <a:r>
              <a:rPr lang="es-AR" sz="2200" dirty="0"/>
              <a:t>telefónica a vecinas y vecinos del partido de Morón, posibilitando el reconocimiento de  nuestra propia vulnerabilidad, sorteando de esta manera la inacción y/o parálisis que podían  conllevarnos esos primeros momentos. </a:t>
            </a:r>
          </a:p>
        </p:txBody>
      </p:sp>
    </p:spTree>
    <p:extLst>
      <p:ext uri="{BB962C8B-B14F-4D97-AF65-F5344CB8AC3E}">
        <p14:creationId xmlns:p14="http://schemas.microsoft.com/office/powerpoint/2010/main" val="141575252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595603" y="1196752"/>
            <a:ext cx="7992888" cy="5016758"/>
          </a:xfrm>
          <a:prstGeom prst="rect">
            <a:avLst/>
          </a:prstGeom>
          <a:noFill/>
        </p:spPr>
        <p:txBody>
          <a:bodyPr wrap="square" rtlCol="0">
            <a:spAutoFit/>
          </a:bodyPr>
          <a:lstStyle/>
          <a:p>
            <a:pPr marL="285750" indent="-285750">
              <a:buClr>
                <a:schemeClr val="accent1"/>
              </a:buClr>
              <a:buSzPct val="200000"/>
              <a:buFont typeface="Lucida Sans Unicode" panose="020B0602030504020204" pitchFamily="34" charset="0"/>
              <a:buChar char="‣"/>
            </a:pPr>
            <a:r>
              <a:rPr lang="es-AR" sz="1600" dirty="0" smtClean="0"/>
              <a:t>Recibimos capacitación </a:t>
            </a:r>
            <a:r>
              <a:rPr lang="es-AR" sz="1600" dirty="0"/>
              <a:t>sobre todo lo pertinente a covid-19,  </a:t>
            </a:r>
            <a:r>
              <a:rPr lang="es-AR" sz="1600" dirty="0" smtClean="0"/>
              <a:t>(casos sospechosos</a:t>
            </a:r>
            <a:r>
              <a:rPr lang="es-AR" sz="1600" dirty="0"/>
              <a:t>, síntomas, pautas de alarma, </a:t>
            </a:r>
            <a:r>
              <a:rPr lang="es-AR" sz="1600" dirty="0" err="1" smtClean="0"/>
              <a:t>etc</a:t>
            </a:r>
            <a:r>
              <a:rPr lang="es-AR" sz="1600" dirty="0" smtClean="0"/>
              <a:t>). </a:t>
            </a:r>
          </a:p>
          <a:p>
            <a:pPr marL="285750" indent="-285750">
              <a:buClr>
                <a:schemeClr val="accent1"/>
              </a:buClr>
              <a:buSzPct val="200000"/>
              <a:buFont typeface="Lucida Sans Unicode" panose="020B0602030504020204" pitchFamily="34" charset="0"/>
              <a:buChar char="‣"/>
            </a:pPr>
            <a:r>
              <a:rPr lang="es-AR" sz="1600" dirty="0" smtClean="0"/>
              <a:t>Conformamos </a:t>
            </a:r>
            <a:r>
              <a:rPr lang="es-AR" sz="1600" dirty="0"/>
              <a:t>un equipo único de  salud con profesionales de distintas </a:t>
            </a:r>
            <a:r>
              <a:rPr lang="es-AR" sz="1600" dirty="0" smtClean="0"/>
              <a:t>disciplinas. </a:t>
            </a:r>
          </a:p>
          <a:p>
            <a:pPr marL="285750" indent="-285750">
              <a:buClr>
                <a:schemeClr val="accent1"/>
              </a:buClr>
              <a:buSzPct val="200000"/>
              <a:buFont typeface="Lucida Sans Unicode" panose="020B0602030504020204" pitchFamily="34" charset="0"/>
              <a:buChar char="‣"/>
            </a:pPr>
            <a:endParaRPr lang="es-AR" sz="1600" dirty="0" smtClean="0"/>
          </a:p>
          <a:p>
            <a:pPr marL="285750" indent="-285750">
              <a:buClr>
                <a:schemeClr val="accent1"/>
              </a:buClr>
              <a:buSzPct val="200000"/>
              <a:buFont typeface="Lucida Sans Unicode" panose="020B0602030504020204" pitchFamily="34" charset="0"/>
              <a:buChar char="‣"/>
            </a:pPr>
            <a:r>
              <a:rPr lang="es-AR" sz="1600" dirty="0" smtClean="0"/>
              <a:t>Este </a:t>
            </a:r>
            <a:r>
              <a:rPr lang="es-AR" sz="1600" dirty="0"/>
              <a:t>dispositivo fue pensado como un sistema de “guardias” que funcionaba de lunes a viernes. Se  conformaron equipos interdisciplinarios en duplas, que "cubrían" las franjas horarias de la mañana,  tarde y noche, en las cuales se registraban más llamados de este tipo. </a:t>
            </a:r>
            <a:endParaRPr lang="es-AR" sz="1600" dirty="0" smtClean="0"/>
          </a:p>
          <a:p>
            <a:pPr marL="285750" indent="-285750">
              <a:buClr>
                <a:schemeClr val="accent1"/>
              </a:buClr>
              <a:buSzPct val="200000"/>
              <a:buFont typeface="Lucida Sans Unicode" panose="020B0602030504020204" pitchFamily="34" charset="0"/>
              <a:buChar char="‣"/>
            </a:pPr>
            <a:endParaRPr lang="es-AR" sz="1600" dirty="0"/>
          </a:p>
          <a:p>
            <a:pPr marL="285750" indent="-285750">
              <a:buClr>
                <a:schemeClr val="accent1"/>
              </a:buClr>
              <a:buSzPct val="200000"/>
              <a:buFont typeface="Lucida Sans Unicode" panose="020B0602030504020204" pitchFamily="34" charset="0"/>
              <a:buChar char="‣"/>
            </a:pPr>
            <a:r>
              <a:rPr lang="es-AR" sz="1600" dirty="0"/>
              <a:t>E</a:t>
            </a:r>
            <a:r>
              <a:rPr lang="es-AR" sz="1600" dirty="0" smtClean="0"/>
              <a:t>l seguimiento de las situaciones se realizaba mediante un </a:t>
            </a:r>
            <a:r>
              <a:rPr lang="es-AR" sz="1600" dirty="0"/>
              <a:t>Drive a modo de Historia clínica donde se  volcaban todas la intervenciones en un documento común, se establecieron criterios de urgencia a  través de un </a:t>
            </a:r>
            <a:r>
              <a:rPr lang="es-AR" sz="1600" dirty="0" err="1"/>
              <a:t>triage</a:t>
            </a:r>
            <a:r>
              <a:rPr lang="es-AR" sz="1600" dirty="0"/>
              <a:t>, para que fuera retomado por la profesional que intervenía al día siguiente. </a:t>
            </a:r>
            <a:endParaRPr lang="es-AR" sz="1600" dirty="0" smtClean="0"/>
          </a:p>
          <a:p>
            <a:pPr marL="285750" indent="-285750">
              <a:buClr>
                <a:schemeClr val="accent1"/>
              </a:buClr>
              <a:buSzPct val="200000"/>
              <a:buFont typeface="Lucida Sans Unicode" panose="020B0602030504020204" pitchFamily="34" charset="0"/>
              <a:buChar char="‣"/>
            </a:pPr>
            <a:endParaRPr lang="es-AR" sz="1600" dirty="0" smtClean="0"/>
          </a:p>
          <a:p>
            <a:pPr marL="285750" indent="-285750">
              <a:buClr>
                <a:schemeClr val="accent1"/>
              </a:buClr>
              <a:buSzPct val="200000"/>
              <a:buFont typeface="Lucida Sans Unicode" panose="020B0602030504020204" pitchFamily="34" charset="0"/>
              <a:buChar char="‣"/>
            </a:pPr>
            <a:r>
              <a:rPr lang="es-AR" sz="1600" dirty="0"/>
              <a:t>En  algunos casos esto conllevaba articulaciones intersectoriales (con justicia, con las obras sociales, pre  pagas etc.) y con otras áreas municipales (acción social, UGC, género, </a:t>
            </a:r>
            <a:r>
              <a:rPr lang="es-AR" sz="1600" dirty="0" err="1"/>
              <a:t>etc</a:t>
            </a:r>
            <a:r>
              <a:rPr lang="es-AR" sz="1600" dirty="0"/>
              <a:t>). </a:t>
            </a:r>
          </a:p>
          <a:p>
            <a:pPr marL="285750" indent="-285750">
              <a:buClr>
                <a:schemeClr val="accent1"/>
              </a:buClr>
              <a:buSzPct val="200000"/>
              <a:buFont typeface="Lucida Sans Unicode" panose="020B0602030504020204" pitchFamily="34" charset="0"/>
              <a:buChar char="‣"/>
            </a:pPr>
            <a:endParaRPr lang="es-AR" sz="1600" dirty="0"/>
          </a:p>
        </p:txBody>
      </p:sp>
      <p:sp>
        <p:nvSpPr>
          <p:cNvPr id="5" name="4 CuadroTexto"/>
          <p:cNvSpPr txBox="1"/>
          <p:nvPr/>
        </p:nvSpPr>
        <p:spPr>
          <a:xfrm>
            <a:off x="971600" y="332656"/>
            <a:ext cx="7056784"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r>
              <a:rPr lang="es-AR"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ORGANIZACIÓN DEL DISPOSITIVO</a:t>
            </a:r>
            <a:endParaRPr lang="es-AR"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5008256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476672"/>
            <a:ext cx="8229600" cy="5530619"/>
          </a:xfrm>
        </p:spPr>
        <p:txBody>
          <a:bodyPr>
            <a:normAutofit/>
          </a:bodyPr>
          <a:lstStyle/>
          <a:p>
            <a:pPr marL="109728" indent="0">
              <a:buNone/>
            </a:pPr>
            <a:endParaRPr lang="es-AR" dirty="0"/>
          </a:p>
          <a:p>
            <a:pPr marL="109728" indent="0" algn="ctr">
              <a:buNone/>
            </a:pPr>
            <a:r>
              <a:rPr lang="es-AR" dirty="0"/>
              <a:t>Nos encontrábamos en su mayoría con situaciones de cronicidad y un reacomodamiento de todas las instituciones que debían brindar asistencia a las  necesidades. Supimos estar presentes desde la escucha telefónica atendiendo situaciones de  descompensación psicótica, conteniendo al familiar en el domicilio y articulando para dar una  respuesta a esa situación de urgencia subjetiva. </a:t>
            </a:r>
          </a:p>
        </p:txBody>
      </p:sp>
    </p:spTree>
    <p:extLst>
      <p:ext uri="{BB962C8B-B14F-4D97-AF65-F5344CB8AC3E}">
        <p14:creationId xmlns:p14="http://schemas.microsoft.com/office/powerpoint/2010/main" val="110836505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102</TotalTime>
  <Words>908</Words>
  <Application>Microsoft Office PowerPoint</Application>
  <PresentationFormat>Presentación en pantalla (4:3)</PresentationFormat>
  <Paragraphs>45</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Concurrencia</vt:lpstr>
      <vt:lpstr>Algunos de los dispositivos de acompañamiento telefónico en Salud Mental durante la  Pandemia COVID 19. Morón</vt:lpstr>
      <vt:lpstr>Autoras:</vt:lpstr>
      <vt:lpstr>Presentación de PowerPoint</vt:lpstr>
      <vt:lpstr>Presentación de PowerPoint</vt:lpstr>
      <vt:lpstr>Presentación de PowerPoint</vt:lpstr>
      <vt:lpstr>APS en urgencia. Acompañamientos desde el COM (Centro de Operaciones y Monitoreo) </vt:lpstr>
      <vt:lpstr>Presentación de PowerPoint</vt:lpstr>
      <vt:lpstr>Presentación de PowerPoint</vt:lpstr>
      <vt:lpstr>Presentación de PowerPoint</vt:lpstr>
      <vt:lpstr> Acompañamiento en centros de aislamiento y cuidado  </vt:lpstr>
      <vt:lpstr>Presentación de PowerPoint</vt:lpstr>
      <vt:lpstr>Presentación de PowerPoint</vt:lpstr>
      <vt:lpstr>Presentación de PowerPoint</vt:lpstr>
      <vt:lpstr>Gracias por su atención.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Algunos de los dispositivos de acompañamiento telefónico en Salud Mental durante la  Pandemia COVID 19. Morón</dc:title>
  <dc:creator>Sala Santa Laura</dc:creator>
  <cp:lastModifiedBy>Santa Laura</cp:lastModifiedBy>
  <cp:revision>8</cp:revision>
  <dcterms:created xsi:type="dcterms:W3CDTF">2022-10-24T13:02:23Z</dcterms:created>
  <dcterms:modified xsi:type="dcterms:W3CDTF">2022-10-24T19:31:57Z</dcterms:modified>
</cp:coreProperties>
</file>