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891" autoAdjust="0"/>
  </p:normalViewPr>
  <p:slideViewPr>
    <p:cSldViewPr>
      <p:cViewPr varScale="1">
        <p:scale>
          <a:sx n="47" d="100"/>
          <a:sy n="47" d="100"/>
        </p:scale>
        <p:origin x="196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42A6C-D50F-4303-BC89-3172D1D7660F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C691-1458-4594-884A-ACE529A815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638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En ese momento éramos</a:t>
            </a:r>
            <a:r>
              <a:rPr lang="es-AR" baseline="0" dirty="0" smtClean="0"/>
              <a:t> parte del hospital y este espacio e</a:t>
            </a:r>
            <a:r>
              <a:rPr lang="es-AR" dirty="0" smtClean="0"/>
              <a:t>mpieza</a:t>
            </a:r>
            <a:r>
              <a:rPr lang="es-AR" baseline="0" dirty="0" smtClean="0"/>
              <a:t> a partir de la necesidad de acompañar a </a:t>
            </a:r>
            <a:r>
              <a:rPr lang="es-AR" baseline="0" dirty="0" err="1" smtClean="0"/>
              <a:t>adultes</a:t>
            </a:r>
            <a:r>
              <a:rPr lang="es-AR" baseline="0" dirty="0" smtClean="0"/>
              <a:t> que accedían al hospital para la atención de adolescentes,  con algunas inquietudes de estos </a:t>
            </a:r>
            <a:r>
              <a:rPr lang="es-AR" baseline="0" dirty="0" err="1" smtClean="0"/>
              <a:t>adultxs</a:t>
            </a:r>
            <a:r>
              <a:rPr lang="es-AR" baseline="0" dirty="0" smtClean="0"/>
              <a:t>. Armamos una sistematización como parte de objetivos formativos de la residencia y para revisar el dispositivo, evaluar ese periodo de tiempo y proponer algunas estrategias que lo mejoren.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7C691-1458-4594-884A-ACE529A81553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720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7C691-1458-4594-884A-ACE529A81553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52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r>
              <a:rPr lang="es-AR" baseline="0" dirty="0" smtClean="0"/>
              <a:t> que se pensaron a priori, previo al inicio de esta experiencia, los cuales después de esta sistematización pudimos ir repensando , acorde a los que aconteció en ese espacio.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7C691-1458-4594-884A-ACE529A81553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352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Angustias: </a:t>
            </a:r>
            <a:r>
              <a:rPr lang="es-ES" dirty="0" err="1" smtClean="0"/>
              <a:t>refe</a:t>
            </a:r>
            <a:r>
              <a:rPr lang="es-ES" dirty="0" smtClean="0"/>
              <a:t> por </a:t>
            </a:r>
            <a:r>
              <a:rPr lang="es-ES" dirty="0" err="1" smtClean="0"/>
              <a:t>pibis</a:t>
            </a:r>
            <a:r>
              <a:rPr lang="es-ES" dirty="0" smtClean="0"/>
              <a:t> y otros por </a:t>
            </a:r>
            <a:r>
              <a:rPr lang="es-ES" dirty="0" err="1" smtClean="0"/>
              <a:t>adultes</a:t>
            </a:r>
            <a:r>
              <a:rPr lang="es-ES" dirty="0" smtClean="0"/>
              <a:t>. Como por ejemplo,</a:t>
            </a:r>
            <a:r>
              <a:rPr lang="es-ES" baseline="0" dirty="0" smtClean="0"/>
              <a:t> pos pandemia dificultades en la comunicación (poco dialogo, encierro). Se visualizaron también dificultades al interior de las familias durante la época del aislamiento obligatorio.</a:t>
            </a:r>
            <a:endParaRPr lang="es-E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LEER</a:t>
            </a:r>
            <a:r>
              <a:rPr lang="es-ES" baseline="0" dirty="0" smtClean="0"/>
              <a:t> VIOLENCIAS. </a:t>
            </a:r>
            <a:r>
              <a:rPr lang="es-ES" dirty="0" smtClean="0"/>
              <a:t>Maltrato y violencias: Estas problemáticas aparecieron en el discurso de las referentes adultas a las que se entrevistó. No estaban en los objetivos de abordaje pensadas a priori.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7C691-1458-4594-884A-ACE529A8155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546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Si pinta : </a:t>
            </a:r>
            <a:r>
              <a:rPr lang="es-ES" b="1" dirty="0" smtClean="0"/>
              <a:t>las preguntas</a:t>
            </a:r>
            <a:r>
              <a:rPr lang="es-ES" b="1" baseline="0" dirty="0" smtClean="0"/>
              <a:t> </a:t>
            </a:r>
            <a:r>
              <a:rPr lang="es-ES" b="1" dirty="0" smtClean="0"/>
              <a:t>surgen a partir del proceso de recuperación de la experiencia para analizarlas a la luz de los contenidos teóricos, con el objetivo de llevarlas nuevamente a la práctica cargadas de propuestas innovadoras de intervención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Tercera </a:t>
            </a:r>
            <a:r>
              <a:rPr lang="es-ES" baseline="0" dirty="0" err="1" smtClean="0"/>
              <a:t>preg</a:t>
            </a:r>
            <a:r>
              <a:rPr lang="es-ES" baseline="0" dirty="0" smtClean="0"/>
              <a:t>: una de las consecuencias es la </a:t>
            </a:r>
            <a:r>
              <a:rPr lang="es-ES" baseline="0" dirty="0" err="1" smtClean="0"/>
              <a:t>culpabilización</a:t>
            </a:r>
            <a:r>
              <a:rPr lang="es-ES" baseline="0" dirty="0" smtClean="0"/>
              <a:t> hacia las mujeres por las situaciones de vulnerabilidad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SITUACIONES RIESGOSAS: Consumos, autolesiones e intentos de suicidio, violencia sexual contra niñeces y adolescencias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Sobre medidas: ejemplos como medidas restrictivas (prohibitivas) y para evitar exponer a </a:t>
            </a:r>
            <a:r>
              <a:rPr lang="es-ES" baseline="0" dirty="0" err="1" smtClean="0"/>
              <a:t>adoles</a:t>
            </a:r>
            <a:r>
              <a:rPr lang="es-ES" baseline="0" dirty="0" smtClean="0"/>
              <a:t> a situaciones de violencia</a:t>
            </a:r>
            <a:endParaRPr lang="es-ES" dirty="0" smtClean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7C691-1458-4594-884A-ACE529A8155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199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Situación trabajadas</a:t>
            </a:r>
            <a:r>
              <a:rPr lang="es-AR" baseline="0" dirty="0" smtClean="0"/>
              <a:t> desde el </a:t>
            </a:r>
            <a:r>
              <a:rPr lang="es-AR" baseline="0" dirty="0" err="1" smtClean="0"/>
              <a:t>cónsultorio</a:t>
            </a:r>
            <a:r>
              <a:rPr lang="es-AR" baseline="0" dirty="0" smtClean="0"/>
              <a:t> interdisciplinario de pediatría: en la 1era situación sobre dificultades del grupo familiar para acompañar posibles diagnósticos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7C691-1458-4594-884A-ACE529A81553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442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Al dispositivo se podía</a:t>
            </a:r>
            <a:r>
              <a:rPr lang="es-AR" baseline="0" dirty="0" smtClean="0"/>
              <a:t> ingresar por: consultorio externo, guardia, consultorio interdisciplinario de pediatría.</a:t>
            </a:r>
          </a:p>
          <a:p>
            <a:r>
              <a:rPr lang="es-AR" baseline="0" dirty="0" smtClean="0"/>
              <a:t>En ambas situaciones les adolescentes continuaban su atención en otros espacios del hospital (como el consultorio interdisciplinario de pediatría, el equipo de adolescencia de salud mental).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7C691-1458-4594-884A-ACE529A81553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8105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Si pinta:</a:t>
            </a:r>
            <a:r>
              <a:rPr lang="es-AR" baseline="0" dirty="0" smtClean="0"/>
              <a:t> la propuesta es parte de la construcción de una sistematización </a:t>
            </a:r>
          </a:p>
          <a:p>
            <a:r>
              <a:rPr lang="es-AR" baseline="0" dirty="0" smtClean="0"/>
              <a:t>La idea es poder implementarlo en nuestra actual sede de residencia en APS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7C691-1458-4594-884A-ACE529A81553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428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D32-191A-47AD-895E-B27ED7DFEE72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A2-4535-40D4-BA71-7D8D8046B2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19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D32-191A-47AD-895E-B27ED7DFEE72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A2-4535-40D4-BA71-7D8D8046B2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348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D32-191A-47AD-895E-B27ED7DFEE72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A2-4535-40D4-BA71-7D8D8046B231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2856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D32-191A-47AD-895E-B27ED7DFEE72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A2-4535-40D4-BA71-7D8D8046B2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813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D32-191A-47AD-895E-B27ED7DFEE72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A2-4535-40D4-BA71-7D8D8046B231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193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D32-191A-47AD-895E-B27ED7DFEE72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A2-4535-40D4-BA71-7D8D8046B2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4080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D32-191A-47AD-895E-B27ED7DFEE72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A2-4535-40D4-BA71-7D8D8046B2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439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D32-191A-47AD-895E-B27ED7DFEE72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A2-4535-40D4-BA71-7D8D8046B2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51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D32-191A-47AD-895E-B27ED7DFEE72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A2-4535-40D4-BA71-7D8D8046B2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127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D32-191A-47AD-895E-B27ED7DFEE72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A2-4535-40D4-BA71-7D8D8046B2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760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D32-191A-47AD-895E-B27ED7DFEE72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A2-4535-40D4-BA71-7D8D8046B2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24052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D32-191A-47AD-895E-B27ED7DFEE72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A2-4535-40D4-BA71-7D8D8046B2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8306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D32-191A-47AD-895E-B27ED7DFEE72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A2-4535-40D4-BA71-7D8D8046B2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350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D32-191A-47AD-895E-B27ED7DFEE72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A2-4535-40D4-BA71-7D8D8046B2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23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D32-191A-47AD-895E-B27ED7DFEE72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A2-4535-40D4-BA71-7D8D8046B2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2909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D32-191A-47AD-895E-B27ED7DFEE72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A2-4535-40D4-BA71-7D8D8046B2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892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2BD32-191A-47AD-895E-B27ED7DFEE72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84B5A2-4535-40D4-BA71-7D8D8046B2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787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5" y="116632"/>
            <a:ext cx="6192687" cy="6624736"/>
          </a:xfrm>
        </p:spPr>
        <p:txBody>
          <a:bodyPr>
            <a:normAutofit/>
          </a:bodyPr>
          <a:lstStyle/>
          <a:p>
            <a:pPr algn="ctr"/>
            <a:r>
              <a:rPr lang="es-ES" sz="4000" b="1" i="1" dirty="0" smtClean="0"/>
              <a:t>ACOMPAÑAMIENTO A REFERENTES AFECTIVOS DE ADOLESCENTES</a:t>
            </a:r>
            <a:r>
              <a:rPr lang="es-AR" sz="4000" dirty="0" smtClean="0"/>
              <a:t/>
            </a:r>
            <a:br>
              <a:rPr lang="es-AR" sz="4000" dirty="0" smtClean="0"/>
            </a:br>
            <a:r>
              <a:rPr lang="es-ES" sz="4000" i="1" dirty="0" smtClean="0"/>
              <a:t>  </a:t>
            </a:r>
            <a:r>
              <a:rPr lang="es-AR" sz="4000" dirty="0" smtClean="0"/>
              <a:t/>
            </a:r>
            <a:br>
              <a:rPr lang="es-AR" sz="4000" dirty="0" smtClean="0"/>
            </a:br>
            <a:r>
              <a:rPr lang="es-ES" sz="3600" i="1" dirty="0" smtClean="0"/>
              <a:t>SISTEMATIZACIÓN DE UNA EXPERIENCIA</a:t>
            </a:r>
            <a:br>
              <a:rPr lang="es-ES" sz="3600" i="1" dirty="0" smtClean="0"/>
            </a:br>
            <a:r>
              <a:rPr lang="es-ES" sz="3600" i="1" dirty="0" smtClean="0"/>
              <a:t>(julio 2021-abril 2022)</a:t>
            </a:r>
            <a:br>
              <a:rPr lang="es-ES" sz="3600" i="1" dirty="0" smtClean="0"/>
            </a:br>
            <a:r>
              <a:rPr lang="es-AR" sz="4000" dirty="0" smtClean="0"/>
              <a:t/>
            </a:r>
            <a:br>
              <a:rPr lang="es-AR" sz="4000" dirty="0" smtClean="0"/>
            </a:br>
            <a:r>
              <a:rPr lang="es-ES" i="1" dirty="0" smtClean="0"/>
              <a:t> 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220072" y="4872136"/>
            <a:ext cx="3528392" cy="1653208"/>
          </a:xfrm>
        </p:spPr>
        <p:txBody>
          <a:bodyPr numCol="1">
            <a:normAutofit fontScale="25000" lnSpcReduction="20000"/>
          </a:bodyPr>
          <a:lstStyle/>
          <a:p>
            <a:pPr algn="l"/>
            <a:r>
              <a:rPr lang="es-ES" i="1" dirty="0">
                <a:solidFill>
                  <a:schemeClr val="tx1"/>
                </a:solidFill>
              </a:rPr>
              <a:t> </a:t>
            </a:r>
            <a:r>
              <a:rPr lang="es-ES" sz="9600" dirty="0" smtClean="0">
                <a:solidFill>
                  <a:schemeClr val="tx1"/>
                </a:solidFill>
              </a:rPr>
              <a:t>Lic. </a:t>
            </a:r>
            <a:r>
              <a:rPr lang="es-ES" sz="9600" dirty="0">
                <a:solidFill>
                  <a:schemeClr val="tx1"/>
                </a:solidFill>
              </a:rPr>
              <a:t>Alomo </a:t>
            </a:r>
            <a:endParaRPr lang="es-AR" sz="9600" dirty="0">
              <a:solidFill>
                <a:schemeClr val="tx1"/>
              </a:solidFill>
            </a:endParaRPr>
          </a:p>
          <a:p>
            <a:pPr algn="l"/>
            <a:r>
              <a:rPr lang="es-ES" sz="9600" dirty="0" smtClean="0">
                <a:solidFill>
                  <a:schemeClr val="tx1"/>
                </a:solidFill>
              </a:rPr>
              <a:t>Lic. </a:t>
            </a:r>
            <a:r>
              <a:rPr lang="es-ES" sz="9600" dirty="0" err="1" smtClean="0">
                <a:solidFill>
                  <a:schemeClr val="tx1"/>
                </a:solidFill>
              </a:rPr>
              <a:t>Bataglia</a:t>
            </a:r>
            <a:r>
              <a:rPr lang="es-ES" sz="9600" dirty="0" smtClean="0">
                <a:solidFill>
                  <a:schemeClr val="tx1"/>
                </a:solidFill>
              </a:rPr>
              <a:t> </a:t>
            </a:r>
            <a:endParaRPr lang="es-AR" sz="9600" dirty="0" smtClean="0">
              <a:solidFill>
                <a:schemeClr val="tx1"/>
              </a:solidFill>
            </a:endParaRPr>
          </a:p>
          <a:p>
            <a:pPr algn="l"/>
            <a:r>
              <a:rPr lang="es-ES" sz="9600" dirty="0" smtClean="0">
                <a:solidFill>
                  <a:schemeClr val="tx1"/>
                </a:solidFill>
              </a:rPr>
              <a:t>Lic. Robles</a:t>
            </a:r>
            <a:endParaRPr lang="es-AR" sz="9600" dirty="0" smtClean="0">
              <a:solidFill>
                <a:schemeClr val="tx1"/>
              </a:solidFill>
            </a:endParaRPr>
          </a:p>
          <a:p>
            <a:pPr algn="l"/>
            <a:r>
              <a:rPr lang="es-ES" sz="9600" dirty="0" smtClean="0">
                <a:solidFill>
                  <a:schemeClr val="tx1"/>
                </a:solidFill>
              </a:rPr>
              <a:t>Lic</a:t>
            </a:r>
            <a:r>
              <a:rPr lang="es-ES" sz="9600" dirty="0">
                <a:solidFill>
                  <a:schemeClr val="tx1"/>
                </a:solidFill>
              </a:rPr>
              <a:t>. </a:t>
            </a:r>
            <a:r>
              <a:rPr lang="es-ES" sz="9600" dirty="0" err="1" smtClean="0">
                <a:solidFill>
                  <a:schemeClr val="tx1"/>
                </a:solidFill>
              </a:rPr>
              <a:t>Yornet</a:t>
            </a:r>
            <a:endParaRPr lang="es-AR" sz="9600" dirty="0">
              <a:solidFill>
                <a:schemeClr val="tx1"/>
              </a:solidFill>
            </a:endParaRPr>
          </a:p>
          <a:p>
            <a:r>
              <a:rPr lang="es-ES" i="1" dirty="0"/>
              <a:t> </a:t>
            </a:r>
            <a:endParaRPr lang="es-AR" dirty="0"/>
          </a:p>
          <a:p>
            <a:r>
              <a:rPr lang="es-ES" i="1" dirty="0"/>
              <a:t> 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443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2420888"/>
            <a:ext cx="6552728" cy="1296144"/>
          </a:xfrm>
        </p:spPr>
        <p:txBody>
          <a:bodyPr>
            <a:normAutofit/>
          </a:bodyPr>
          <a:lstStyle/>
          <a:p>
            <a:pPr algn="ctr"/>
            <a:r>
              <a:rPr lang="es-AR" sz="4400" b="1" dirty="0"/>
              <a:t>¡</a:t>
            </a:r>
            <a:r>
              <a:rPr lang="es-AR" sz="4400" b="1" dirty="0" smtClean="0"/>
              <a:t>Muchas gracias!</a:t>
            </a:r>
            <a:endParaRPr lang="es-AR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8622" y="4032798"/>
            <a:ext cx="6347714" cy="1340418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s-AR" sz="2800" b="1" i="1" dirty="0" smtClean="0">
                <a:solidFill>
                  <a:schemeClr val="tx1"/>
                </a:solidFill>
              </a:rPr>
              <a:t>Residencia de Trabajo Social</a:t>
            </a:r>
          </a:p>
          <a:p>
            <a:pPr marL="0" indent="0" algn="r">
              <a:buNone/>
            </a:pPr>
            <a:r>
              <a:rPr lang="es-AR" sz="2800" b="1" i="1" dirty="0" smtClean="0">
                <a:solidFill>
                  <a:schemeClr val="tx1"/>
                </a:solidFill>
              </a:rPr>
              <a:t>CAPS Juana Azurduy</a:t>
            </a:r>
          </a:p>
        </p:txBody>
      </p:sp>
    </p:spTree>
    <p:extLst>
      <p:ext uri="{BB962C8B-B14F-4D97-AF65-F5344CB8AC3E}">
        <p14:creationId xmlns:p14="http://schemas.microsoft.com/office/powerpoint/2010/main" val="22365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47192"/>
          </a:xfrm>
        </p:spPr>
        <p:txBody>
          <a:bodyPr/>
          <a:lstStyle/>
          <a:p>
            <a:r>
              <a:rPr lang="es-ES" b="1" dirty="0" smtClean="0"/>
              <a:t>¿De qué trata el dispositivo?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916832"/>
            <a:ext cx="6554689" cy="2808312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 smtClean="0">
                <a:solidFill>
                  <a:schemeClr val="tx1"/>
                </a:solidFill>
              </a:rPr>
              <a:t>Trabaja </a:t>
            </a:r>
            <a:r>
              <a:rPr lang="es-ES" sz="2600" dirty="0">
                <a:solidFill>
                  <a:schemeClr val="tx1"/>
                </a:solidFill>
              </a:rPr>
              <a:t>singularmente con </a:t>
            </a:r>
            <a:r>
              <a:rPr lang="es-ES" sz="2600" dirty="0" err="1" smtClean="0">
                <a:solidFill>
                  <a:schemeClr val="tx1"/>
                </a:solidFill>
              </a:rPr>
              <a:t>adultxs</a:t>
            </a:r>
            <a:r>
              <a:rPr lang="es-ES" sz="2600" dirty="0" smtClean="0">
                <a:solidFill>
                  <a:schemeClr val="tx1"/>
                </a:solidFill>
              </a:rPr>
              <a:t> </a:t>
            </a:r>
            <a:r>
              <a:rPr lang="es-ES" sz="2600" dirty="0">
                <a:solidFill>
                  <a:schemeClr val="tx1"/>
                </a:solidFill>
              </a:rPr>
              <a:t>referentes que </a:t>
            </a:r>
            <a:r>
              <a:rPr lang="es-ES" sz="2600" dirty="0" smtClean="0">
                <a:solidFill>
                  <a:schemeClr val="tx1"/>
                </a:solidFill>
              </a:rPr>
              <a:t>acompañan adolescencias, </a:t>
            </a:r>
            <a:r>
              <a:rPr lang="es-ES" sz="2600" dirty="0">
                <a:solidFill>
                  <a:schemeClr val="tx1"/>
                </a:solidFill>
              </a:rPr>
              <a:t>abordando </a:t>
            </a:r>
            <a:r>
              <a:rPr lang="es-ES" sz="2600" dirty="0" smtClean="0">
                <a:solidFill>
                  <a:schemeClr val="tx1"/>
                </a:solidFill>
              </a:rPr>
              <a:t>el </a:t>
            </a:r>
            <a:r>
              <a:rPr lang="es-ES" sz="2600" dirty="0">
                <a:solidFill>
                  <a:schemeClr val="tx1"/>
                </a:solidFill>
              </a:rPr>
              <a:t>cotidiano de las relaciones </a:t>
            </a:r>
            <a:r>
              <a:rPr lang="es-ES" sz="2600" dirty="0" smtClean="0">
                <a:solidFill>
                  <a:schemeClr val="tx1"/>
                </a:solidFill>
              </a:rPr>
              <a:t>familiares, problematizando en </a:t>
            </a:r>
            <a:r>
              <a:rPr lang="es-ES" sz="2600" dirty="0">
                <a:solidFill>
                  <a:schemeClr val="tx1"/>
                </a:solidFill>
              </a:rPr>
              <a:t>torno a las estrategias de cuidado que las familias construyen en su </a:t>
            </a:r>
            <a:r>
              <a:rPr lang="es-ES" sz="2600" dirty="0" smtClean="0">
                <a:solidFill>
                  <a:schemeClr val="tx1"/>
                </a:solidFill>
              </a:rPr>
              <a:t>día a día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11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99" y="260648"/>
            <a:ext cx="6347713" cy="1320800"/>
          </a:xfrm>
        </p:spPr>
        <p:txBody>
          <a:bodyPr/>
          <a:lstStyle/>
          <a:p>
            <a:r>
              <a:rPr lang="es-ES" b="1" dirty="0" smtClean="0"/>
              <a:t>Objetivos del dispositivo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052736"/>
            <a:ext cx="7200800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i="1" u="sng" dirty="0">
                <a:solidFill>
                  <a:schemeClr val="tx1"/>
                </a:solidFill>
              </a:rPr>
              <a:t>Objetivo general:</a:t>
            </a:r>
            <a:endParaRPr lang="es-AR" sz="2000" dirty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s-ES" sz="2000" dirty="0">
                <a:solidFill>
                  <a:schemeClr val="tx1"/>
                </a:solidFill>
              </a:rPr>
              <a:t>Problematizar sobre las particularidades de esta etapa en la vida junto con </a:t>
            </a:r>
            <a:r>
              <a:rPr lang="es-ES" sz="2000" dirty="0" err="1">
                <a:solidFill>
                  <a:schemeClr val="tx1"/>
                </a:solidFill>
              </a:rPr>
              <a:t>lxs</a:t>
            </a:r>
            <a:r>
              <a:rPr lang="es-ES" sz="2000" dirty="0">
                <a:solidFill>
                  <a:schemeClr val="tx1"/>
                </a:solidFill>
              </a:rPr>
              <a:t> referentes afectivos de </a:t>
            </a:r>
            <a:r>
              <a:rPr lang="es-ES" sz="2000" dirty="0" err="1">
                <a:solidFill>
                  <a:schemeClr val="tx1"/>
                </a:solidFill>
              </a:rPr>
              <a:t>lxs</a:t>
            </a:r>
            <a:r>
              <a:rPr lang="es-ES" sz="2000" dirty="0">
                <a:solidFill>
                  <a:schemeClr val="tx1"/>
                </a:solidFill>
              </a:rPr>
              <a:t> adolescentes.</a:t>
            </a:r>
            <a:endParaRPr lang="es-A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2000" i="1" u="sng" dirty="0">
                <a:solidFill>
                  <a:schemeClr val="tx1"/>
                </a:solidFill>
              </a:rPr>
              <a:t>Objetivos específicos:</a:t>
            </a:r>
            <a:endParaRPr lang="es-AR" sz="2000" dirty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s-ES" sz="2000" dirty="0">
                <a:solidFill>
                  <a:schemeClr val="tx1"/>
                </a:solidFill>
              </a:rPr>
              <a:t>Orientar acerca de la diversidad de formas de vivenciar y transitar la adolescencia.</a:t>
            </a:r>
            <a:endParaRPr lang="es-AR" sz="2000" dirty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s-ES" sz="2000" dirty="0">
                <a:solidFill>
                  <a:schemeClr val="tx1"/>
                </a:solidFill>
              </a:rPr>
              <a:t>Repensar la puesta de límites y la autonomía progresiva de </a:t>
            </a:r>
            <a:r>
              <a:rPr lang="es-ES" sz="2000" dirty="0" err="1">
                <a:solidFill>
                  <a:schemeClr val="tx1"/>
                </a:solidFill>
              </a:rPr>
              <a:t>lxs</a:t>
            </a:r>
            <a:r>
              <a:rPr lang="es-ES" sz="2000" dirty="0">
                <a:solidFill>
                  <a:schemeClr val="tx1"/>
                </a:solidFill>
              </a:rPr>
              <a:t> adolescentes.</a:t>
            </a:r>
            <a:endParaRPr lang="es-AR" sz="2000" dirty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s-ES" sz="2000" dirty="0">
                <a:solidFill>
                  <a:schemeClr val="tx1"/>
                </a:solidFill>
              </a:rPr>
              <a:t>Reflexionar sobre las formas de acompañamientos en la escolaridad (transiciones de primaria a secundaria, discontinuidad en las actividades </a:t>
            </a:r>
            <a:r>
              <a:rPr lang="es-ES" sz="2000" dirty="0" smtClean="0">
                <a:solidFill>
                  <a:schemeClr val="tx1"/>
                </a:solidFill>
              </a:rPr>
              <a:t>escolares, etc.).</a:t>
            </a:r>
            <a:endParaRPr lang="es-AR" sz="2000" dirty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s-ES" sz="2000" dirty="0">
                <a:solidFill>
                  <a:schemeClr val="tx1"/>
                </a:solidFill>
              </a:rPr>
              <a:t>Dialogar sobre la importancia de contar con espacios propios y la creación de vínculos o referencias exogámicas que se diferencien al discurso parental.</a:t>
            </a:r>
            <a:endParaRPr lang="es-AR" sz="2000" dirty="0">
              <a:solidFill>
                <a:schemeClr val="tx1"/>
              </a:solidFill>
            </a:endParaRP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9873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Dimensiones abordadas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4566" y="1556792"/>
            <a:ext cx="6347714" cy="3880773"/>
          </a:xfrm>
          <a:ln w="28575"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es-ES" sz="2400" u="sng" dirty="0" smtClean="0"/>
          </a:p>
          <a:p>
            <a:pPr marL="0" lvl="0" indent="0">
              <a:buNone/>
            </a:pPr>
            <a:r>
              <a:rPr lang="es-ES" sz="2600" u="sng" dirty="0" smtClean="0">
                <a:solidFill>
                  <a:schemeClr val="tx1"/>
                </a:solidFill>
              </a:rPr>
              <a:t>Vínculo </a:t>
            </a:r>
            <a:r>
              <a:rPr lang="es-ES" sz="2600" u="sng" dirty="0">
                <a:solidFill>
                  <a:schemeClr val="tx1"/>
                </a:solidFill>
              </a:rPr>
              <a:t>y diálogo cotidiano: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endParaRPr lang="es-ES" sz="2600" dirty="0" smtClean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s-ES" sz="2600" dirty="0" smtClean="0">
                <a:solidFill>
                  <a:schemeClr val="tx1"/>
                </a:solidFill>
              </a:rPr>
              <a:t>Comunicación </a:t>
            </a:r>
            <a:r>
              <a:rPr lang="es-ES" sz="2600" dirty="0">
                <a:solidFill>
                  <a:schemeClr val="tx1"/>
                </a:solidFill>
              </a:rPr>
              <a:t>entre </a:t>
            </a:r>
            <a:r>
              <a:rPr lang="es-ES" sz="2600" dirty="0" err="1">
                <a:solidFill>
                  <a:schemeClr val="tx1"/>
                </a:solidFill>
              </a:rPr>
              <a:t>lxs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adultxs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smtClean="0">
                <a:solidFill>
                  <a:schemeClr val="tx1"/>
                </a:solidFill>
              </a:rPr>
              <a:t>cuidadores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s-ES" sz="2600" dirty="0" smtClean="0">
                <a:solidFill>
                  <a:schemeClr val="tx1"/>
                </a:solidFill>
              </a:rPr>
              <a:t>Abordaje de las problemáticas angustiantes</a:t>
            </a:r>
          </a:p>
          <a:p>
            <a:pPr marL="0" lvl="0" indent="0">
              <a:buNone/>
            </a:pPr>
            <a:endParaRPr lang="es-ES" sz="2600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s-ES" sz="2600" dirty="0">
                <a:solidFill>
                  <a:schemeClr val="tx1"/>
                </a:solidFill>
              </a:rPr>
              <a:t>V</a:t>
            </a:r>
            <a:r>
              <a:rPr lang="es-ES" sz="2600" u="sng" dirty="0" smtClean="0">
                <a:solidFill>
                  <a:schemeClr val="tx1"/>
                </a:solidFill>
              </a:rPr>
              <a:t>iolencias</a:t>
            </a:r>
            <a:r>
              <a:rPr lang="es-ES" sz="2600" u="sng" dirty="0">
                <a:solidFill>
                  <a:schemeClr val="tx1"/>
                </a:solidFill>
              </a:rPr>
              <a:t>: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endParaRPr lang="es-ES" sz="2600" dirty="0" smtClean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s-ES" sz="2600" dirty="0">
                <a:solidFill>
                  <a:schemeClr val="tx1"/>
                </a:solidFill>
              </a:rPr>
              <a:t>V</a:t>
            </a:r>
            <a:r>
              <a:rPr lang="es-ES" sz="2600" dirty="0" smtClean="0">
                <a:solidFill>
                  <a:schemeClr val="tx1"/>
                </a:solidFill>
              </a:rPr>
              <a:t>iolencias y el impacto que tenían en </a:t>
            </a:r>
            <a:r>
              <a:rPr lang="es-ES" sz="2600" dirty="0" err="1" smtClean="0">
                <a:solidFill>
                  <a:schemeClr val="tx1"/>
                </a:solidFill>
              </a:rPr>
              <a:t>lxs</a:t>
            </a:r>
            <a:r>
              <a:rPr lang="es-ES" sz="2600" dirty="0" smtClean="0">
                <a:solidFill>
                  <a:schemeClr val="tx1"/>
                </a:solidFill>
              </a:rPr>
              <a:t> adolescentes</a:t>
            </a:r>
          </a:p>
        </p:txBody>
      </p:sp>
    </p:spTree>
    <p:extLst>
      <p:ext uri="{BB962C8B-B14F-4D97-AF65-F5344CB8AC3E}">
        <p14:creationId xmlns:p14="http://schemas.microsoft.com/office/powerpoint/2010/main" val="302708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70713" cy="1320800"/>
          </a:xfrm>
        </p:spPr>
        <p:txBody>
          <a:bodyPr>
            <a:normAutofit/>
          </a:bodyPr>
          <a:lstStyle/>
          <a:p>
            <a:r>
              <a:rPr lang="es-ES" b="1" dirty="0" smtClean="0"/>
              <a:t>Preguntas </a:t>
            </a:r>
            <a:r>
              <a:rPr lang="es-ES" b="1" dirty="0" err="1" smtClean="0"/>
              <a:t>problematizadoras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0832" y="1294694"/>
            <a:ext cx="8229600" cy="5014626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sz="2400" dirty="0">
                <a:solidFill>
                  <a:schemeClr val="tx1"/>
                </a:solidFill>
              </a:rPr>
              <a:t>¿Con qué herramientas cuentan </a:t>
            </a:r>
            <a:r>
              <a:rPr lang="es-ES" sz="2400" dirty="0" err="1">
                <a:solidFill>
                  <a:schemeClr val="tx1"/>
                </a:solidFill>
              </a:rPr>
              <a:t>lxs</a:t>
            </a:r>
            <a:r>
              <a:rPr lang="es-ES" sz="2400" dirty="0">
                <a:solidFill>
                  <a:schemeClr val="tx1"/>
                </a:solidFill>
              </a:rPr>
              <a:t> referentes afectivos de </a:t>
            </a:r>
            <a:r>
              <a:rPr lang="es-ES" sz="2400" dirty="0" err="1">
                <a:solidFill>
                  <a:schemeClr val="tx1"/>
                </a:solidFill>
              </a:rPr>
              <a:t>lxs</a:t>
            </a:r>
            <a:r>
              <a:rPr lang="es-ES" sz="2400" dirty="0">
                <a:solidFill>
                  <a:schemeClr val="tx1"/>
                </a:solidFill>
              </a:rPr>
              <a:t> adolescentes</a:t>
            </a:r>
            <a:r>
              <a:rPr lang="es-ES" sz="2400" dirty="0" smtClean="0">
                <a:solidFill>
                  <a:schemeClr val="tx1"/>
                </a:solidFill>
              </a:rPr>
              <a:t>?</a:t>
            </a:r>
            <a:endParaRPr lang="es-A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2400" dirty="0" smtClean="0">
                <a:solidFill>
                  <a:schemeClr val="tx1"/>
                </a:solidFill>
              </a:rPr>
              <a:t>¿</a:t>
            </a:r>
            <a:r>
              <a:rPr lang="es-ES" sz="2400" dirty="0">
                <a:solidFill>
                  <a:schemeClr val="tx1"/>
                </a:solidFill>
              </a:rPr>
              <a:t>Quiénes son </a:t>
            </a:r>
            <a:r>
              <a:rPr lang="es-ES" sz="2400" dirty="0" err="1">
                <a:solidFill>
                  <a:schemeClr val="tx1"/>
                </a:solidFill>
              </a:rPr>
              <a:t>lxs</a:t>
            </a:r>
            <a:r>
              <a:rPr lang="es-ES" sz="2400" dirty="0">
                <a:solidFill>
                  <a:schemeClr val="tx1"/>
                </a:solidFill>
              </a:rPr>
              <a:t> principales responsables del cuidado en las familias</a:t>
            </a:r>
            <a:r>
              <a:rPr lang="es-ES" sz="2400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es-ES" sz="2400" dirty="0" smtClean="0">
                <a:solidFill>
                  <a:schemeClr val="tx1"/>
                </a:solidFill>
              </a:rPr>
              <a:t>¿</a:t>
            </a:r>
            <a:r>
              <a:rPr lang="es-ES" sz="2400" dirty="0">
                <a:solidFill>
                  <a:schemeClr val="tx1"/>
                </a:solidFill>
              </a:rPr>
              <a:t>Cómo se distribuyen los roles y qué consecuencias trae dicha </a:t>
            </a:r>
            <a:r>
              <a:rPr lang="es-ES" sz="2400" dirty="0" smtClean="0">
                <a:solidFill>
                  <a:schemeClr val="tx1"/>
                </a:solidFill>
              </a:rPr>
              <a:t>distribución? </a:t>
            </a:r>
            <a:endParaRPr lang="es-A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2400" dirty="0" smtClean="0">
                <a:solidFill>
                  <a:schemeClr val="tx1"/>
                </a:solidFill>
              </a:rPr>
              <a:t>¿</a:t>
            </a:r>
            <a:r>
              <a:rPr lang="es-ES" sz="2400" dirty="0">
                <a:solidFill>
                  <a:schemeClr val="tx1"/>
                </a:solidFill>
              </a:rPr>
              <a:t>Qué entienden </a:t>
            </a:r>
            <a:r>
              <a:rPr lang="es-ES" sz="2400" dirty="0" err="1">
                <a:solidFill>
                  <a:schemeClr val="tx1"/>
                </a:solidFill>
              </a:rPr>
              <a:t>lxs</a:t>
            </a:r>
            <a:r>
              <a:rPr lang="es-ES" sz="2400" dirty="0">
                <a:solidFill>
                  <a:schemeClr val="tx1"/>
                </a:solidFill>
              </a:rPr>
              <a:t> referentes afectivos por situaciones </a:t>
            </a:r>
            <a:r>
              <a:rPr lang="es-ES" sz="2400" dirty="0" smtClean="0">
                <a:solidFill>
                  <a:schemeClr val="tx1"/>
                </a:solidFill>
              </a:rPr>
              <a:t>riesgosas? </a:t>
            </a:r>
            <a:endParaRPr lang="es-E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2400" dirty="0" smtClean="0">
                <a:solidFill>
                  <a:schemeClr val="tx1"/>
                </a:solidFill>
              </a:rPr>
              <a:t>¿Qué </a:t>
            </a:r>
            <a:r>
              <a:rPr lang="es-ES" sz="2400" dirty="0">
                <a:solidFill>
                  <a:schemeClr val="tx1"/>
                </a:solidFill>
              </a:rPr>
              <a:t>comportamientos intentan promover en </a:t>
            </a:r>
            <a:r>
              <a:rPr lang="es-ES" sz="2400" dirty="0" err="1">
                <a:solidFill>
                  <a:schemeClr val="tx1"/>
                </a:solidFill>
              </a:rPr>
              <a:t>lxs</a:t>
            </a:r>
            <a:r>
              <a:rPr lang="es-ES" sz="2400" dirty="0">
                <a:solidFill>
                  <a:schemeClr val="tx1"/>
                </a:solidFill>
              </a:rPr>
              <a:t> adolescentes y en </a:t>
            </a:r>
            <a:r>
              <a:rPr lang="es-ES" sz="2400" dirty="0" err="1">
                <a:solidFill>
                  <a:schemeClr val="tx1"/>
                </a:solidFill>
              </a:rPr>
              <a:t>ellxs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mismxs</a:t>
            </a:r>
            <a:r>
              <a:rPr lang="es-ES" sz="2400" dirty="0">
                <a:solidFill>
                  <a:schemeClr val="tx1"/>
                </a:solidFill>
              </a:rPr>
              <a:t> como medida de cuidado? </a:t>
            </a:r>
            <a:endParaRPr lang="es-AR" sz="2400" dirty="0">
              <a:solidFill>
                <a:schemeClr val="tx1"/>
              </a:solidFill>
            </a:endParaRPr>
          </a:p>
          <a:p>
            <a:endParaRPr lang="es-AR" sz="2400" dirty="0">
              <a:solidFill>
                <a:schemeClr val="tx1"/>
              </a:solidFill>
            </a:endParaRPr>
          </a:p>
          <a:p>
            <a:endParaRPr lang="es-A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Situaciones acompañadas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84784"/>
            <a:ext cx="6912768" cy="41044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400" dirty="0" smtClean="0">
                <a:solidFill>
                  <a:schemeClr val="tx1"/>
                </a:solidFill>
              </a:rPr>
              <a:t>Madre de preadolescente de 12 años, quien concurre a consulta interdisciplinaria por </a:t>
            </a:r>
            <a:r>
              <a:rPr lang="es-ES" sz="2400" dirty="0">
                <a:solidFill>
                  <a:schemeClr val="tx1"/>
                </a:solidFill>
              </a:rPr>
              <a:t>enuresis y </a:t>
            </a:r>
            <a:r>
              <a:rPr lang="es-ES" sz="2400" dirty="0" err="1" smtClean="0">
                <a:solidFill>
                  <a:schemeClr val="tx1"/>
                </a:solidFill>
              </a:rPr>
              <a:t>encopresis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smtClean="0">
                <a:solidFill>
                  <a:schemeClr val="tx1"/>
                </a:solidFill>
              </a:rPr>
              <a:t>que comenzó hace 4 años. </a:t>
            </a:r>
          </a:p>
          <a:p>
            <a:pPr>
              <a:buFont typeface="Courier New" pitchFamily="49" charset="0"/>
              <a:buChar char="o"/>
            </a:pPr>
            <a:r>
              <a:rPr lang="es-ES" sz="2400" dirty="0" smtClean="0">
                <a:solidFill>
                  <a:schemeClr val="tx1"/>
                </a:solidFill>
              </a:rPr>
              <a:t>Obesidad, la </a:t>
            </a:r>
            <a:r>
              <a:rPr lang="es-ES" sz="2400" dirty="0">
                <a:solidFill>
                  <a:schemeClr val="tx1"/>
                </a:solidFill>
              </a:rPr>
              <a:t>madre refiere </a:t>
            </a:r>
            <a:r>
              <a:rPr lang="es-ES" sz="2400" dirty="0" smtClean="0">
                <a:solidFill>
                  <a:schemeClr val="tx1"/>
                </a:solidFill>
              </a:rPr>
              <a:t>que "no </a:t>
            </a:r>
            <a:r>
              <a:rPr lang="es-ES" sz="2400" dirty="0">
                <a:solidFill>
                  <a:schemeClr val="tx1"/>
                </a:solidFill>
              </a:rPr>
              <a:t>comen verduras, porque a el padre no le gustan</a:t>
            </a:r>
            <a:r>
              <a:rPr lang="es-ES" sz="2400" dirty="0" smtClean="0">
                <a:solidFill>
                  <a:schemeClr val="tx1"/>
                </a:solidFill>
              </a:rPr>
              <a:t>”. </a:t>
            </a:r>
          </a:p>
          <a:p>
            <a:pPr>
              <a:buFont typeface="Courier New" pitchFamily="49" charset="0"/>
              <a:buChar char="o"/>
            </a:pPr>
            <a:r>
              <a:rPr lang="es-ES" sz="2400" dirty="0" smtClean="0">
                <a:solidFill>
                  <a:schemeClr val="tx1"/>
                </a:solidFill>
              </a:rPr>
              <a:t>Evaluación del desarrollo cognitivo </a:t>
            </a:r>
          </a:p>
          <a:p>
            <a:pPr>
              <a:buFont typeface="Courier New" pitchFamily="49" charset="0"/>
              <a:buChar char="o"/>
            </a:pPr>
            <a:r>
              <a:rPr lang="es-ES" sz="2400" dirty="0" smtClean="0">
                <a:solidFill>
                  <a:schemeClr val="tx1"/>
                </a:solidFill>
              </a:rPr>
              <a:t>Violencia de género y maltrato infantil</a:t>
            </a:r>
            <a:endParaRPr lang="es-AR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tx1"/>
                </a:solidFill>
              </a:rPr>
              <a:t>*</a:t>
            </a:r>
            <a:r>
              <a:rPr lang="es-ES" sz="2400" dirty="0" smtClean="0">
                <a:solidFill>
                  <a:schemeClr val="tx1"/>
                </a:solidFill>
              </a:rPr>
              <a:t>Se realizaron entrevistas en espacios diferenciados tanto con el preadolescente como con su madre</a:t>
            </a:r>
          </a:p>
        </p:txBody>
      </p:sp>
    </p:spTree>
    <p:extLst>
      <p:ext uri="{BB962C8B-B14F-4D97-AF65-F5344CB8AC3E}">
        <p14:creationId xmlns:p14="http://schemas.microsoft.com/office/powerpoint/2010/main" val="311082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Situaciones acompañadas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2094" y="1628800"/>
            <a:ext cx="6842721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>
                <a:solidFill>
                  <a:schemeClr val="tx1"/>
                </a:solidFill>
              </a:rPr>
              <a:t>Madre de adolescente de 16 años que concurre a la guardia por intento de suicidio. </a:t>
            </a:r>
          </a:p>
          <a:p>
            <a:pPr>
              <a:buFont typeface="Courier New" pitchFamily="49" charset="0"/>
              <a:buChar char="o"/>
            </a:pPr>
            <a:r>
              <a:rPr lang="es-ES" sz="2400" dirty="0" smtClean="0">
                <a:solidFill>
                  <a:schemeClr val="tx1"/>
                </a:solidFill>
              </a:rPr>
              <a:t>Autolesiones en brazos</a:t>
            </a:r>
          </a:p>
          <a:p>
            <a:pPr>
              <a:buFont typeface="Courier New" pitchFamily="49" charset="0"/>
              <a:buChar char="o"/>
            </a:pPr>
            <a:r>
              <a:rPr lang="es-ES" sz="2400" dirty="0" smtClean="0">
                <a:solidFill>
                  <a:schemeClr val="tx1"/>
                </a:solidFill>
              </a:rPr>
              <a:t>Ingesta de psicofármacos </a:t>
            </a:r>
          </a:p>
          <a:p>
            <a:pPr>
              <a:buFont typeface="Courier New" pitchFamily="49" charset="0"/>
              <a:buChar char="o"/>
            </a:pPr>
            <a:r>
              <a:rPr lang="es-ES" sz="2400" dirty="0" smtClean="0">
                <a:solidFill>
                  <a:schemeClr val="tx1"/>
                </a:solidFill>
              </a:rPr>
              <a:t>Violencia intrafamiliar</a:t>
            </a:r>
          </a:p>
          <a:p>
            <a:pPr>
              <a:buFont typeface="Courier New" pitchFamily="49" charset="0"/>
              <a:buChar char="o"/>
            </a:pPr>
            <a:r>
              <a:rPr lang="es-ES" sz="2400" dirty="0" smtClean="0">
                <a:solidFill>
                  <a:schemeClr val="tx1"/>
                </a:solidFill>
              </a:rPr>
              <a:t>Escasez de redes de sostén</a:t>
            </a:r>
          </a:p>
          <a:p>
            <a:pPr marL="0" indent="0">
              <a:buNone/>
            </a:pPr>
            <a:r>
              <a:rPr lang="es-ES" sz="2400" dirty="0" smtClean="0">
                <a:solidFill>
                  <a:schemeClr val="tx1"/>
                </a:solidFill>
              </a:rPr>
              <a:t>*Se realizaron una serie de entrevistas con </a:t>
            </a:r>
            <a:r>
              <a:rPr lang="es-ES" sz="2400" dirty="0" err="1" smtClean="0">
                <a:solidFill>
                  <a:schemeClr val="tx1"/>
                </a:solidFill>
              </a:rPr>
              <a:t>adultxs</a:t>
            </a:r>
            <a:r>
              <a:rPr lang="es-ES" sz="2400" dirty="0" smtClean="0">
                <a:solidFill>
                  <a:schemeClr val="tx1"/>
                </a:solidFill>
              </a:rPr>
              <a:t> referentes (varias con la madre y una con el padre) </a:t>
            </a:r>
          </a:p>
          <a:p>
            <a:pPr>
              <a:buFont typeface="Courier New" pitchFamily="49" charset="0"/>
              <a:buChar char="o"/>
            </a:pPr>
            <a:endParaRPr lang="es-A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99" y="188640"/>
            <a:ext cx="6347713" cy="1320800"/>
          </a:xfrm>
        </p:spPr>
        <p:txBody>
          <a:bodyPr/>
          <a:lstStyle/>
          <a:p>
            <a:r>
              <a:rPr lang="es-ES" b="1" dirty="0" smtClean="0"/>
              <a:t>Consideraciones finales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764704"/>
            <a:ext cx="8229600" cy="38884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>
                <a:solidFill>
                  <a:schemeClr val="tx1"/>
                </a:solidFill>
              </a:rPr>
              <a:t>Concurrieron mujeres madres.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>
                <a:solidFill>
                  <a:schemeClr val="tx1"/>
                </a:solidFill>
              </a:rPr>
              <a:t> Se convocó a los varones padres que no asistieron.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>
                <a:solidFill>
                  <a:schemeClr val="tx1"/>
                </a:solidFill>
              </a:rPr>
              <a:t>Se observó una sobrecarga laboral y emocional en las mujeres referentes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>
                <a:solidFill>
                  <a:schemeClr val="tx1"/>
                </a:solidFill>
              </a:rPr>
              <a:t>Inequitativa </a:t>
            </a:r>
            <a:r>
              <a:rPr lang="es-ES" sz="2400" dirty="0">
                <a:solidFill>
                  <a:schemeClr val="tx1"/>
                </a:solidFill>
              </a:rPr>
              <a:t>distribución </a:t>
            </a:r>
            <a:r>
              <a:rPr lang="es-ES" sz="2400" dirty="0" smtClean="0">
                <a:solidFill>
                  <a:schemeClr val="tx1"/>
                </a:solidFill>
              </a:rPr>
              <a:t>de los cuidados </a:t>
            </a:r>
            <a:r>
              <a:rPr lang="es-ES" sz="2400" dirty="0">
                <a:solidFill>
                  <a:schemeClr val="tx1"/>
                </a:solidFill>
              </a:rPr>
              <a:t>y responsabilidades para con </a:t>
            </a:r>
            <a:r>
              <a:rPr lang="es-ES" sz="2400" dirty="0" err="1">
                <a:solidFill>
                  <a:schemeClr val="tx1"/>
                </a:solidFill>
              </a:rPr>
              <a:t>lxs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smtClean="0">
                <a:solidFill>
                  <a:schemeClr val="tx1"/>
                </a:solidFill>
              </a:rPr>
              <a:t>adolescentes</a:t>
            </a:r>
            <a:endParaRPr lang="es-AR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>
                <a:solidFill>
                  <a:schemeClr val="tx1"/>
                </a:solidFill>
              </a:rPr>
              <a:t>Desigual construcción del </a:t>
            </a:r>
            <a:r>
              <a:rPr lang="es-ES" sz="2400" dirty="0">
                <a:solidFill>
                  <a:schemeClr val="tx1"/>
                </a:solidFill>
              </a:rPr>
              <a:t>poder al interior de las familias </a:t>
            </a:r>
            <a:endParaRPr lang="es-E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2400" dirty="0" smtClean="0"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21566" y="4604935"/>
            <a:ext cx="6842722" cy="15696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 smtClean="0"/>
              <a:t>Todo ello repercute </a:t>
            </a:r>
            <a:r>
              <a:rPr lang="es-ES" sz="2400" b="1" i="1" dirty="0"/>
              <a:t>en la construcción de los vínculos y en la posibilidad de pensar los proyectos de vida de </a:t>
            </a:r>
            <a:r>
              <a:rPr lang="es-ES" sz="2400" b="1" i="1" dirty="0" err="1"/>
              <a:t>lxs</a:t>
            </a:r>
            <a:r>
              <a:rPr lang="es-ES" sz="2400" b="1" i="1" dirty="0"/>
              <a:t> integrantes de las </a:t>
            </a:r>
            <a:r>
              <a:rPr lang="es-ES" sz="2400" b="1" i="1" dirty="0" smtClean="0"/>
              <a:t>familias</a:t>
            </a:r>
            <a:endParaRPr lang="es-ES" sz="2000" b="1" i="1" dirty="0"/>
          </a:p>
        </p:txBody>
      </p:sp>
    </p:spTree>
    <p:extLst>
      <p:ext uri="{BB962C8B-B14F-4D97-AF65-F5344CB8AC3E}">
        <p14:creationId xmlns:p14="http://schemas.microsoft.com/office/powerpoint/2010/main" val="10316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Propuesta de abordaje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>
                <a:solidFill>
                  <a:schemeClr val="tx1"/>
                </a:solidFill>
              </a:rPr>
              <a:t>Grupo de referentes afectivos: </a:t>
            </a:r>
          </a:p>
          <a:p>
            <a:pPr marL="0" indent="0">
              <a:buNone/>
            </a:pPr>
            <a:r>
              <a:rPr lang="es-ES" sz="2400" dirty="0" smtClean="0">
                <a:solidFill>
                  <a:schemeClr val="tx1"/>
                </a:solidFill>
              </a:rPr>
              <a:t>Favorecería la construcción lazos; la problematización </a:t>
            </a:r>
            <a:r>
              <a:rPr lang="es-ES" sz="2400" dirty="0">
                <a:solidFill>
                  <a:schemeClr val="tx1"/>
                </a:solidFill>
              </a:rPr>
              <a:t>de las situaciones familiares y </a:t>
            </a:r>
            <a:r>
              <a:rPr lang="es-ES" sz="2400" dirty="0" smtClean="0">
                <a:solidFill>
                  <a:schemeClr val="tx1"/>
                </a:solidFill>
              </a:rPr>
              <a:t>pensarlas </a:t>
            </a:r>
            <a:r>
              <a:rPr lang="es-ES" sz="2400" dirty="0">
                <a:solidFill>
                  <a:schemeClr val="tx1"/>
                </a:solidFill>
              </a:rPr>
              <a:t>de manera colectiva y como producto de macro </a:t>
            </a:r>
            <a:r>
              <a:rPr lang="es-ES" sz="2400" dirty="0" smtClean="0">
                <a:solidFill>
                  <a:schemeClr val="tx1"/>
                </a:solidFill>
              </a:rPr>
              <a:t>estructuras</a:t>
            </a:r>
            <a:endParaRPr lang="es-AR" sz="2400" dirty="0"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55576" y="3717032"/>
            <a:ext cx="6264696" cy="193899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i="1" dirty="0" smtClean="0"/>
              <a:t>Es importante valorizar los espacios grupales como modalidad de atención para complementar la atención individual y potenciar el vínculo del centro de salud con la comunidad</a:t>
            </a:r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12496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877</Words>
  <Application>Microsoft Office PowerPoint</Application>
  <PresentationFormat>Presentación en pantalla (4:3)</PresentationFormat>
  <Paragraphs>81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Trebuchet MS</vt:lpstr>
      <vt:lpstr>Wingdings</vt:lpstr>
      <vt:lpstr>Wingdings 3</vt:lpstr>
      <vt:lpstr>Faceta</vt:lpstr>
      <vt:lpstr>ACOMPAÑAMIENTO A REFERENTES AFECTIVOS DE ADOLESCENTES    SISTEMATIZACIÓN DE UNA EXPERIENCIA (julio 2021-abril 2022)    </vt:lpstr>
      <vt:lpstr>¿De qué trata el dispositivo?</vt:lpstr>
      <vt:lpstr>Objetivos del dispositivo</vt:lpstr>
      <vt:lpstr>Dimensiones abordadas</vt:lpstr>
      <vt:lpstr>Preguntas problematizadoras</vt:lpstr>
      <vt:lpstr>Situaciones acompañadas</vt:lpstr>
      <vt:lpstr>Situaciones acompañadas</vt:lpstr>
      <vt:lpstr>Consideraciones finales</vt:lpstr>
      <vt:lpstr>Propuesta de abordaje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ACOMPAÑAMIENTO A REFERENTES AFECTIVOS DE LXS ADOLESCENTES     SISTEMATIZACIÓN DE UNA EXPERIENCIA</dc:title>
  <dc:creator>Salud</dc:creator>
  <cp:lastModifiedBy>Usuario de Windows</cp:lastModifiedBy>
  <cp:revision>30</cp:revision>
  <dcterms:created xsi:type="dcterms:W3CDTF">2022-09-19T12:16:00Z</dcterms:created>
  <dcterms:modified xsi:type="dcterms:W3CDTF">2022-10-24T18:42:47Z</dcterms:modified>
</cp:coreProperties>
</file>