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embeddedFontLst>
    <p:embeddedFont>
      <p:font typeface="Tahoma"/>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jZWitwSM+Lcxxhl6ihhZxtKel8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Tahoma-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Tahoma-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 name="Google Shape;7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 name="Google Shape;7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1b497ce524_2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g11b497ce524_2_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g11b497ce524_2_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1b497ce524_2_1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g11b497ce524_2_1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g11b497ce524_2_1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72d3785c6d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g172d3785c6d_0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g172d3785c6d_0_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1b497ce524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g11b497ce524_3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8" name="Google Shape;278;g11b497ce524_3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1b497ce524_3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4" name="Google Shape;294;g11b497ce524_3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 name="Google Shape;295;g11b497ce524_3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1b497ce524_2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 name="Google Shape;313;g11b497ce524_2_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4" name="Google Shape;314;g11b497ce524_2_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5d895eca71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g15d895eca71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0" name="Google Shape;330;g15d895eca71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4" name="Google Shape;34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5" name="Google Shape;345;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1b497ce524_2_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 name="Google Shape;368;g11b497ce524_2_1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9" name="Google Shape;369;g11b497ce524_2_1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4" name="Google Shape;38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5" name="Google Shape;385;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 name="Google Shape;9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1b497ce524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g11b497ce524_1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g11b497ce524_1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1b497ce524_2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g11b497ce524_2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g11b497ce524_2_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b497ce524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g11b497ce524_2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g11b497ce524_2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1b497ce524_2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g11b497ce524_2_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g11b497ce524_2_6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b497ce524_2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g11b497ce524_2_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g11b497ce524_2_8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b497ce524_4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g11b497ce524_4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g11b497ce524_4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contenido" type="obj">
  <p:cSld name="OBJECT">
    <p:spTree>
      <p:nvGrpSpPr>
        <p:cNvPr id="21" name="Shape 21"/>
        <p:cNvGrpSpPr/>
        <p:nvPr/>
      </p:nvGrpSpPr>
      <p:grpSpPr>
        <a:xfrm>
          <a:off x="0" y="0"/>
          <a:ext cx="0" cy="0"/>
          <a:chOff x="0" y="0"/>
          <a:chExt cx="0" cy="0"/>
        </a:xfrm>
      </p:grpSpPr>
      <p:sp>
        <p:nvSpPr>
          <p:cNvPr id="22" name="Google Shape;2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la sección" type="secHead">
  <p:cSld name="SECTION_HEADER">
    <p:spTree>
      <p:nvGrpSpPr>
        <p:cNvPr id="27" name="Shape 27"/>
        <p:cNvGrpSpPr/>
        <p:nvPr/>
      </p:nvGrpSpPr>
      <p:grpSpPr>
        <a:xfrm>
          <a:off x="0" y="0"/>
          <a:ext cx="0" cy="0"/>
          <a:chOff x="0" y="0"/>
          <a:chExt cx="0" cy="0"/>
        </a:xfrm>
      </p:grpSpPr>
      <p:sp>
        <p:nvSpPr>
          <p:cNvPr id="28" name="Google Shape;28;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contenido" type="twoObj">
  <p:cSld name="TWO_OBJECTS">
    <p:spTree>
      <p:nvGrpSpPr>
        <p:cNvPr id="33" name="Shape 33"/>
        <p:cNvGrpSpPr/>
        <p:nvPr/>
      </p:nvGrpSpPr>
      <p:grpSpPr>
        <a:xfrm>
          <a:off x="0" y="0"/>
          <a:ext cx="0" cy="0"/>
          <a:chOff x="0" y="0"/>
          <a:chExt cx="0" cy="0"/>
        </a:xfrm>
      </p:grpSpPr>
      <p:sp>
        <p:nvSpPr>
          <p:cNvPr id="34" name="Google Shape;34;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1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sp>
        <p:nvSpPr>
          <p:cNvPr id="50" name="Google Shape;5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4" name="Shape 54"/>
        <p:cNvGrpSpPr/>
        <p:nvPr/>
      </p:nvGrpSpPr>
      <p:grpSpPr>
        <a:xfrm>
          <a:off x="0" y="0"/>
          <a:ext cx="0" cy="0"/>
          <a:chOff x="0" y="0"/>
          <a:chExt cx="0" cy="0"/>
        </a:xfrm>
      </p:grpSpPr>
      <p:sp>
        <p:nvSpPr>
          <p:cNvPr id="55" name="Google Shape;5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leyenda" type="picTx">
  <p:cSld name="PICTURE_WITH_CAPTION_TEXT">
    <p:spTree>
      <p:nvGrpSpPr>
        <p:cNvPr id="65" name="Shape 65"/>
        <p:cNvGrpSpPr/>
        <p:nvPr/>
      </p:nvGrpSpPr>
      <p:grpSpPr>
        <a:xfrm>
          <a:off x="0" y="0"/>
          <a:ext cx="0" cy="0"/>
          <a:chOff x="0" y="0"/>
          <a:chExt cx="0" cy="0"/>
        </a:xfrm>
      </p:grpSpPr>
      <p:sp>
        <p:nvSpPr>
          <p:cNvPr id="66" name="Google Shape;66;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8"/>
          <p:cNvSpPr/>
          <p:nvPr>
            <p:ph idx="2" type="pic"/>
          </p:nvPr>
        </p:nvSpPr>
        <p:spPr>
          <a:xfrm>
            <a:off x="5183188" y="987425"/>
            <a:ext cx="6172200" cy="4873625"/>
          </a:xfrm>
          <a:prstGeom prst="rect">
            <a:avLst/>
          </a:prstGeom>
          <a:noFill/>
          <a:ln>
            <a:noFill/>
          </a:ln>
        </p:spPr>
      </p:sp>
      <p:sp>
        <p:nvSpPr>
          <p:cNvPr id="68" name="Google Shape;68;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5.png"/><Relationship Id="rId10" Type="http://schemas.openxmlformats.org/officeDocument/2006/relationships/image" Target="../media/image19.png"/><Relationship Id="rId9"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image" Target="../media/image10.png"/><Relationship Id="rId8"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9.png"/><Relationship Id="rId5" Type="http://schemas.openxmlformats.org/officeDocument/2006/relationships/image" Target="../media/image2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4.png"/><Relationship Id="rId5"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5.png"/><Relationship Id="rId10" Type="http://schemas.openxmlformats.org/officeDocument/2006/relationships/image" Target="../media/image19.png"/><Relationship Id="rId9"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image" Target="../media/image10.png"/><Relationship Id="rId8"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9.png"/><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9.pn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9.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4E79"/>
        </a:solidFill>
      </p:bgPr>
    </p:bg>
    <p:spTree>
      <p:nvGrpSpPr>
        <p:cNvPr id="76" name="Shape 76"/>
        <p:cNvGrpSpPr/>
        <p:nvPr/>
      </p:nvGrpSpPr>
      <p:grpSpPr>
        <a:xfrm>
          <a:off x="0" y="0"/>
          <a:ext cx="0" cy="0"/>
          <a:chOff x="0" y="0"/>
          <a:chExt cx="0" cy="0"/>
        </a:xfrm>
      </p:grpSpPr>
      <p:sp>
        <p:nvSpPr>
          <p:cNvPr id="77" name="Google Shape;77;p1"/>
          <p:cNvSpPr txBox="1"/>
          <p:nvPr>
            <p:ph type="ctrTitle"/>
          </p:nvPr>
        </p:nvSpPr>
        <p:spPr>
          <a:xfrm>
            <a:off x="2291975" y="1213175"/>
            <a:ext cx="7413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8000"/>
              <a:buFont typeface="Rockwell"/>
              <a:buNone/>
            </a:pPr>
            <a:r>
              <a:rPr lang="es-ES" sz="6600">
                <a:solidFill>
                  <a:schemeClr val="lt1"/>
                </a:solidFill>
                <a:latin typeface="Rockwell"/>
                <a:ea typeface="Rockwell"/>
                <a:cs typeface="Rockwell"/>
                <a:sym typeface="Rockwell"/>
              </a:rPr>
              <a:t>Situación de Tuberculosis</a:t>
            </a:r>
            <a:endParaRPr sz="4600"/>
          </a:p>
        </p:txBody>
      </p:sp>
      <p:cxnSp>
        <p:nvCxnSpPr>
          <p:cNvPr id="78" name="Google Shape;78;p1"/>
          <p:cNvCxnSpPr/>
          <p:nvPr/>
        </p:nvCxnSpPr>
        <p:spPr>
          <a:xfrm>
            <a:off x="3638552" y="3690189"/>
            <a:ext cx="4914900" cy="0"/>
          </a:xfrm>
          <a:prstGeom prst="straightConnector1">
            <a:avLst/>
          </a:prstGeom>
          <a:noFill/>
          <a:ln cap="flat" cmpd="sng" w="19050">
            <a:solidFill>
              <a:schemeClr val="lt1"/>
            </a:solidFill>
            <a:prstDash val="solid"/>
            <a:miter lim="800000"/>
            <a:headEnd len="sm" w="sm" type="none"/>
            <a:tailEnd len="sm" w="sm" type="none"/>
          </a:ln>
        </p:spPr>
      </p:cxnSp>
      <p:sp>
        <p:nvSpPr>
          <p:cNvPr id="79" name="Google Shape;79;p1"/>
          <p:cNvSpPr txBox="1"/>
          <p:nvPr>
            <p:ph idx="1" type="subTitle"/>
          </p:nvPr>
        </p:nvSpPr>
        <p:spPr>
          <a:xfrm>
            <a:off x="1524000" y="3779532"/>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2800"/>
              <a:buNone/>
            </a:pPr>
            <a:r>
              <a:rPr lang="es-ES" sz="2800">
                <a:solidFill>
                  <a:schemeClr val="lt1"/>
                </a:solidFill>
                <a:latin typeface="Tahoma"/>
                <a:ea typeface="Tahoma"/>
                <a:cs typeface="Tahoma"/>
                <a:sym typeface="Tahoma"/>
              </a:rPr>
              <a:t>Circuito de atención y notificación</a:t>
            </a:r>
            <a:endParaRPr/>
          </a:p>
        </p:txBody>
      </p:sp>
      <p:pic>
        <p:nvPicPr>
          <p:cNvPr id="80" name="Google Shape;80;p1"/>
          <p:cNvPicPr preferRelativeResize="0"/>
          <p:nvPr/>
        </p:nvPicPr>
        <p:blipFill rotWithShape="1">
          <a:blip r:embed="rId3">
            <a:alphaModFix/>
          </a:blip>
          <a:srcRect b="0" l="0" r="0" t="0"/>
          <a:stretch/>
        </p:blipFill>
        <p:spPr>
          <a:xfrm rot="631394">
            <a:off x="3790715" y="4482751"/>
            <a:ext cx="3194131" cy="3194131"/>
          </a:xfrm>
          <a:prstGeom prst="rect">
            <a:avLst/>
          </a:prstGeom>
          <a:noFill/>
          <a:ln>
            <a:noFill/>
          </a:ln>
        </p:spPr>
      </p:pic>
      <p:pic>
        <p:nvPicPr>
          <p:cNvPr id="81" name="Google Shape;81;p1"/>
          <p:cNvPicPr preferRelativeResize="0"/>
          <p:nvPr/>
        </p:nvPicPr>
        <p:blipFill rotWithShape="1">
          <a:blip r:embed="rId4">
            <a:alphaModFix/>
          </a:blip>
          <a:srcRect b="0" l="0" r="0" t="0"/>
          <a:stretch/>
        </p:blipFill>
        <p:spPr>
          <a:xfrm flipH="1" rot="1338607">
            <a:off x="-587261" y="1663257"/>
            <a:ext cx="2684499" cy="2684499"/>
          </a:xfrm>
          <a:prstGeom prst="rect">
            <a:avLst/>
          </a:prstGeom>
          <a:noFill/>
          <a:ln>
            <a:noFill/>
          </a:ln>
        </p:spPr>
      </p:pic>
      <p:pic>
        <p:nvPicPr>
          <p:cNvPr id="82" name="Google Shape;82;p1"/>
          <p:cNvPicPr preferRelativeResize="0"/>
          <p:nvPr/>
        </p:nvPicPr>
        <p:blipFill rotWithShape="1">
          <a:blip r:embed="rId5">
            <a:alphaModFix/>
          </a:blip>
          <a:srcRect b="0" l="0" r="0" t="0"/>
          <a:stretch/>
        </p:blipFill>
        <p:spPr>
          <a:xfrm rot="-521031">
            <a:off x="1920309" y="4797205"/>
            <a:ext cx="2453456" cy="2453456"/>
          </a:xfrm>
          <a:prstGeom prst="rect">
            <a:avLst/>
          </a:prstGeom>
          <a:noFill/>
          <a:ln>
            <a:noFill/>
          </a:ln>
        </p:spPr>
      </p:pic>
      <p:pic>
        <p:nvPicPr>
          <p:cNvPr id="83" name="Google Shape;83;p1"/>
          <p:cNvPicPr preferRelativeResize="0"/>
          <p:nvPr/>
        </p:nvPicPr>
        <p:blipFill rotWithShape="1">
          <a:blip r:embed="rId6">
            <a:alphaModFix/>
          </a:blip>
          <a:srcRect b="0" l="0" r="0" t="0"/>
          <a:stretch/>
        </p:blipFill>
        <p:spPr>
          <a:xfrm rot="1213697">
            <a:off x="-491837" y="3688628"/>
            <a:ext cx="3245427" cy="3245427"/>
          </a:xfrm>
          <a:prstGeom prst="rect">
            <a:avLst/>
          </a:prstGeom>
          <a:noFill/>
          <a:ln>
            <a:noFill/>
          </a:ln>
        </p:spPr>
      </p:pic>
      <p:pic>
        <p:nvPicPr>
          <p:cNvPr id="84" name="Google Shape;84;p1"/>
          <p:cNvPicPr preferRelativeResize="0"/>
          <p:nvPr/>
        </p:nvPicPr>
        <p:blipFill rotWithShape="1">
          <a:blip r:embed="rId7">
            <a:alphaModFix/>
          </a:blip>
          <a:srcRect b="0" l="0" r="0" t="0"/>
          <a:stretch/>
        </p:blipFill>
        <p:spPr>
          <a:xfrm rot="-1148875">
            <a:off x="8514237" y="-118161"/>
            <a:ext cx="3005286" cy="3005286"/>
          </a:xfrm>
          <a:prstGeom prst="rect">
            <a:avLst/>
          </a:prstGeom>
          <a:noFill/>
          <a:ln>
            <a:noFill/>
          </a:ln>
        </p:spPr>
      </p:pic>
      <p:pic>
        <p:nvPicPr>
          <p:cNvPr id="85" name="Google Shape;85;p1"/>
          <p:cNvPicPr preferRelativeResize="0"/>
          <p:nvPr/>
        </p:nvPicPr>
        <p:blipFill rotWithShape="1">
          <a:blip r:embed="rId8">
            <a:alphaModFix/>
          </a:blip>
          <a:srcRect b="0" l="0" r="0" t="0"/>
          <a:stretch/>
        </p:blipFill>
        <p:spPr>
          <a:xfrm rot="-2710505">
            <a:off x="10171718" y="145767"/>
            <a:ext cx="1574403" cy="1574403"/>
          </a:xfrm>
          <a:prstGeom prst="rect">
            <a:avLst/>
          </a:prstGeom>
          <a:noFill/>
          <a:ln>
            <a:noFill/>
          </a:ln>
        </p:spPr>
      </p:pic>
      <p:pic>
        <p:nvPicPr>
          <p:cNvPr id="86" name="Google Shape;86;p1"/>
          <p:cNvPicPr preferRelativeResize="0"/>
          <p:nvPr/>
        </p:nvPicPr>
        <p:blipFill rotWithShape="1">
          <a:blip r:embed="rId9">
            <a:alphaModFix/>
          </a:blip>
          <a:srcRect b="0" l="0" r="0" t="0"/>
          <a:stretch/>
        </p:blipFill>
        <p:spPr>
          <a:xfrm rot="-1079210">
            <a:off x="10917677" y="783939"/>
            <a:ext cx="1488402" cy="1488402"/>
          </a:xfrm>
          <a:prstGeom prst="rect">
            <a:avLst/>
          </a:prstGeom>
          <a:noFill/>
          <a:ln>
            <a:noFill/>
          </a:ln>
        </p:spPr>
      </p:pic>
      <p:pic>
        <p:nvPicPr>
          <p:cNvPr id="87" name="Google Shape;87;p1"/>
          <p:cNvPicPr preferRelativeResize="0"/>
          <p:nvPr/>
        </p:nvPicPr>
        <p:blipFill rotWithShape="1">
          <a:blip r:embed="rId10">
            <a:alphaModFix/>
          </a:blip>
          <a:srcRect b="0" l="0" r="0" t="0"/>
          <a:stretch/>
        </p:blipFill>
        <p:spPr>
          <a:xfrm>
            <a:off x="4247162" y="95564"/>
            <a:ext cx="3502624" cy="102828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11b497ce524_2_29"/>
          <p:cNvSpPr txBox="1"/>
          <p:nvPr>
            <p:ph type="title"/>
          </p:nvPr>
        </p:nvSpPr>
        <p:spPr>
          <a:xfrm>
            <a:off x="521284" y="365125"/>
            <a:ext cx="8378400" cy="1325700"/>
          </a:xfrm>
          <a:prstGeom prst="rect">
            <a:avLst/>
          </a:prstGeom>
          <a:solidFill>
            <a:srgbClr val="C55A11"/>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2400"/>
              <a:buFont typeface="Tahoma"/>
              <a:buNone/>
            </a:pPr>
            <a:r>
              <a:rPr lang="es-ES" sz="3600">
                <a:solidFill>
                  <a:schemeClr val="lt1"/>
                </a:solidFill>
                <a:latin typeface="Rockwell"/>
                <a:ea typeface="Rockwell"/>
                <a:cs typeface="Rockwell"/>
                <a:sym typeface="Rockwell"/>
              </a:rPr>
              <a:t>Situación de la atención en Hospital Municipal al mes de mayo de 2022</a:t>
            </a:r>
            <a:endParaRPr sz="3600">
              <a:solidFill>
                <a:schemeClr val="lt1"/>
              </a:solidFill>
              <a:latin typeface="Rockwell"/>
              <a:ea typeface="Rockwell"/>
              <a:cs typeface="Rockwell"/>
              <a:sym typeface="Rockwell"/>
            </a:endParaRPr>
          </a:p>
        </p:txBody>
      </p:sp>
      <p:sp>
        <p:nvSpPr>
          <p:cNvPr id="234" name="Google Shape;234;g11b497ce524_2_29"/>
          <p:cNvSpPr txBox="1"/>
          <p:nvPr>
            <p:ph idx="1" type="body"/>
          </p:nvPr>
        </p:nvSpPr>
        <p:spPr>
          <a:xfrm>
            <a:off x="521275" y="1968850"/>
            <a:ext cx="7948200" cy="4351500"/>
          </a:xfrm>
          <a:prstGeom prst="rect">
            <a:avLst/>
          </a:prstGeom>
          <a:noFill/>
          <a:ln>
            <a:noFill/>
          </a:ln>
        </p:spPr>
        <p:txBody>
          <a:bodyPr anchorCtr="0" anchor="t" bIns="45700" lIns="91425" spcFirstLastPara="1" rIns="91425" wrap="square" tIns="45700">
            <a:normAutofit/>
          </a:bodyPr>
          <a:lstStyle/>
          <a:p>
            <a:pPr indent="-381000" lvl="0" marL="457200" rtl="0" algn="l">
              <a:lnSpc>
                <a:spcPct val="90000"/>
              </a:lnSpc>
              <a:spcBef>
                <a:spcPts val="0"/>
              </a:spcBef>
              <a:spcAft>
                <a:spcPts val="0"/>
              </a:spcAft>
              <a:buClr>
                <a:srgbClr val="1E4E79"/>
              </a:buClr>
              <a:buSzPts val="2400"/>
              <a:buFont typeface="Tahoma"/>
              <a:buChar char="•"/>
            </a:pPr>
            <a:r>
              <a:rPr lang="es-ES" sz="2400">
                <a:solidFill>
                  <a:srgbClr val="1E4E79"/>
                </a:solidFill>
                <a:latin typeface="Tahoma"/>
                <a:ea typeface="Tahoma"/>
                <a:cs typeface="Tahoma"/>
                <a:sym typeface="Tahoma"/>
              </a:rPr>
              <a:t>Se desarrolló una entrevista con la responsable de TBC del Hospital Municipal de Morón “Ostaciana B. de Lavignolle”</a:t>
            </a:r>
            <a:endParaRPr sz="2400">
              <a:solidFill>
                <a:srgbClr val="1E4E79"/>
              </a:solidFill>
              <a:latin typeface="Tahoma"/>
              <a:ea typeface="Tahoma"/>
              <a:cs typeface="Tahoma"/>
              <a:sym typeface="Tahoma"/>
            </a:endParaRPr>
          </a:p>
          <a:p>
            <a:pPr indent="0" lvl="0" marL="0" rtl="0" algn="l">
              <a:lnSpc>
                <a:spcPct val="90000"/>
              </a:lnSpc>
              <a:spcBef>
                <a:spcPts val="0"/>
              </a:spcBef>
              <a:spcAft>
                <a:spcPts val="0"/>
              </a:spcAft>
              <a:buSzPts val="1800"/>
              <a:buNone/>
            </a:pPr>
            <a:r>
              <a:t/>
            </a:r>
            <a:endParaRPr sz="2400">
              <a:solidFill>
                <a:srgbClr val="1E4E79"/>
              </a:solidFill>
              <a:latin typeface="Tahoma"/>
              <a:ea typeface="Tahoma"/>
              <a:cs typeface="Tahoma"/>
              <a:sym typeface="Tahoma"/>
            </a:endParaRPr>
          </a:p>
          <a:p>
            <a:pPr indent="-381000" lvl="0" marL="457200" rtl="0" algn="l">
              <a:lnSpc>
                <a:spcPct val="90000"/>
              </a:lnSpc>
              <a:spcBef>
                <a:spcPts val="0"/>
              </a:spcBef>
              <a:spcAft>
                <a:spcPts val="0"/>
              </a:spcAft>
              <a:buClr>
                <a:srgbClr val="1E4E79"/>
              </a:buClr>
              <a:buSzPts val="2400"/>
              <a:buFont typeface="Tahoma"/>
              <a:buChar char="•"/>
            </a:pPr>
            <a:r>
              <a:rPr lang="es-ES" sz="2400">
                <a:solidFill>
                  <a:srgbClr val="1E4E79"/>
                </a:solidFill>
                <a:latin typeface="Tahoma"/>
                <a:ea typeface="Tahoma"/>
                <a:cs typeface="Tahoma"/>
                <a:sym typeface="Tahoma"/>
              </a:rPr>
              <a:t>En la entrevista se indagó acerca de la búsqueda de sintomáticos respiratorios, el diagnóstico, catastro de contactos, atención de los pacientes y seguimiento.</a:t>
            </a:r>
            <a:endParaRPr sz="2400">
              <a:solidFill>
                <a:srgbClr val="1E4E79"/>
              </a:solidFill>
              <a:latin typeface="Tahoma"/>
              <a:ea typeface="Tahoma"/>
              <a:cs typeface="Tahoma"/>
              <a:sym typeface="Tahoma"/>
            </a:endParaRPr>
          </a:p>
          <a:p>
            <a:pPr indent="0" lvl="0" marL="0" rtl="0" algn="l">
              <a:lnSpc>
                <a:spcPct val="90000"/>
              </a:lnSpc>
              <a:spcBef>
                <a:spcPts val="0"/>
              </a:spcBef>
              <a:spcAft>
                <a:spcPts val="0"/>
              </a:spcAft>
              <a:buSzPts val="1800"/>
              <a:buNone/>
            </a:pPr>
            <a:r>
              <a:t/>
            </a:r>
            <a:endParaRPr sz="2400">
              <a:solidFill>
                <a:srgbClr val="1E4E79"/>
              </a:solidFill>
              <a:latin typeface="Tahoma"/>
              <a:ea typeface="Tahoma"/>
              <a:cs typeface="Tahoma"/>
              <a:sym typeface="Tahoma"/>
            </a:endParaRPr>
          </a:p>
          <a:p>
            <a:pPr indent="-381000" lvl="0" marL="457200" rtl="0" algn="l">
              <a:lnSpc>
                <a:spcPct val="90000"/>
              </a:lnSpc>
              <a:spcBef>
                <a:spcPts val="0"/>
              </a:spcBef>
              <a:spcAft>
                <a:spcPts val="0"/>
              </a:spcAft>
              <a:buClr>
                <a:srgbClr val="1E4E79"/>
              </a:buClr>
              <a:buSzPts val="2400"/>
              <a:buFont typeface="Tahoma"/>
              <a:buChar char="•"/>
            </a:pPr>
            <a:r>
              <a:rPr lang="es-ES" sz="2400">
                <a:solidFill>
                  <a:srgbClr val="1E4E79"/>
                </a:solidFill>
                <a:latin typeface="Tahoma"/>
                <a:ea typeface="Tahoma"/>
                <a:cs typeface="Tahoma"/>
                <a:sym typeface="Tahoma"/>
              </a:rPr>
              <a:t>Se consultó además por la notificación al SNVS 2.0</a:t>
            </a:r>
            <a:endParaRPr sz="2400">
              <a:solidFill>
                <a:srgbClr val="1E4E79"/>
              </a:solidFill>
              <a:latin typeface="Tahoma"/>
              <a:ea typeface="Tahoma"/>
              <a:cs typeface="Tahoma"/>
              <a:sym typeface="Tahoma"/>
            </a:endParaRPr>
          </a:p>
        </p:txBody>
      </p:sp>
      <p:grpSp>
        <p:nvGrpSpPr>
          <p:cNvPr id="235" name="Google Shape;235;g11b497ce524_2_29"/>
          <p:cNvGrpSpPr/>
          <p:nvPr/>
        </p:nvGrpSpPr>
        <p:grpSpPr>
          <a:xfrm>
            <a:off x="9009186" y="0"/>
            <a:ext cx="3668917" cy="6941127"/>
            <a:chOff x="9009186" y="0"/>
            <a:chExt cx="3668917" cy="6941127"/>
          </a:xfrm>
        </p:grpSpPr>
        <p:grpSp>
          <p:nvGrpSpPr>
            <p:cNvPr id="236" name="Google Shape;236;g11b497ce524_2_29"/>
            <p:cNvGrpSpPr/>
            <p:nvPr/>
          </p:nvGrpSpPr>
          <p:grpSpPr>
            <a:xfrm>
              <a:off x="9055676" y="0"/>
              <a:ext cx="3136256" cy="6858000"/>
              <a:chOff x="9055676" y="0"/>
              <a:chExt cx="3136256" cy="6858000"/>
            </a:xfrm>
          </p:grpSpPr>
          <p:sp>
            <p:nvSpPr>
              <p:cNvPr id="237" name="Google Shape;237;g11b497ce524_2_29"/>
              <p:cNvSpPr/>
              <p:nvPr/>
            </p:nvSpPr>
            <p:spPr>
              <a:xfrm>
                <a:off x="9221932" y="0"/>
                <a:ext cx="2970000" cy="6858000"/>
              </a:xfrm>
              <a:prstGeom prst="rect">
                <a:avLst/>
              </a:prstGeom>
              <a:solidFill>
                <a:srgbClr val="1E4E7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8" name="Google Shape;238;g11b497ce524_2_29"/>
              <p:cNvSpPr/>
              <p:nvPr/>
            </p:nvSpPr>
            <p:spPr>
              <a:xfrm>
                <a:off x="9055676" y="0"/>
                <a:ext cx="1662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9" name="Google Shape;239;g11b497ce524_2_29"/>
              <p:cNvSpPr/>
              <p:nvPr/>
            </p:nvSpPr>
            <p:spPr>
              <a:xfrm>
                <a:off x="9221932" y="0"/>
                <a:ext cx="114300" cy="6858000"/>
              </a:xfrm>
              <a:prstGeom prst="rect">
                <a:avLst/>
              </a:prstGeom>
              <a:solidFill>
                <a:srgbClr val="FFD34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0" name="Google Shape;240;g11b497ce524_2_29"/>
              <p:cNvSpPr/>
              <p:nvPr/>
            </p:nvSpPr>
            <p:spPr>
              <a:xfrm>
                <a:off x="9336233" y="0"/>
                <a:ext cx="150600"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1" name="Google Shape;241;g11b497ce524_2_29"/>
              <p:cNvSpPr/>
              <p:nvPr/>
            </p:nvSpPr>
            <p:spPr>
              <a:xfrm>
                <a:off x="9336233" y="0"/>
                <a:ext cx="573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descr="Portapapeles" id="242" name="Google Shape;242;g11b497ce524_2_29"/>
            <p:cNvPicPr preferRelativeResize="0"/>
            <p:nvPr/>
          </p:nvPicPr>
          <p:blipFill rotWithShape="1">
            <a:blip r:embed="rId3">
              <a:alphaModFix/>
            </a:blip>
            <a:srcRect b="0" l="0" r="0" t="0"/>
            <a:stretch/>
          </p:blipFill>
          <p:spPr>
            <a:xfrm>
              <a:off x="9009186" y="3272210"/>
              <a:ext cx="3668917" cy="3668917"/>
            </a:xfrm>
            <a:prstGeom prst="rect">
              <a:avLst/>
            </a:prstGeom>
            <a:noFill/>
            <a:ln>
              <a:noFill/>
            </a:ln>
          </p:spPr>
        </p:pic>
      </p:grpSp>
      <p:pic>
        <p:nvPicPr>
          <p:cNvPr id="243" name="Google Shape;243;g11b497ce524_2_29"/>
          <p:cNvPicPr preferRelativeResize="0"/>
          <p:nvPr/>
        </p:nvPicPr>
        <p:blipFill rotWithShape="1">
          <a:blip r:embed="rId4">
            <a:alphaModFix/>
          </a:blip>
          <a:srcRect b="0" l="0" r="0" t="0"/>
          <a:stretch/>
        </p:blipFill>
        <p:spPr>
          <a:xfrm>
            <a:off x="9874275" y="281775"/>
            <a:ext cx="2014349" cy="5913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11b497ce524_2_140"/>
          <p:cNvSpPr txBox="1"/>
          <p:nvPr>
            <p:ph type="title"/>
          </p:nvPr>
        </p:nvSpPr>
        <p:spPr>
          <a:xfrm>
            <a:off x="521284" y="365125"/>
            <a:ext cx="8378400" cy="1325700"/>
          </a:xfrm>
          <a:prstGeom prst="rect">
            <a:avLst/>
          </a:prstGeom>
          <a:solidFill>
            <a:srgbClr val="C55A11"/>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2400"/>
              <a:buFont typeface="Tahoma"/>
              <a:buNone/>
            </a:pPr>
            <a:r>
              <a:rPr lang="es-ES" sz="3600">
                <a:solidFill>
                  <a:schemeClr val="lt1"/>
                </a:solidFill>
                <a:latin typeface="Rockwell"/>
                <a:ea typeface="Rockwell"/>
                <a:cs typeface="Rockwell"/>
                <a:sym typeface="Rockwell"/>
              </a:rPr>
              <a:t>Situación de la atención en Hospital Municipal al mes de mayo de 2022</a:t>
            </a:r>
            <a:endParaRPr sz="3600">
              <a:solidFill>
                <a:schemeClr val="lt1"/>
              </a:solidFill>
              <a:latin typeface="Rockwell"/>
              <a:ea typeface="Rockwell"/>
              <a:cs typeface="Rockwell"/>
              <a:sym typeface="Rockwell"/>
            </a:endParaRPr>
          </a:p>
        </p:txBody>
      </p:sp>
      <p:sp>
        <p:nvSpPr>
          <p:cNvPr id="250" name="Google Shape;250;g11b497ce524_2_140"/>
          <p:cNvSpPr txBox="1"/>
          <p:nvPr>
            <p:ph idx="1" type="body"/>
          </p:nvPr>
        </p:nvSpPr>
        <p:spPr>
          <a:xfrm>
            <a:off x="521275" y="1968850"/>
            <a:ext cx="7948200" cy="4351500"/>
          </a:xfrm>
          <a:prstGeom prst="rect">
            <a:avLst/>
          </a:prstGeom>
          <a:noFill/>
          <a:ln>
            <a:noFill/>
          </a:ln>
        </p:spPr>
        <p:txBody>
          <a:bodyPr anchorCtr="0" anchor="t" bIns="45700" lIns="91425" spcFirstLastPara="1" rIns="91425" wrap="square" tIns="45700">
            <a:normAutofit/>
          </a:bodyPr>
          <a:lstStyle/>
          <a:p>
            <a:pPr indent="-381000" lvl="0" marL="457200" rtl="0" algn="l">
              <a:lnSpc>
                <a:spcPct val="90000"/>
              </a:lnSpc>
              <a:spcBef>
                <a:spcPts val="0"/>
              </a:spcBef>
              <a:spcAft>
                <a:spcPts val="0"/>
              </a:spcAft>
              <a:buClr>
                <a:srgbClr val="1E4E79"/>
              </a:buClr>
              <a:buSzPts val="2400"/>
              <a:buFont typeface="Tahoma"/>
              <a:buChar char="•"/>
            </a:pPr>
            <a:r>
              <a:rPr lang="es-ES" sz="2400">
                <a:solidFill>
                  <a:srgbClr val="1E4E79"/>
                </a:solidFill>
                <a:latin typeface="Tahoma"/>
                <a:ea typeface="Tahoma"/>
                <a:cs typeface="Tahoma"/>
                <a:sym typeface="Tahoma"/>
              </a:rPr>
              <a:t>En la institución se realiza:</a:t>
            </a:r>
            <a:endParaRPr sz="2400">
              <a:solidFill>
                <a:srgbClr val="1E4E79"/>
              </a:solidFill>
              <a:latin typeface="Tahoma"/>
              <a:ea typeface="Tahoma"/>
              <a:cs typeface="Tahoma"/>
              <a:sym typeface="Tahoma"/>
            </a:endParaRPr>
          </a:p>
          <a:p>
            <a:pPr indent="0" lvl="0" marL="0" rtl="0" algn="l">
              <a:lnSpc>
                <a:spcPct val="90000"/>
              </a:lnSpc>
              <a:spcBef>
                <a:spcPts val="0"/>
              </a:spcBef>
              <a:spcAft>
                <a:spcPts val="0"/>
              </a:spcAft>
              <a:buSzPts val="1800"/>
              <a:buNone/>
            </a:pPr>
            <a:r>
              <a:t/>
            </a:r>
            <a:endParaRPr sz="2400">
              <a:solidFill>
                <a:srgbClr val="1E4E79"/>
              </a:solidFill>
              <a:latin typeface="Tahoma"/>
              <a:ea typeface="Tahoma"/>
              <a:cs typeface="Tahoma"/>
              <a:sym typeface="Tahoma"/>
            </a:endParaRPr>
          </a:p>
          <a:p>
            <a:pPr indent="-381000" lvl="0" marL="457200" rtl="0" algn="l">
              <a:lnSpc>
                <a:spcPct val="90000"/>
              </a:lnSpc>
              <a:spcBef>
                <a:spcPts val="0"/>
              </a:spcBef>
              <a:spcAft>
                <a:spcPts val="0"/>
              </a:spcAft>
              <a:buClr>
                <a:srgbClr val="1E4E79"/>
              </a:buClr>
              <a:buSzPts val="2400"/>
              <a:buFont typeface="Tahoma"/>
              <a:buAutoNum type="arabicPeriod"/>
            </a:pPr>
            <a:r>
              <a:rPr lang="es-ES" sz="2400">
                <a:solidFill>
                  <a:srgbClr val="1E4E79"/>
                </a:solidFill>
                <a:latin typeface="Tahoma"/>
                <a:ea typeface="Tahoma"/>
                <a:cs typeface="Tahoma"/>
                <a:sym typeface="Tahoma"/>
              </a:rPr>
              <a:t>Diagnóstico por BK (detección del bacilo de Koch mediante la baciloscopía) o envío para Gen-Xpert</a:t>
            </a:r>
            <a:endParaRPr sz="2400">
              <a:solidFill>
                <a:srgbClr val="1E4E79"/>
              </a:solidFill>
              <a:latin typeface="Tahoma"/>
              <a:ea typeface="Tahoma"/>
              <a:cs typeface="Tahoma"/>
              <a:sym typeface="Tahoma"/>
            </a:endParaRPr>
          </a:p>
          <a:p>
            <a:pPr indent="-381000" lvl="0" marL="457200" rtl="0" algn="l">
              <a:lnSpc>
                <a:spcPct val="90000"/>
              </a:lnSpc>
              <a:spcBef>
                <a:spcPts val="0"/>
              </a:spcBef>
              <a:spcAft>
                <a:spcPts val="0"/>
              </a:spcAft>
              <a:buClr>
                <a:srgbClr val="1E4E79"/>
              </a:buClr>
              <a:buSzPts val="2400"/>
              <a:buFont typeface="Tahoma"/>
              <a:buAutoNum type="arabicPeriod"/>
            </a:pPr>
            <a:r>
              <a:rPr lang="es-ES" sz="2400">
                <a:solidFill>
                  <a:srgbClr val="1E4E79"/>
                </a:solidFill>
                <a:latin typeface="Tahoma"/>
                <a:ea typeface="Tahoma"/>
                <a:cs typeface="Tahoma"/>
                <a:sym typeface="Tahoma"/>
              </a:rPr>
              <a:t>Asesoramiento por trabajo social</a:t>
            </a:r>
            <a:endParaRPr sz="2400">
              <a:solidFill>
                <a:srgbClr val="1E4E79"/>
              </a:solidFill>
              <a:latin typeface="Tahoma"/>
              <a:ea typeface="Tahoma"/>
              <a:cs typeface="Tahoma"/>
              <a:sym typeface="Tahoma"/>
            </a:endParaRPr>
          </a:p>
          <a:p>
            <a:pPr indent="-381000" lvl="0" marL="457200" rtl="0" algn="l">
              <a:lnSpc>
                <a:spcPct val="90000"/>
              </a:lnSpc>
              <a:spcBef>
                <a:spcPts val="0"/>
              </a:spcBef>
              <a:spcAft>
                <a:spcPts val="0"/>
              </a:spcAft>
              <a:buClr>
                <a:srgbClr val="1E4E79"/>
              </a:buClr>
              <a:buSzPts val="2400"/>
              <a:buFont typeface="Tahoma"/>
              <a:buAutoNum type="arabicPeriod"/>
            </a:pPr>
            <a:r>
              <a:rPr lang="es-ES" sz="2400">
                <a:solidFill>
                  <a:srgbClr val="1E4E79"/>
                </a:solidFill>
                <a:latin typeface="Tahoma"/>
                <a:ea typeface="Tahoma"/>
                <a:cs typeface="Tahoma"/>
                <a:sym typeface="Tahoma"/>
              </a:rPr>
              <a:t>Retiro de medicación + control mensal</a:t>
            </a:r>
            <a:endParaRPr sz="2400">
              <a:solidFill>
                <a:srgbClr val="1E4E79"/>
              </a:solidFill>
              <a:latin typeface="Tahoma"/>
              <a:ea typeface="Tahoma"/>
              <a:cs typeface="Tahoma"/>
              <a:sym typeface="Tahoma"/>
            </a:endParaRPr>
          </a:p>
          <a:p>
            <a:pPr indent="0" lvl="0" marL="0" rtl="0" algn="l">
              <a:lnSpc>
                <a:spcPct val="90000"/>
              </a:lnSpc>
              <a:spcBef>
                <a:spcPts val="0"/>
              </a:spcBef>
              <a:spcAft>
                <a:spcPts val="0"/>
              </a:spcAft>
              <a:buSzPts val="1800"/>
              <a:buNone/>
            </a:pPr>
            <a:r>
              <a:t/>
            </a:r>
            <a:endParaRPr sz="2400">
              <a:solidFill>
                <a:srgbClr val="1E4E79"/>
              </a:solidFill>
              <a:latin typeface="Tahoma"/>
              <a:ea typeface="Tahoma"/>
              <a:cs typeface="Tahoma"/>
              <a:sym typeface="Tahoma"/>
            </a:endParaRPr>
          </a:p>
          <a:p>
            <a:pPr indent="-381000" lvl="0" marL="457200" rtl="0" algn="l">
              <a:lnSpc>
                <a:spcPct val="90000"/>
              </a:lnSpc>
              <a:spcBef>
                <a:spcPts val="0"/>
              </a:spcBef>
              <a:spcAft>
                <a:spcPts val="0"/>
              </a:spcAft>
              <a:buClr>
                <a:srgbClr val="1E4E79"/>
              </a:buClr>
              <a:buSzPts val="2400"/>
              <a:buFont typeface="Tahoma"/>
              <a:buChar char="•"/>
            </a:pPr>
            <a:r>
              <a:rPr lang="es-ES" sz="2400">
                <a:solidFill>
                  <a:srgbClr val="1E4E79"/>
                </a:solidFill>
                <a:latin typeface="Tahoma"/>
                <a:ea typeface="Tahoma"/>
                <a:cs typeface="Tahoma"/>
                <a:sym typeface="Tahoma"/>
              </a:rPr>
              <a:t>Se cuenta con un equipo de seguimiento: neumonología y trabajo social</a:t>
            </a:r>
            <a:endParaRPr sz="2400">
              <a:solidFill>
                <a:srgbClr val="1E4E79"/>
              </a:solidFill>
              <a:latin typeface="Tahoma"/>
              <a:ea typeface="Tahoma"/>
              <a:cs typeface="Tahoma"/>
              <a:sym typeface="Tahoma"/>
            </a:endParaRPr>
          </a:p>
          <a:p>
            <a:pPr indent="0" lvl="0" marL="0" rtl="0" algn="l">
              <a:lnSpc>
                <a:spcPct val="90000"/>
              </a:lnSpc>
              <a:spcBef>
                <a:spcPts val="0"/>
              </a:spcBef>
              <a:spcAft>
                <a:spcPts val="0"/>
              </a:spcAft>
              <a:buSzPts val="1800"/>
              <a:buNone/>
            </a:pPr>
            <a:r>
              <a:t/>
            </a:r>
            <a:endParaRPr sz="2400">
              <a:solidFill>
                <a:srgbClr val="1E4E79"/>
              </a:solidFill>
              <a:latin typeface="Tahoma"/>
              <a:ea typeface="Tahoma"/>
              <a:cs typeface="Tahoma"/>
              <a:sym typeface="Tahoma"/>
            </a:endParaRPr>
          </a:p>
          <a:p>
            <a:pPr indent="-381000" lvl="0" marL="457200" rtl="0" algn="l">
              <a:lnSpc>
                <a:spcPct val="90000"/>
              </a:lnSpc>
              <a:spcBef>
                <a:spcPts val="0"/>
              </a:spcBef>
              <a:spcAft>
                <a:spcPts val="0"/>
              </a:spcAft>
              <a:buClr>
                <a:srgbClr val="1E4E79"/>
              </a:buClr>
              <a:buSzPts val="2400"/>
              <a:buFont typeface="Tahoma"/>
              <a:buChar char="•"/>
            </a:pPr>
            <a:r>
              <a:rPr lang="es-ES" sz="2400">
                <a:solidFill>
                  <a:srgbClr val="1E4E79"/>
                </a:solidFill>
                <a:latin typeface="Tahoma"/>
                <a:ea typeface="Tahoma"/>
                <a:cs typeface="Tahoma"/>
                <a:sym typeface="Tahoma"/>
              </a:rPr>
              <a:t>Atención cuatro veces al mes</a:t>
            </a:r>
            <a:endParaRPr sz="2400">
              <a:solidFill>
                <a:srgbClr val="1E4E79"/>
              </a:solidFill>
              <a:latin typeface="Tahoma"/>
              <a:ea typeface="Tahoma"/>
              <a:cs typeface="Tahoma"/>
              <a:sym typeface="Tahoma"/>
            </a:endParaRPr>
          </a:p>
        </p:txBody>
      </p:sp>
      <p:grpSp>
        <p:nvGrpSpPr>
          <p:cNvPr id="251" name="Google Shape;251;g11b497ce524_2_140"/>
          <p:cNvGrpSpPr/>
          <p:nvPr/>
        </p:nvGrpSpPr>
        <p:grpSpPr>
          <a:xfrm>
            <a:off x="9009186" y="0"/>
            <a:ext cx="3668917" cy="6941127"/>
            <a:chOff x="9009186" y="0"/>
            <a:chExt cx="3668917" cy="6941127"/>
          </a:xfrm>
        </p:grpSpPr>
        <p:grpSp>
          <p:nvGrpSpPr>
            <p:cNvPr id="252" name="Google Shape;252;g11b497ce524_2_140"/>
            <p:cNvGrpSpPr/>
            <p:nvPr/>
          </p:nvGrpSpPr>
          <p:grpSpPr>
            <a:xfrm>
              <a:off x="9055676" y="0"/>
              <a:ext cx="3136256" cy="6858000"/>
              <a:chOff x="9055676" y="0"/>
              <a:chExt cx="3136256" cy="6858000"/>
            </a:xfrm>
          </p:grpSpPr>
          <p:sp>
            <p:nvSpPr>
              <p:cNvPr id="253" name="Google Shape;253;g11b497ce524_2_140"/>
              <p:cNvSpPr/>
              <p:nvPr/>
            </p:nvSpPr>
            <p:spPr>
              <a:xfrm>
                <a:off x="9221932" y="0"/>
                <a:ext cx="2970000" cy="6858000"/>
              </a:xfrm>
              <a:prstGeom prst="rect">
                <a:avLst/>
              </a:prstGeom>
              <a:solidFill>
                <a:srgbClr val="1E4E7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4" name="Google Shape;254;g11b497ce524_2_140"/>
              <p:cNvSpPr/>
              <p:nvPr/>
            </p:nvSpPr>
            <p:spPr>
              <a:xfrm>
                <a:off x="9055676" y="0"/>
                <a:ext cx="1662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5" name="Google Shape;255;g11b497ce524_2_140"/>
              <p:cNvSpPr/>
              <p:nvPr/>
            </p:nvSpPr>
            <p:spPr>
              <a:xfrm>
                <a:off x="9221932" y="0"/>
                <a:ext cx="114300" cy="6858000"/>
              </a:xfrm>
              <a:prstGeom prst="rect">
                <a:avLst/>
              </a:prstGeom>
              <a:solidFill>
                <a:srgbClr val="FFD34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6" name="Google Shape;256;g11b497ce524_2_140"/>
              <p:cNvSpPr/>
              <p:nvPr/>
            </p:nvSpPr>
            <p:spPr>
              <a:xfrm>
                <a:off x="9336233" y="0"/>
                <a:ext cx="150600"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7" name="Google Shape;257;g11b497ce524_2_140"/>
              <p:cNvSpPr/>
              <p:nvPr/>
            </p:nvSpPr>
            <p:spPr>
              <a:xfrm>
                <a:off x="9336233" y="0"/>
                <a:ext cx="573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descr="Portapapeles" id="258" name="Google Shape;258;g11b497ce524_2_140"/>
            <p:cNvPicPr preferRelativeResize="0"/>
            <p:nvPr/>
          </p:nvPicPr>
          <p:blipFill rotWithShape="1">
            <a:blip r:embed="rId3">
              <a:alphaModFix/>
            </a:blip>
            <a:srcRect b="0" l="0" r="0" t="0"/>
            <a:stretch/>
          </p:blipFill>
          <p:spPr>
            <a:xfrm>
              <a:off x="9009186" y="3272210"/>
              <a:ext cx="3668917" cy="3668917"/>
            </a:xfrm>
            <a:prstGeom prst="rect">
              <a:avLst/>
            </a:prstGeom>
            <a:noFill/>
            <a:ln>
              <a:noFill/>
            </a:ln>
          </p:spPr>
        </p:pic>
      </p:grpSp>
      <p:pic>
        <p:nvPicPr>
          <p:cNvPr id="259" name="Google Shape;259;g11b497ce524_2_140"/>
          <p:cNvPicPr preferRelativeResize="0"/>
          <p:nvPr/>
        </p:nvPicPr>
        <p:blipFill rotWithShape="1">
          <a:blip r:embed="rId4">
            <a:alphaModFix/>
          </a:blip>
          <a:srcRect b="0" l="0" r="0" t="0"/>
          <a:stretch/>
        </p:blipFill>
        <p:spPr>
          <a:xfrm>
            <a:off x="9874275" y="281775"/>
            <a:ext cx="2014349" cy="5913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172d3785c6d_0_27"/>
          <p:cNvSpPr txBox="1"/>
          <p:nvPr>
            <p:ph type="title"/>
          </p:nvPr>
        </p:nvSpPr>
        <p:spPr>
          <a:xfrm>
            <a:off x="521284" y="319300"/>
            <a:ext cx="8378400" cy="1325700"/>
          </a:xfrm>
          <a:prstGeom prst="rect">
            <a:avLst/>
          </a:prstGeom>
          <a:solidFill>
            <a:srgbClr val="E69138"/>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2400"/>
              <a:buFont typeface="Tahoma"/>
              <a:buNone/>
            </a:pPr>
            <a:r>
              <a:rPr lang="es-ES" sz="3600">
                <a:solidFill>
                  <a:schemeClr val="lt1"/>
                </a:solidFill>
                <a:latin typeface="Rockwell"/>
                <a:ea typeface="Rockwell"/>
                <a:cs typeface="Rockwell"/>
                <a:sym typeface="Rockwell"/>
              </a:rPr>
              <a:t>Intervenciones de Trabajo Social</a:t>
            </a:r>
            <a:endParaRPr sz="3600">
              <a:solidFill>
                <a:schemeClr val="lt1"/>
              </a:solidFill>
              <a:latin typeface="Rockwell"/>
              <a:ea typeface="Rockwell"/>
              <a:cs typeface="Rockwell"/>
              <a:sym typeface="Rockwell"/>
            </a:endParaRPr>
          </a:p>
        </p:txBody>
      </p:sp>
      <p:sp>
        <p:nvSpPr>
          <p:cNvPr id="266" name="Google Shape;266;g172d3785c6d_0_27"/>
          <p:cNvSpPr txBox="1"/>
          <p:nvPr>
            <p:ph idx="1" type="body"/>
          </p:nvPr>
        </p:nvSpPr>
        <p:spPr>
          <a:xfrm>
            <a:off x="521275" y="1955600"/>
            <a:ext cx="8309400" cy="4522500"/>
          </a:xfrm>
          <a:prstGeom prst="rect">
            <a:avLst/>
          </a:prstGeom>
          <a:noFill/>
          <a:ln>
            <a:noFill/>
          </a:ln>
        </p:spPr>
        <p:txBody>
          <a:bodyPr anchorCtr="0" anchor="t" bIns="45700" lIns="91425" spcFirstLastPara="1" rIns="91425" wrap="square" tIns="45700">
            <a:normAutofit/>
          </a:bodyPr>
          <a:lstStyle/>
          <a:p>
            <a:pPr indent="0" lvl="0" marL="0" marR="0" rtl="0" algn="just">
              <a:lnSpc>
                <a:spcPct val="115000"/>
              </a:lnSpc>
              <a:spcBef>
                <a:spcPts val="0"/>
              </a:spcBef>
              <a:spcAft>
                <a:spcPts val="0"/>
              </a:spcAft>
              <a:buSzPts val="1800"/>
              <a:buNone/>
            </a:pPr>
            <a:r>
              <a:t/>
            </a:r>
            <a:endParaRPr sz="2400">
              <a:solidFill>
                <a:srgbClr val="1E4E79"/>
              </a:solidFill>
              <a:latin typeface="Tahoma"/>
              <a:ea typeface="Tahoma"/>
              <a:cs typeface="Tahoma"/>
              <a:sym typeface="Tahoma"/>
            </a:endParaRPr>
          </a:p>
          <a:p>
            <a:pPr indent="-406400" lvl="0" marL="457200" marR="0" rtl="0" algn="just">
              <a:lnSpc>
                <a:spcPct val="115000"/>
              </a:lnSpc>
              <a:spcBef>
                <a:spcPts val="0"/>
              </a:spcBef>
              <a:spcAft>
                <a:spcPts val="0"/>
              </a:spcAft>
              <a:buClr>
                <a:srgbClr val="1E4E79"/>
              </a:buClr>
              <a:buSzPts val="2800"/>
              <a:buFont typeface="Tahoma"/>
              <a:buChar char="•"/>
            </a:pPr>
            <a:r>
              <a:rPr lang="es-ES" sz="2400">
                <a:solidFill>
                  <a:srgbClr val="1E4E79"/>
                </a:solidFill>
                <a:latin typeface="Tahoma"/>
                <a:ea typeface="Tahoma"/>
                <a:cs typeface="Tahoma"/>
                <a:sym typeface="Tahoma"/>
              </a:rPr>
              <a:t>Orientación y gestión de Subsidio por tuberculosis según Ley 10.436</a:t>
            </a:r>
            <a:endParaRPr sz="2400">
              <a:solidFill>
                <a:srgbClr val="1E4E79"/>
              </a:solidFill>
              <a:latin typeface="Tahoma"/>
              <a:ea typeface="Tahoma"/>
              <a:cs typeface="Tahoma"/>
              <a:sym typeface="Tahoma"/>
            </a:endParaRPr>
          </a:p>
          <a:p>
            <a:pPr indent="-406400" lvl="0" marL="457200" marR="0" rtl="0" algn="just">
              <a:lnSpc>
                <a:spcPct val="115000"/>
              </a:lnSpc>
              <a:spcBef>
                <a:spcPts val="0"/>
              </a:spcBef>
              <a:spcAft>
                <a:spcPts val="0"/>
              </a:spcAft>
              <a:buClr>
                <a:srgbClr val="1E4E79"/>
              </a:buClr>
              <a:buSzPts val="2800"/>
              <a:buFont typeface="Tahoma"/>
              <a:buChar char="•"/>
            </a:pPr>
            <a:r>
              <a:rPr lang="es-ES" sz="2400">
                <a:solidFill>
                  <a:srgbClr val="1E4E79"/>
                </a:solidFill>
                <a:latin typeface="Tahoma"/>
                <a:ea typeface="Tahoma"/>
                <a:cs typeface="Tahoma"/>
                <a:sym typeface="Tahoma"/>
              </a:rPr>
              <a:t>Articulación con servicios sociales de APS  para relevamientos en territorio</a:t>
            </a:r>
            <a:endParaRPr sz="2400">
              <a:solidFill>
                <a:srgbClr val="1E4E79"/>
              </a:solidFill>
              <a:latin typeface="Tahoma"/>
              <a:ea typeface="Tahoma"/>
              <a:cs typeface="Tahoma"/>
              <a:sym typeface="Tahoma"/>
            </a:endParaRPr>
          </a:p>
          <a:p>
            <a:pPr indent="-406400" lvl="0" marL="457200" marR="0" rtl="0" algn="just">
              <a:lnSpc>
                <a:spcPct val="115000"/>
              </a:lnSpc>
              <a:spcBef>
                <a:spcPts val="0"/>
              </a:spcBef>
              <a:spcAft>
                <a:spcPts val="0"/>
              </a:spcAft>
              <a:buClr>
                <a:srgbClr val="1E4E79"/>
              </a:buClr>
              <a:buSzPts val="2800"/>
              <a:buFont typeface="Tahoma"/>
              <a:buChar char="•"/>
            </a:pPr>
            <a:r>
              <a:rPr lang="es-ES" sz="2400">
                <a:solidFill>
                  <a:srgbClr val="1E4E79"/>
                </a:solidFill>
                <a:latin typeface="Tahoma"/>
                <a:ea typeface="Tahoma"/>
                <a:cs typeface="Tahoma"/>
                <a:sym typeface="Tahoma"/>
              </a:rPr>
              <a:t>Articulación intersectorial en municipios vecinos dónde residen pacientes atendidos en el Hospital de Morón</a:t>
            </a:r>
            <a:endParaRPr sz="2400">
              <a:solidFill>
                <a:srgbClr val="1E4E79"/>
              </a:solidFill>
              <a:latin typeface="Tahoma"/>
              <a:ea typeface="Tahoma"/>
              <a:cs typeface="Tahoma"/>
              <a:sym typeface="Tahoma"/>
            </a:endParaRPr>
          </a:p>
          <a:p>
            <a:pPr indent="0" lvl="0" marL="0" marR="0" rtl="0" algn="just">
              <a:lnSpc>
                <a:spcPct val="115000"/>
              </a:lnSpc>
              <a:spcBef>
                <a:spcPts val="0"/>
              </a:spcBef>
              <a:spcAft>
                <a:spcPts val="0"/>
              </a:spcAft>
              <a:buNone/>
            </a:pPr>
            <a:r>
              <a:t/>
            </a:r>
            <a:endParaRPr sz="2400">
              <a:solidFill>
                <a:srgbClr val="1E4E79"/>
              </a:solidFill>
              <a:latin typeface="Tahoma"/>
              <a:ea typeface="Tahoma"/>
              <a:cs typeface="Tahoma"/>
              <a:sym typeface="Tahoma"/>
            </a:endParaRPr>
          </a:p>
          <a:p>
            <a:pPr indent="0" lvl="0" marL="457200" rtl="0" algn="l">
              <a:lnSpc>
                <a:spcPct val="90000"/>
              </a:lnSpc>
              <a:spcBef>
                <a:spcPts val="0"/>
              </a:spcBef>
              <a:spcAft>
                <a:spcPts val="0"/>
              </a:spcAft>
              <a:buSzPts val="1800"/>
              <a:buNone/>
            </a:pPr>
            <a:r>
              <a:t/>
            </a:r>
            <a:endParaRPr sz="2400">
              <a:solidFill>
                <a:srgbClr val="1E4E79"/>
              </a:solidFill>
              <a:latin typeface="Tahoma"/>
              <a:ea typeface="Tahoma"/>
              <a:cs typeface="Tahoma"/>
              <a:sym typeface="Tahoma"/>
            </a:endParaRPr>
          </a:p>
        </p:txBody>
      </p:sp>
      <p:grpSp>
        <p:nvGrpSpPr>
          <p:cNvPr id="267" name="Google Shape;267;g172d3785c6d_0_27"/>
          <p:cNvGrpSpPr/>
          <p:nvPr/>
        </p:nvGrpSpPr>
        <p:grpSpPr>
          <a:xfrm>
            <a:off x="9009186" y="0"/>
            <a:ext cx="3668917" cy="6941127"/>
            <a:chOff x="9009186" y="0"/>
            <a:chExt cx="3668917" cy="6941127"/>
          </a:xfrm>
        </p:grpSpPr>
        <p:grpSp>
          <p:nvGrpSpPr>
            <p:cNvPr id="268" name="Google Shape;268;g172d3785c6d_0_27"/>
            <p:cNvGrpSpPr/>
            <p:nvPr/>
          </p:nvGrpSpPr>
          <p:grpSpPr>
            <a:xfrm>
              <a:off x="9055676" y="0"/>
              <a:ext cx="3136256" cy="6858000"/>
              <a:chOff x="9055676" y="0"/>
              <a:chExt cx="3136256" cy="6858000"/>
            </a:xfrm>
          </p:grpSpPr>
          <p:sp>
            <p:nvSpPr>
              <p:cNvPr id="269" name="Google Shape;269;g172d3785c6d_0_27"/>
              <p:cNvSpPr/>
              <p:nvPr/>
            </p:nvSpPr>
            <p:spPr>
              <a:xfrm>
                <a:off x="9221932" y="0"/>
                <a:ext cx="2970000" cy="6858000"/>
              </a:xfrm>
              <a:prstGeom prst="rect">
                <a:avLst/>
              </a:prstGeom>
              <a:solidFill>
                <a:srgbClr val="1E4E7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0" name="Google Shape;270;g172d3785c6d_0_27"/>
              <p:cNvSpPr/>
              <p:nvPr/>
            </p:nvSpPr>
            <p:spPr>
              <a:xfrm>
                <a:off x="9055676" y="0"/>
                <a:ext cx="1662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1" name="Google Shape;271;g172d3785c6d_0_27"/>
              <p:cNvSpPr/>
              <p:nvPr/>
            </p:nvSpPr>
            <p:spPr>
              <a:xfrm>
                <a:off x="9221932" y="0"/>
                <a:ext cx="114300" cy="6858000"/>
              </a:xfrm>
              <a:prstGeom prst="rect">
                <a:avLst/>
              </a:prstGeom>
              <a:solidFill>
                <a:srgbClr val="FFD34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2" name="Google Shape;272;g172d3785c6d_0_27"/>
              <p:cNvSpPr/>
              <p:nvPr/>
            </p:nvSpPr>
            <p:spPr>
              <a:xfrm>
                <a:off x="9336233" y="0"/>
                <a:ext cx="150600"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3" name="Google Shape;273;g172d3785c6d_0_27"/>
              <p:cNvSpPr/>
              <p:nvPr/>
            </p:nvSpPr>
            <p:spPr>
              <a:xfrm>
                <a:off x="9336233" y="0"/>
                <a:ext cx="573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descr="Portapapeles" id="274" name="Google Shape;274;g172d3785c6d_0_27"/>
            <p:cNvPicPr preferRelativeResize="0"/>
            <p:nvPr/>
          </p:nvPicPr>
          <p:blipFill rotWithShape="1">
            <a:blip r:embed="rId3">
              <a:alphaModFix/>
            </a:blip>
            <a:srcRect b="0" l="0" r="0" t="0"/>
            <a:stretch/>
          </p:blipFill>
          <p:spPr>
            <a:xfrm>
              <a:off x="9009186" y="3272210"/>
              <a:ext cx="3668917" cy="3668917"/>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11b497ce524_3_0"/>
          <p:cNvSpPr txBox="1"/>
          <p:nvPr>
            <p:ph type="title"/>
          </p:nvPr>
        </p:nvSpPr>
        <p:spPr>
          <a:xfrm>
            <a:off x="521284" y="365125"/>
            <a:ext cx="83784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2400"/>
              <a:buFont typeface="Tahoma"/>
              <a:buNone/>
            </a:pPr>
            <a:r>
              <a:t/>
            </a:r>
            <a:endParaRPr/>
          </a:p>
        </p:txBody>
      </p:sp>
      <p:sp>
        <p:nvSpPr>
          <p:cNvPr id="281" name="Google Shape;281;g11b497ce524_3_0"/>
          <p:cNvSpPr txBox="1"/>
          <p:nvPr>
            <p:ph idx="1" type="body"/>
          </p:nvPr>
        </p:nvSpPr>
        <p:spPr>
          <a:xfrm>
            <a:off x="521275" y="1933050"/>
            <a:ext cx="7948200" cy="4351500"/>
          </a:xfrm>
          <a:prstGeom prst="rect">
            <a:avLst/>
          </a:prstGeom>
          <a:noFill/>
          <a:ln>
            <a:noFill/>
          </a:ln>
        </p:spPr>
        <p:txBody>
          <a:bodyPr anchorCtr="0" anchor="t" bIns="45700" lIns="91425" spcFirstLastPara="1" rIns="91425" wrap="square" tIns="45700">
            <a:normAutofit/>
          </a:bodyPr>
          <a:lstStyle/>
          <a:p>
            <a:pPr indent="-406400" lvl="0" marL="457200" rtl="0" algn="just">
              <a:lnSpc>
                <a:spcPct val="115000"/>
              </a:lnSpc>
              <a:spcBef>
                <a:spcPts val="0"/>
              </a:spcBef>
              <a:spcAft>
                <a:spcPts val="0"/>
              </a:spcAft>
              <a:buClr>
                <a:srgbClr val="1E4E79"/>
              </a:buClr>
              <a:buSzPts val="2800"/>
              <a:buFont typeface="Tahoma"/>
              <a:buChar char="•"/>
            </a:pPr>
            <a:r>
              <a:rPr lang="es-ES" sz="2400">
                <a:solidFill>
                  <a:srgbClr val="1E4E79"/>
                </a:solidFill>
                <a:latin typeface="Tahoma"/>
                <a:ea typeface="Tahoma"/>
                <a:cs typeface="Tahoma"/>
                <a:sym typeface="Tahoma"/>
              </a:rPr>
              <a:t>Se desarrolló una encuesta a través de Google Forms, distribuida a los Directores de los mismos, por medios digitales.</a:t>
            </a:r>
            <a:endParaRPr sz="2400">
              <a:solidFill>
                <a:srgbClr val="1E4E79"/>
              </a:solidFill>
              <a:latin typeface="Tahoma"/>
              <a:ea typeface="Tahoma"/>
              <a:cs typeface="Tahoma"/>
              <a:sym typeface="Tahoma"/>
            </a:endParaRPr>
          </a:p>
          <a:p>
            <a:pPr indent="0" lvl="0" marL="457200" rtl="0" algn="just">
              <a:lnSpc>
                <a:spcPct val="115000"/>
              </a:lnSpc>
              <a:spcBef>
                <a:spcPts val="0"/>
              </a:spcBef>
              <a:spcAft>
                <a:spcPts val="0"/>
              </a:spcAft>
              <a:buSzPts val="1800"/>
              <a:buNone/>
            </a:pPr>
            <a:r>
              <a:t/>
            </a:r>
            <a:endParaRPr sz="2400">
              <a:solidFill>
                <a:srgbClr val="1E4E79"/>
              </a:solidFill>
              <a:latin typeface="Tahoma"/>
              <a:ea typeface="Tahoma"/>
              <a:cs typeface="Tahoma"/>
              <a:sym typeface="Tahoma"/>
            </a:endParaRPr>
          </a:p>
          <a:p>
            <a:pPr indent="-381000" lvl="0" marL="457200" marR="0" rtl="0" algn="just">
              <a:lnSpc>
                <a:spcPct val="90000"/>
              </a:lnSpc>
              <a:spcBef>
                <a:spcPts val="0"/>
              </a:spcBef>
              <a:spcAft>
                <a:spcPts val="0"/>
              </a:spcAft>
              <a:buClr>
                <a:srgbClr val="1E4E79"/>
              </a:buClr>
              <a:buSzPts val="2400"/>
              <a:buFont typeface="Tahoma"/>
              <a:buChar char="•"/>
            </a:pPr>
            <a:r>
              <a:rPr lang="es-ES" sz="2400">
                <a:solidFill>
                  <a:srgbClr val="1E4E79"/>
                </a:solidFill>
                <a:latin typeface="Tahoma"/>
                <a:ea typeface="Tahoma"/>
                <a:cs typeface="Tahoma"/>
                <a:sym typeface="Tahoma"/>
              </a:rPr>
              <a:t>Se indagó acerca de cuestiones tales como: búsqueda de sintomáticos, catastro, seguimiento y tratamiento, PPD, toma de muestra para baciloscopia. Se apuntaba a saber tanto si hacían los procedimientos, como si conocían donde se realizan.</a:t>
            </a:r>
            <a:endParaRPr sz="2400">
              <a:solidFill>
                <a:srgbClr val="1E4E79"/>
              </a:solidFill>
              <a:latin typeface="Tahoma"/>
              <a:ea typeface="Tahoma"/>
              <a:cs typeface="Tahoma"/>
              <a:sym typeface="Tahoma"/>
            </a:endParaRPr>
          </a:p>
        </p:txBody>
      </p:sp>
      <p:grpSp>
        <p:nvGrpSpPr>
          <p:cNvPr id="282" name="Google Shape;282;g11b497ce524_3_0"/>
          <p:cNvGrpSpPr/>
          <p:nvPr/>
        </p:nvGrpSpPr>
        <p:grpSpPr>
          <a:xfrm>
            <a:off x="9009186" y="0"/>
            <a:ext cx="3668917" cy="6941127"/>
            <a:chOff x="9009186" y="0"/>
            <a:chExt cx="3668917" cy="6941127"/>
          </a:xfrm>
        </p:grpSpPr>
        <p:grpSp>
          <p:nvGrpSpPr>
            <p:cNvPr id="283" name="Google Shape;283;g11b497ce524_3_0"/>
            <p:cNvGrpSpPr/>
            <p:nvPr/>
          </p:nvGrpSpPr>
          <p:grpSpPr>
            <a:xfrm>
              <a:off x="9055676" y="0"/>
              <a:ext cx="3136256" cy="6858000"/>
              <a:chOff x="9055676" y="0"/>
              <a:chExt cx="3136256" cy="6858000"/>
            </a:xfrm>
          </p:grpSpPr>
          <p:sp>
            <p:nvSpPr>
              <p:cNvPr id="284" name="Google Shape;284;g11b497ce524_3_0"/>
              <p:cNvSpPr/>
              <p:nvPr/>
            </p:nvSpPr>
            <p:spPr>
              <a:xfrm>
                <a:off x="9221932" y="0"/>
                <a:ext cx="2970000" cy="6858000"/>
              </a:xfrm>
              <a:prstGeom prst="rect">
                <a:avLst/>
              </a:prstGeom>
              <a:solidFill>
                <a:srgbClr val="1E4E7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5" name="Google Shape;285;g11b497ce524_3_0"/>
              <p:cNvSpPr/>
              <p:nvPr/>
            </p:nvSpPr>
            <p:spPr>
              <a:xfrm>
                <a:off x="9055676" y="0"/>
                <a:ext cx="1662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6" name="Google Shape;286;g11b497ce524_3_0"/>
              <p:cNvSpPr/>
              <p:nvPr/>
            </p:nvSpPr>
            <p:spPr>
              <a:xfrm>
                <a:off x="9221932" y="0"/>
                <a:ext cx="114300" cy="6858000"/>
              </a:xfrm>
              <a:prstGeom prst="rect">
                <a:avLst/>
              </a:prstGeom>
              <a:solidFill>
                <a:srgbClr val="FFD34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7" name="Google Shape;287;g11b497ce524_3_0"/>
              <p:cNvSpPr/>
              <p:nvPr/>
            </p:nvSpPr>
            <p:spPr>
              <a:xfrm>
                <a:off x="9336233" y="0"/>
                <a:ext cx="150600"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8" name="Google Shape;288;g11b497ce524_3_0"/>
              <p:cNvSpPr/>
              <p:nvPr/>
            </p:nvSpPr>
            <p:spPr>
              <a:xfrm>
                <a:off x="9336233" y="0"/>
                <a:ext cx="573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descr="Portapapeles" id="289" name="Google Shape;289;g11b497ce524_3_0"/>
            <p:cNvPicPr preferRelativeResize="0"/>
            <p:nvPr/>
          </p:nvPicPr>
          <p:blipFill rotWithShape="1">
            <a:blip r:embed="rId3">
              <a:alphaModFix/>
            </a:blip>
            <a:srcRect b="0" l="0" r="0" t="0"/>
            <a:stretch/>
          </p:blipFill>
          <p:spPr>
            <a:xfrm>
              <a:off x="9009186" y="3272210"/>
              <a:ext cx="3668917" cy="3668917"/>
            </a:xfrm>
            <a:prstGeom prst="rect">
              <a:avLst/>
            </a:prstGeom>
            <a:noFill/>
            <a:ln>
              <a:noFill/>
            </a:ln>
          </p:spPr>
        </p:pic>
      </p:grpSp>
      <p:sp>
        <p:nvSpPr>
          <p:cNvPr id="290" name="Google Shape;290;g11b497ce524_3_0"/>
          <p:cNvSpPr txBox="1"/>
          <p:nvPr>
            <p:ph type="title"/>
          </p:nvPr>
        </p:nvSpPr>
        <p:spPr>
          <a:xfrm>
            <a:off x="521284" y="365125"/>
            <a:ext cx="8378400" cy="1325700"/>
          </a:xfrm>
          <a:prstGeom prst="rect">
            <a:avLst/>
          </a:prstGeom>
          <a:solidFill>
            <a:srgbClr val="E69138"/>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2400"/>
              <a:buFont typeface="Tahoma"/>
              <a:buNone/>
            </a:pPr>
            <a:r>
              <a:rPr lang="es-ES" sz="3600">
                <a:solidFill>
                  <a:schemeClr val="lt1"/>
                </a:solidFill>
                <a:latin typeface="Rockwell"/>
                <a:ea typeface="Rockwell"/>
                <a:cs typeface="Rockwell"/>
                <a:sym typeface="Rockwell"/>
              </a:rPr>
              <a:t>Situación de la atención en los CAPS</a:t>
            </a:r>
            <a:endParaRPr sz="3600">
              <a:solidFill>
                <a:schemeClr val="lt1"/>
              </a:solidFill>
              <a:latin typeface="Rockwell"/>
              <a:ea typeface="Rockwell"/>
              <a:cs typeface="Rockwell"/>
              <a:sym typeface="Rockwell"/>
            </a:endParaRPr>
          </a:p>
          <a:p>
            <a:pPr indent="0" lvl="0" marL="0" rtl="0" algn="ctr">
              <a:lnSpc>
                <a:spcPct val="90000"/>
              </a:lnSpc>
              <a:spcBef>
                <a:spcPts val="0"/>
              </a:spcBef>
              <a:spcAft>
                <a:spcPts val="0"/>
              </a:spcAft>
              <a:buClr>
                <a:schemeClr val="lt1"/>
              </a:buClr>
              <a:buSzPts val="2400"/>
              <a:buFont typeface="Tahoma"/>
              <a:buNone/>
            </a:pPr>
            <a:r>
              <a:rPr lang="es-ES" sz="3600">
                <a:solidFill>
                  <a:schemeClr val="lt1"/>
                </a:solidFill>
                <a:latin typeface="Rockwell"/>
                <a:ea typeface="Rockwell"/>
                <a:cs typeface="Rockwell"/>
                <a:sym typeface="Rockwell"/>
              </a:rPr>
              <a:t>al mes de mayo de 2022</a:t>
            </a:r>
            <a:endParaRPr sz="3600">
              <a:solidFill>
                <a:schemeClr val="lt1"/>
              </a:solidFill>
              <a:latin typeface="Rockwell"/>
              <a:ea typeface="Rockwell"/>
              <a:cs typeface="Rockwell"/>
              <a:sym typeface="Rockwell"/>
            </a:endParaRPr>
          </a:p>
        </p:txBody>
      </p:sp>
      <p:pic>
        <p:nvPicPr>
          <p:cNvPr id="291" name="Google Shape;291;g11b497ce524_3_0"/>
          <p:cNvPicPr preferRelativeResize="0"/>
          <p:nvPr/>
        </p:nvPicPr>
        <p:blipFill rotWithShape="1">
          <a:blip r:embed="rId4">
            <a:alphaModFix/>
          </a:blip>
          <a:srcRect b="0" l="0" r="0" t="0"/>
          <a:stretch/>
        </p:blipFill>
        <p:spPr>
          <a:xfrm>
            <a:off x="9874275" y="281775"/>
            <a:ext cx="2014349" cy="5913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11b497ce524_3_14"/>
          <p:cNvSpPr txBox="1"/>
          <p:nvPr>
            <p:ph type="title"/>
          </p:nvPr>
        </p:nvSpPr>
        <p:spPr>
          <a:xfrm>
            <a:off x="521284" y="365125"/>
            <a:ext cx="83784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2400"/>
              <a:buFont typeface="Tahoma"/>
              <a:buNone/>
            </a:pPr>
            <a:r>
              <a:t/>
            </a:r>
            <a:endParaRPr/>
          </a:p>
        </p:txBody>
      </p:sp>
      <p:sp>
        <p:nvSpPr>
          <p:cNvPr id="298" name="Google Shape;298;g11b497ce524_3_14"/>
          <p:cNvSpPr txBox="1"/>
          <p:nvPr>
            <p:ph idx="1" type="body"/>
          </p:nvPr>
        </p:nvSpPr>
        <p:spPr>
          <a:xfrm>
            <a:off x="521275" y="1933050"/>
            <a:ext cx="3669000" cy="4351500"/>
          </a:xfrm>
          <a:prstGeom prst="rect">
            <a:avLst/>
          </a:prstGeom>
          <a:noFill/>
          <a:ln>
            <a:noFill/>
          </a:ln>
        </p:spPr>
        <p:txBody>
          <a:bodyPr anchorCtr="0" anchor="t" bIns="45700" lIns="91425" spcFirstLastPara="1" rIns="91425" wrap="square" tIns="45700">
            <a:normAutofit/>
          </a:bodyPr>
          <a:lstStyle/>
          <a:p>
            <a:pPr indent="0" lvl="0" marL="457200" rtl="0" algn="just">
              <a:lnSpc>
                <a:spcPct val="115000"/>
              </a:lnSpc>
              <a:spcBef>
                <a:spcPts val="0"/>
              </a:spcBef>
              <a:spcAft>
                <a:spcPts val="0"/>
              </a:spcAft>
              <a:buSzPts val="1800"/>
              <a:buNone/>
            </a:pPr>
            <a:r>
              <a:t/>
            </a:r>
            <a:endParaRPr sz="2400">
              <a:solidFill>
                <a:srgbClr val="1E4E79"/>
              </a:solidFill>
              <a:latin typeface="Tahoma"/>
              <a:ea typeface="Tahoma"/>
              <a:cs typeface="Tahoma"/>
              <a:sym typeface="Tahoma"/>
            </a:endParaRPr>
          </a:p>
          <a:p>
            <a:pPr indent="0" lvl="0" marL="0" rtl="0" algn="just">
              <a:lnSpc>
                <a:spcPct val="115000"/>
              </a:lnSpc>
              <a:spcBef>
                <a:spcPts val="0"/>
              </a:spcBef>
              <a:spcAft>
                <a:spcPts val="0"/>
              </a:spcAft>
              <a:buSzPts val="1800"/>
              <a:buNone/>
            </a:pPr>
            <a:r>
              <a:t/>
            </a:r>
            <a:endParaRPr sz="2400">
              <a:solidFill>
                <a:srgbClr val="1E4E79"/>
              </a:solidFill>
              <a:latin typeface="Tahoma"/>
              <a:ea typeface="Tahoma"/>
              <a:cs typeface="Tahoma"/>
              <a:sym typeface="Tahoma"/>
            </a:endParaRPr>
          </a:p>
          <a:p>
            <a:pPr indent="0" lvl="0" marL="457200" rtl="0" algn="just">
              <a:lnSpc>
                <a:spcPct val="115000"/>
              </a:lnSpc>
              <a:spcBef>
                <a:spcPts val="0"/>
              </a:spcBef>
              <a:spcAft>
                <a:spcPts val="0"/>
              </a:spcAft>
              <a:buSzPts val="1800"/>
              <a:buNone/>
            </a:pPr>
            <a:r>
              <a:t/>
            </a:r>
            <a:endParaRPr sz="2400">
              <a:solidFill>
                <a:srgbClr val="1E4E79"/>
              </a:solidFill>
              <a:latin typeface="Tahoma"/>
              <a:ea typeface="Tahoma"/>
              <a:cs typeface="Tahoma"/>
              <a:sym typeface="Tahoma"/>
            </a:endParaRPr>
          </a:p>
          <a:p>
            <a:pPr indent="0" lvl="0" marL="457200" rtl="0" algn="just">
              <a:lnSpc>
                <a:spcPct val="115000"/>
              </a:lnSpc>
              <a:spcBef>
                <a:spcPts val="0"/>
              </a:spcBef>
              <a:spcAft>
                <a:spcPts val="0"/>
              </a:spcAft>
              <a:buSzPts val="1800"/>
              <a:buNone/>
            </a:pPr>
            <a:r>
              <a:t/>
            </a:r>
            <a:endParaRPr sz="2400">
              <a:solidFill>
                <a:srgbClr val="1E4E79"/>
              </a:solidFill>
              <a:latin typeface="Tahoma"/>
              <a:ea typeface="Tahoma"/>
              <a:cs typeface="Tahoma"/>
              <a:sym typeface="Tahoma"/>
            </a:endParaRPr>
          </a:p>
          <a:p>
            <a:pPr indent="0" lvl="0" marL="0" rtl="0" algn="just">
              <a:lnSpc>
                <a:spcPct val="115000"/>
              </a:lnSpc>
              <a:spcBef>
                <a:spcPts val="0"/>
              </a:spcBef>
              <a:spcAft>
                <a:spcPts val="0"/>
              </a:spcAft>
              <a:buSzPts val="1800"/>
              <a:buNone/>
            </a:pPr>
            <a:r>
              <a:rPr lang="es-ES" sz="2400">
                <a:solidFill>
                  <a:srgbClr val="1E4E79"/>
                </a:solidFill>
                <a:latin typeface="Tahoma"/>
                <a:ea typeface="Tahoma"/>
                <a:cs typeface="Tahoma"/>
                <a:sym typeface="Tahoma"/>
              </a:rPr>
              <a:t>Modelo de encuesta realizada a los CAPS</a:t>
            </a:r>
            <a:endParaRPr sz="2400">
              <a:solidFill>
                <a:srgbClr val="1E4E79"/>
              </a:solidFill>
              <a:latin typeface="Tahoma"/>
              <a:ea typeface="Tahoma"/>
              <a:cs typeface="Tahoma"/>
              <a:sym typeface="Tahoma"/>
            </a:endParaRPr>
          </a:p>
        </p:txBody>
      </p:sp>
      <p:grpSp>
        <p:nvGrpSpPr>
          <p:cNvPr id="299" name="Google Shape;299;g11b497ce524_3_14"/>
          <p:cNvGrpSpPr/>
          <p:nvPr/>
        </p:nvGrpSpPr>
        <p:grpSpPr>
          <a:xfrm>
            <a:off x="9009186" y="0"/>
            <a:ext cx="3668917" cy="6941127"/>
            <a:chOff x="9009186" y="0"/>
            <a:chExt cx="3668917" cy="6941127"/>
          </a:xfrm>
        </p:grpSpPr>
        <p:grpSp>
          <p:nvGrpSpPr>
            <p:cNvPr id="300" name="Google Shape;300;g11b497ce524_3_14"/>
            <p:cNvGrpSpPr/>
            <p:nvPr/>
          </p:nvGrpSpPr>
          <p:grpSpPr>
            <a:xfrm>
              <a:off x="9055676" y="0"/>
              <a:ext cx="3136256" cy="6858000"/>
              <a:chOff x="9055676" y="0"/>
              <a:chExt cx="3136256" cy="6858000"/>
            </a:xfrm>
          </p:grpSpPr>
          <p:sp>
            <p:nvSpPr>
              <p:cNvPr id="301" name="Google Shape;301;g11b497ce524_3_14"/>
              <p:cNvSpPr/>
              <p:nvPr/>
            </p:nvSpPr>
            <p:spPr>
              <a:xfrm>
                <a:off x="9221932" y="0"/>
                <a:ext cx="2970000" cy="6858000"/>
              </a:xfrm>
              <a:prstGeom prst="rect">
                <a:avLst/>
              </a:prstGeom>
              <a:solidFill>
                <a:srgbClr val="1E4E7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2" name="Google Shape;302;g11b497ce524_3_14"/>
              <p:cNvSpPr/>
              <p:nvPr/>
            </p:nvSpPr>
            <p:spPr>
              <a:xfrm>
                <a:off x="9055676" y="0"/>
                <a:ext cx="1662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3" name="Google Shape;303;g11b497ce524_3_14"/>
              <p:cNvSpPr/>
              <p:nvPr/>
            </p:nvSpPr>
            <p:spPr>
              <a:xfrm>
                <a:off x="9221932" y="0"/>
                <a:ext cx="114300" cy="6858000"/>
              </a:xfrm>
              <a:prstGeom prst="rect">
                <a:avLst/>
              </a:prstGeom>
              <a:solidFill>
                <a:srgbClr val="FFD34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4" name="Google Shape;304;g11b497ce524_3_14"/>
              <p:cNvSpPr/>
              <p:nvPr/>
            </p:nvSpPr>
            <p:spPr>
              <a:xfrm>
                <a:off x="9336233" y="0"/>
                <a:ext cx="150600"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5" name="Google Shape;305;g11b497ce524_3_14"/>
              <p:cNvSpPr/>
              <p:nvPr/>
            </p:nvSpPr>
            <p:spPr>
              <a:xfrm>
                <a:off x="9336233" y="0"/>
                <a:ext cx="573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descr="Portapapeles" id="306" name="Google Shape;306;g11b497ce524_3_14"/>
            <p:cNvPicPr preferRelativeResize="0"/>
            <p:nvPr/>
          </p:nvPicPr>
          <p:blipFill rotWithShape="1">
            <a:blip r:embed="rId3">
              <a:alphaModFix/>
            </a:blip>
            <a:srcRect b="0" l="0" r="0" t="0"/>
            <a:stretch/>
          </p:blipFill>
          <p:spPr>
            <a:xfrm>
              <a:off x="9009186" y="3272210"/>
              <a:ext cx="3668917" cy="3668917"/>
            </a:xfrm>
            <a:prstGeom prst="rect">
              <a:avLst/>
            </a:prstGeom>
            <a:noFill/>
            <a:ln>
              <a:noFill/>
            </a:ln>
          </p:spPr>
        </p:pic>
      </p:grpSp>
      <p:sp>
        <p:nvSpPr>
          <p:cNvPr id="307" name="Google Shape;307;g11b497ce524_3_14"/>
          <p:cNvSpPr txBox="1"/>
          <p:nvPr>
            <p:ph type="title"/>
          </p:nvPr>
        </p:nvSpPr>
        <p:spPr>
          <a:xfrm>
            <a:off x="521284" y="365125"/>
            <a:ext cx="8378400" cy="1325700"/>
          </a:xfrm>
          <a:prstGeom prst="rect">
            <a:avLst/>
          </a:prstGeom>
          <a:solidFill>
            <a:srgbClr val="E69138"/>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2400"/>
              <a:buFont typeface="Tahoma"/>
              <a:buNone/>
            </a:pPr>
            <a:r>
              <a:rPr lang="es-ES" sz="3600">
                <a:solidFill>
                  <a:schemeClr val="lt1"/>
                </a:solidFill>
                <a:latin typeface="Rockwell"/>
                <a:ea typeface="Rockwell"/>
                <a:cs typeface="Rockwell"/>
                <a:sym typeface="Rockwell"/>
              </a:rPr>
              <a:t>Situación de la atención en los CAPS</a:t>
            </a:r>
            <a:endParaRPr sz="3600">
              <a:solidFill>
                <a:schemeClr val="lt1"/>
              </a:solidFill>
              <a:latin typeface="Rockwell"/>
              <a:ea typeface="Rockwell"/>
              <a:cs typeface="Rockwell"/>
              <a:sym typeface="Rockwell"/>
            </a:endParaRPr>
          </a:p>
          <a:p>
            <a:pPr indent="0" lvl="0" marL="0" rtl="0" algn="ctr">
              <a:lnSpc>
                <a:spcPct val="90000"/>
              </a:lnSpc>
              <a:spcBef>
                <a:spcPts val="0"/>
              </a:spcBef>
              <a:spcAft>
                <a:spcPts val="0"/>
              </a:spcAft>
              <a:buClr>
                <a:schemeClr val="lt1"/>
              </a:buClr>
              <a:buSzPts val="2400"/>
              <a:buFont typeface="Tahoma"/>
              <a:buNone/>
            </a:pPr>
            <a:r>
              <a:rPr lang="es-ES" sz="3600">
                <a:solidFill>
                  <a:schemeClr val="lt1"/>
                </a:solidFill>
                <a:latin typeface="Rockwell"/>
                <a:ea typeface="Rockwell"/>
                <a:cs typeface="Rockwell"/>
                <a:sym typeface="Rockwell"/>
              </a:rPr>
              <a:t>al mes de mayo de 2022</a:t>
            </a:r>
            <a:endParaRPr sz="3600">
              <a:solidFill>
                <a:schemeClr val="lt1"/>
              </a:solidFill>
              <a:latin typeface="Rockwell"/>
              <a:ea typeface="Rockwell"/>
              <a:cs typeface="Rockwell"/>
              <a:sym typeface="Rockwell"/>
            </a:endParaRPr>
          </a:p>
        </p:txBody>
      </p:sp>
      <p:pic>
        <p:nvPicPr>
          <p:cNvPr id="308" name="Google Shape;308;g11b497ce524_3_14"/>
          <p:cNvPicPr preferRelativeResize="0"/>
          <p:nvPr/>
        </p:nvPicPr>
        <p:blipFill rotWithShape="1">
          <a:blip r:embed="rId4">
            <a:alphaModFix/>
          </a:blip>
          <a:srcRect b="0" l="0" r="0" t="0"/>
          <a:stretch/>
        </p:blipFill>
        <p:spPr>
          <a:xfrm>
            <a:off x="9874275" y="281775"/>
            <a:ext cx="2014349" cy="591376"/>
          </a:xfrm>
          <a:prstGeom prst="rect">
            <a:avLst/>
          </a:prstGeom>
          <a:noFill/>
          <a:ln>
            <a:noFill/>
          </a:ln>
        </p:spPr>
      </p:pic>
      <p:pic>
        <p:nvPicPr>
          <p:cNvPr id="309" name="Google Shape;309;g11b497ce524_3_14"/>
          <p:cNvPicPr preferRelativeResize="0"/>
          <p:nvPr/>
        </p:nvPicPr>
        <p:blipFill rotWithShape="1">
          <a:blip r:embed="rId5">
            <a:alphaModFix/>
          </a:blip>
          <a:srcRect b="0" l="0" r="0" t="0"/>
          <a:stretch/>
        </p:blipFill>
        <p:spPr>
          <a:xfrm>
            <a:off x="4868262" y="1808025"/>
            <a:ext cx="3462938" cy="4752896"/>
          </a:xfrm>
          <a:prstGeom prst="rect">
            <a:avLst/>
          </a:prstGeom>
          <a:noFill/>
          <a:ln>
            <a:noFill/>
          </a:ln>
        </p:spPr>
      </p:pic>
      <p:sp>
        <p:nvSpPr>
          <p:cNvPr id="310" name="Google Shape;310;g11b497ce524_3_14"/>
          <p:cNvSpPr txBox="1"/>
          <p:nvPr/>
        </p:nvSpPr>
        <p:spPr>
          <a:xfrm>
            <a:off x="594175" y="5722000"/>
            <a:ext cx="4144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Calibri"/>
                <a:ea typeface="Calibri"/>
                <a:cs typeface="Calibri"/>
                <a:sym typeface="Calibri"/>
              </a:rPr>
              <a:t>https://forms.gle/g4oTbkAh7cYJFkCRA</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g11b497ce524_2_43"/>
          <p:cNvSpPr txBox="1"/>
          <p:nvPr>
            <p:ph type="title"/>
          </p:nvPr>
        </p:nvSpPr>
        <p:spPr>
          <a:xfrm>
            <a:off x="521284" y="319300"/>
            <a:ext cx="8378400" cy="1325700"/>
          </a:xfrm>
          <a:prstGeom prst="rect">
            <a:avLst/>
          </a:prstGeom>
          <a:solidFill>
            <a:srgbClr val="E69138"/>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2400"/>
              <a:buFont typeface="Tahoma"/>
              <a:buNone/>
            </a:pPr>
            <a:r>
              <a:rPr lang="es-ES" sz="3600">
                <a:solidFill>
                  <a:schemeClr val="lt1"/>
                </a:solidFill>
                <a:latin typeface="Rockwell"/>
                <a:ea typeface="Rockwell"/>
                <a:cs typeface="Rockwell"/>
                <a:sym typeface="Rockwell"/>
              </a:rPr>
              <a:t>Situación de la atención en los CAPS</a:t>
            </a:r>
            <a:endParaRPr sz="3600">
              <a:solidFill>
                <a:schemeClr val="lt1"/>
              </a:solidFill>
              <a:latin typeface="Rockwell"/>
              <a:ea typeface="Rockwell"/>
              <a:cs typeface="Rockwell"/>
              <a:sym typeface="Rockwell"/>
            </a:endParaRPr>
          </a:p>
          <a:p>
            <a:pPr indent="0" lvl="0" marL="0" rtl="0" algn="ctr">
              <a:lnSpc>
                <a:spcPct val="90000"/>
              </a:lnSpc>
              <a:spcBef>
                <a:spcPts val="0"/>
              </a:spcBef>
              <a:spcAft>
                <a:spcPts val="0"/>
              </a:spcAft>
              <a:buClr>
                <a:schemeClr val="lt1"/>
              </a:buClr>
              <a:buSzPts val="2400"/>
              <a:buFont typeface="Tahoma"/>
              <a:buNone/>
            </a:pPr>
            <a:r>
              <a:rPr lang="es-ES" sz="3600">
                <a:solidFill>
                  <a:schemeClr val="lt1"/>
                </a:solidFill>
                <a:latin typeface="Rockwell"/>
                <a:ea typeface="Rockwell"/>
                <a:cs typeface="Rockwell"/>
                <a:sym typeface="Rockwell"/>
              </a:rPr>
              <a:t>al mes de mayo de 2022</a:t>
            </a:r>
            <a:endParaRPr sz="3600">
              <a:solidFill>
                <a:schemeClr val="lt1"/>
              </a:solidFill>
              <a:latin typeface="Rockwell"/>
              <a:ea typeface="Rockwell"/>
              <a:cs typeface="Rockwell"/>
              <a:sym typeface="Rockwell"/>
            </a:endParaRPr>
          </a:p>
        </p:txBody>
      </p:sp>
      <p:sp>
        <p:nvSpPr>
          <p:cNvPr id="317" name="Google Shape;317;g11b497ce524_2_43"/>
          <p:cNvSpPr txBox="1"/>
          <p:nvPr>
            <p:ph idx="1" type="body"/>
          </p:nvPr>
        </p:nvSpPr>
        <p:spPr>
          <a:xfrm>
            <a:off x="521275" y="1955600"/>
            <a:ext cx="8309400" cy="526800"/>
          </a:xfrm>
          <a:prstGeom prst="rect">
            <a:avLst/>
          </a:prstGeom>
          <a:noFill/>
          <a:ln>
            <a:noFill/>
          </a:ln>
        </p:spPr>
        <p:txBody>
          <a:bodyPr anchorCtr="0" anchor="t" bIns="45700" lIns="91425" spcFirstLastPara="1" rIns="91425" wrap="square" tIns="45700">
            <a:normAutofit/>
          </a:bodyPr>
          <a:lstStyle/>
          <a:p>
            <a:pPr indent="0" lvl="0" marL="457200" marR="0" rtl="0" algn="just">
              <a:lnSpc>
                <a:spcPct val="115000"/>
              </a:lnSpc>
              <a:spcBef>
                <a:spcPts val="0"/>
              </a:spcBef>
              <a:spcAft>
                <a:spcPts val="0"/>
              </a:spcAft>
              <a:buSzPts val="1800"/>
              <a:buNone/>
            </a:pPr>
            <a:r>
              <a:rPr lang="es-ES" sz="2400">
                <a:solidFill>
                  <a:srgbClr val="1E4E79"/>
                </a:solidFill>
                <a:latin typeface="Tahoma"/>
                <a:ea typeface="Tahoma"/>
                <a:cs typeface="Tahoma"/>
                <a:sym typeface="Tahoma"/>
              </a:rPr>
              <a:t>Respuesta de los CAPS al formulario sobre Tuberculosis</a:t>
            </a:r>
            <a:endParaRPr sz="2400">
              <a:solidFill>
                <a:srgbClr val="1E4E79"/>
              </a:solidFill>
              <a:latin typeface="Tahoma"/>
              <a:ea typeface="Tahoma"/>
              <a:cs typeface="Tahoma"/>
              <a:sym typeface="Tahoma"/>
            </a:endParaRPr>
          </a:p>
        </p:txBody>
      </p:sp>
      <p:grpSp>
        <p:nvGrpSpPr>
          <p:cNvPr id="318" name="Google Shape;318;g11b497ce524_2_43"/>
          <p:cNvGrpSpPr/>
          <p:nvPr/>
        </p:nvGrpSpPr>
        <p:grpSpPr>
          <a:xfrm>
            <a:off x="9009186" y="0"/>
            <a:ext cx="3668917" cy="6941127"/>
            <a:chOff x="9009186" y="0"/>
            <a:chExt cx="3668917" cy="6941127"/>
          </a:xfrm>
        </p:grpSpPr>
        <p:grpSp>
          <p:nvGrpSpPr>
            <p:cNvPr id="319" name="Google Shape;319;g11b497ce524_2_43"/>
            <p:cNvGrpSpPr/>
            <p:nvPr/>
          </p:nvGrpSpPr>
          <p:grpSpPr>
            <a:xfrm>
              <a:off x="9055676" y="0"/>
              <a:ext cx="3136256" cy="6858000"/>
              <a:chOff x="9055676" y="0"/>
              <a:chExt cx="3136256" cy="6858000"/>
            </a:xfrm>
          </p:grpSpPr>
          <p:sp>
            <p:nvSpPr>
              <p:cNvPr id="320" name="Google Shape;320;g11b497ce524_2_43"/>
              <p:cNvSpPr/>
              <p:nvPr/>
            </p:nvSpPr>
            <p:spPr>
              <a:xfrm>
                <a:off x="9221932" y="0"/>
                <a:ext cx="2970000" cy="6858000"/>
              </a:xfrm>
              <a:prstGeom prst="rect">
                <a:avLst/>
              </a:prstGeom>
              <a:solidFill>
                <a:srgbClr val="1E4E7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1" name="Google Shape;321;g11b497ce524_2_43"/>
              <p:cNvSpPr/>
              <p:nvPr/>
            </p:nvSpPr>
            <p:spPr>
              <a:xfrm>
                <a:off x="9055676" y="0"/>
                <a:ext cx="1662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2" name="Google Shape;322;g11b497ce524_2_43"/>
              <p:cNvSpPr/>
              <p:nvPr/>
            </p:nvSpPr>
            <p:spPr>
              <a:xfrm>
                <a:off x="9221932" y="0"/>
                <a:ext cx="114300" cy="6858000"/>
              </a:xfrm>
              <a:prstGeom prst="rect">
                <a:avLst/>
              </a:prstGeom>
              <a:solidFill>
                <a:srgbClr val="FFD34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3" name="Google Shape;323;g11b497ce524_2_43"/>
              <p:cNvSpPr/>
              <p:nvPr/>
            </p:nvSpPr>
            <p:spPr>
              <a:xfrm>
                <a:off x="9336233" y="0"/>
                <a:ext cx="150600"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4" name="Google Shape;324;g11b497ce524_2_43"/>
              <p:cNvSpPr/>
              <p:nvPr/>
            </p:nvSpPr>
            <p:spPr>
              <a:xfrm>
                <a:off x="9336233" y="0"/>
                <a:ext cx="573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descr="Portapapeles" id="325" name="Google Shape;325;g11b497ce524_2_43"/>
            <p:cNvPicPr preferRelativeResize="0"/>
            <p:nvPr/>
          </p:nvPicPr>
          <p:blipFill rotWithShape="1">
            <a:blip r:embed="rId3">
              <a:alphaModFix/>
            </a:blip>
            <a:srcRect b="0" l="0" r="0" t="0"/>
            <a:stretch/>
          </p:blipFill>
          <p:spPr>
            <a:xfrm>
              <a:off x="9009186" y="3272210"/>
              <a:ext cx="3668917" cy="3668917"/>
            </a:xfrm>
            <a:prstGeom prst="rect">
              <a:avLst/>
            </a:prstGeom>
            <a:noFill/>
            <a:ln>
              <a:noFill/>
            </a:ln>
          </p:spPr>
        </p:pic>
      </p:grpSp>
      <p:pic>
        <p:nvPicPr>
          <p:cNvPr id="326" name="Google Shape;326;g11b497ce524_2_43"/>
          <p:cNvPicPr preferRelativeResize="0"/>
          <p:nvPr/>
        </p:nvPicPr>
        <p:blipFill rotWithShape="1">
          <a:blip r:embed="rId4">
            <a:alphaModFix/>
          </a:blip>
          <a:srcRect b="0" l="0" r="0" t="0"/>
          <a:stretch/>
        </p:blipFill>
        <p:spPr>
          <a:xfrm>
            <a:off x="1448100" y="2634800"/>
            <a:ext cx="6455749" cy="3991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15d895eca71_0_6"/>
          <p:cNvSpPr txBox="1"/>
          <p:nvPr>
            <p:ph type="title"/>
          </p:nvPr>
        </p:nvSpPr>
        <p:spPr>
          <a:xfrm>
            <a:off x="521284" y="319300"/>
            <a:ext cx="8378400" cy="1325700"/>
          </a:xfrm>
          <a:prstGeom prst="rect">
            <a:avLst/>
          </a:prstGeom>
          <a:solidFill>
            <a:srgbClr val="E69138"/>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2400"/>
              <a:buFont typeface="Tahoma"/>
              <a:buNone/>
            </a:pPr>
            <a:r>
              <a:rPr lang="es-ES" sz="3600">
                <a:solidFill>
                  <a:schemeClr val="lt1"/>
                </a:solidFill>
                <a:latin typeface="Rockwell"/>
                <a:ea typeface="Rockwell"/>
                <a:cs typeface="Rockwell"/>
                <a:sym typeface="Rockwell"/>
              </a:rPr>
              <a:t>Situación de la atención en los CAPS</a:t>
            </a:r>
            <a:endParaRPr sz="3600">
              <a:solidFill>
                <a:schemeClr val="lt1"/>
              </a:solidFill>
              <a:latin typeface="Rockwell"/>
              <a:ea typeface="Rockwell"/>
              <a:cs typeface="Rockwell"/>
              <a:sym typeface="Rockwell"/>
            </a:endParaRPr>
          </a:p>
          <a:p>
            <a:pPr indent="0" lvl="0" marL="0" rtl="0" algn="ctr">
              <a:lnSpc>
                <a:spcPct val="90000"/>
              </a:lnSpc>
              <a:spcBef>
                <a:spcPts val="0"/>
              </a:spcBef>
              <a:spcAft>
                <a:spcPts val="0"/>
              </a:spcAft>
              <a:buClr>
                <a:schemeClr val="lt1"/>
              </a:buClr>
              <a:buSzPts val="2400"/>
              <a:buFont typeface="Tahoma"/>
              <a:buNone/>
            </a:pPr>
            <a:r>
              <a:rPr lang="es-ES" sz="3600">
                <a:solidFill>
                  <a:schemeClr val="lt1"/>
                </a:solidFill>
                <a:latin typeface="Rockwell"/>
                <a:ea typeface="Rockwell"/>
                <a:cs typeface="Rockwell"/>
                <a:sym typeface="Rockwell"/>
              </a:rPr>
              <a:t>al mes de mayo de 2022</a:t>
            </a:r>
            <a:endParaRPr sz="3600">
              <a:solidFill>
                <a:schemeClr val="lt1"/>
              </a:solidFill>
              <a:latin typeface="Rockwell"/>
              <a:ea typeface="Rockwell"/>
              <a:cs typeface="Rockwell"/>
              <a:sym typeface="Rockwell"/>
            </a:endParaRPr>
          </a:p>
        </p:txBody>
      </p:sp>
      <p:sp>
        <p:nvSpPr>
          <p:cNvPr id="333" name="Google Shape;333;g15d895eca71_0_6"/>
          <p:cNvSpPr txBox="1"/>
          <p:nvPr>
            <p:ph idx="1" type="body"/>
          </p:nvPr>
        </p:nvSpPr>
        <p:spPr>
          <a:xfrm>
            <a:off x="521275" y="1955600"/>
            <a:ext cx="8309400" cy="4522500"/>
          </a:xfrm>
          <a:prstGeom prst="rect">
            <a:avLst/>
          </a:prstGeom>
          <a:noFill/>
          <a:ln>
            <a:noFill/>
          </a:ln>
        </p:spPr>
        <p:txBody>
          <a:bodyPr anchorCtr="0" anchor="t" bIns="45700" lIns="91425" spcFirstLastPara="1" rIns="91425" wrap="square" tIns="45700">
            <a:normAutofit/>
          </a:bodyPr>
          <a:lstStyle/>
          <a:p>
            <a:pPr indent="0" lvl="0" marL="0" marR="0" rtl="0" algn="just">
              <a:lnSpc>
                <a:spcPct val="115000"/>
              </a:lnSpc>
              <a:spcBef>
                <a:spcPts val="0"/>
              </a:spcBef>
              <a:spcAft>
                <a:spcPts val="0"/>
              </a:spcAft>
              <a:buSzPts val="1800"/>
              <a:buNone/>
            </a:pPr>
            <a:r>
              <a:t/>
            </a:r>
            <a:endParaRPr sz="2400">
              <a:solidFill>
                <a:srgbClr val="1E4E79"/>
              </a:solidFill>
              <a:latin typeface="Tahoma"/>
              <a:ea typeface="Tahoma"/>
              <a:cs typeface="Tahoma"/>
              <a:sym typeface="Tahoma"/>
            </a:endParaRPr>
          </a:p>
          <a:p>
            <a:pPr indent="-406400" lvl="0" marL="457200" marR="0" rtl="0" algn="just">
              <a:lnSpc>
                <a:spcPct val="115000"/>
              </a:lnSpc>
              <a:spcBef>
                <a:spcPts val="0"/>
              </a:spcBef>
              <a:spcAft>
                <a:spcPts val="0"/>
              </a:spcAft>
              <a:buClr>
                <a:srgbClr val="1E4E79"/>
              </a:buClr>
              <a:buSzPts val="2800"/>
              <a:buFont typeface="Tahoma"/>
              <a:buChar char="•"/>
            </a:pPr>
            <a:r>
              <a:rPr lang="es-ES" sz="2400">
                <a:solidFill>
                  <a:srgbClr val="1E4E79"/>
                </a:solidFill>
                <a:latin typeface="Tahoma"/>
                <a:ea typeface="Tahoma"/>
                <a:cs typeface="Tahoma"/>
                <a:sym typeface="Tahoma"/>
              </a:rPr>
              <a:t>Aun cuando casi la totalidad de los Caps asumen la TBC como una patología que debiera abordarse desde el primer nivel de atención, es muy bajo el porcentaje de seguimiento y tratamiento que se brinda, como así también de búsqueda de sintomáticos respiratorios. Asimismo, ningún centro cuenta con la posibilidad de realizar PPD, toma de muestra para baciloscopía o entrega de medicación correspondiente.</a:t>
            </a:r>
            <a:endParaRPr sz="2400">
              <a:solidFill>
                <a:srgbClr val="1E4E79"/>
              </a:solidFill>
              <a:latin typeface="Tahoma"/>
              <a:ea typeface="Tahoma"/>
              <a:cs typeface="Tahoma"/>
              <a:sym typeface="Tahoma"/>
            </a:endParaRPr>
          </a:p>
          <a:p>
            <a:pPr indent="0" lvl="0" marL="457200" rtl="0" algn="l">
              <a:lnSpc>
                <a:spcPct val="90000"/>
              </a:lnSpc>
              <a:spcBef>
                <a:spcPts val="0"/>
              </a:spcBef>
              <a:spcAft>
                <a:spcPts val="0"/>
              </a:spcAft>
              <a:buSzPts val="1800"/>
              <a:buNone/>
            </a:pPr>
            <a:r>
              <a:t/>
            </a:r>
            <a:endParaRPr sz="2400">
              <a:solidFill>
                <a:srgbClr val="1E4E79"/>
              </a:solidFill>
              <a:latin typeface="Tahoma"/>
              <a:ea typeface="Tahoma"/>
              <a:cs typeface="Tahoma"/>
              <a:sym typeface="Tahoma"/>
            </a:endParaRPr>
          </a:p>
        </p:txBody>
      </p:sp>
      <p:grpSp>
        <p:nvGrpSpPr>
          <p:cNvPr id="334" name="Google Shape;334;g15d895eca71_0_6"/>
          <p:cNvGrpSpPr/>
          <p:nvPr/>
        </p:nvGrpSpPr>
        <p:grpSpPr>
          <a:xfrm>
            <a:off x="9009186" y="0"/>
            <a:ext cx="3668917" cy="6941127"/>
            <a:chOff x="9009186" y="0"/>
            <a:chExt cx="3668917" cy="6941127"/>
          </a:xfrm>
        </p:grpSpPr>
        <p:grpSp>
          <p:nvGrpSpPr>
            <p:cNvPr id="335" name="Google Shape;335;g15d895eca71_0_6"/>
            <p:cNvGrpSpPr/>
            <p:nvPr/>
          </p:nvGrpSpPr>
          <p:grpSpPr>
            <a:xfrm>
              <a:off x="9055676" y="0"/>
              <a:ext cx="3136256" cy="6858000"/>
              <a:chOff x="9055676" y="0"/>
              <a:chExt cx="3136256" cy="6858000"/>
            </a:xfrm>
          </p:grpSpPr>
          <p:sp>
            <p:nvSpPr>
              <p:cNvPr id="336" name="Google Shape;336;g15d895eca71_0_6"/>
              <p:cNvSpPr/>
              <p:nvPr/>
            </p:nvSpPr>
            <p:spPr>
              <a:xfrm>
                <a:off x="9221932" y="0"/>
                <a:ext cx="2970000" cy="6858000"/>
              </a:xfrm>
              <a:prstGeom prst="rect">
                <a:avLst/>
              </a:prstGeom>
              <a:solidFill>
                <a:srgbClr val="1E4E7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7" name="Google Shape;337;g15d895eca71_0_6"/>
              <p:cNvSpPr/>
              <p:nvPr/>
            </p:nvSpPr>
            <p:spPr>
              <a:xfrm>
                <a:off x="9055676" y="0"/>
                <a:ext cx="1662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8" name="Google Shape;338;g15d895eca71_0_6"/>
              <p:cNvSpPr/>
              <p:nvPr/>
            </p:nvSpPr>
            <p:spPr>
              <a:xfrm>
                <a:off x="9221932" y="0"/>
                <a:ext cx="114300" cy="6858000"/>
              </a:xfrm>
              <a:prstGeom prst="rect">
                <a:avLst/>
              </a:prstGeom>
              <a:solidFill>
                <a:srgbClr val="FFD34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9" name="Google Shape;339;g15d895eca71_0_6"/>
              <p:cNvSpPr/>
              <p:nvPr/>
            </p:nvSpPr>
            <p:spPr>
              <a:xfrm>
                <a:off x="9336233" y="0"/>
                <a:ext cx="150600"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0" name="Google Shape;340;g15d895eca71_0_6"/>
              <p:cNvSpPr/>
              <p:nvPr/>
            </p:nvSpPr>
            <p:spPr>
              <a:xfrm>
                <a:off x="9336233" y="0"/>
                <a:ext cx="573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descr="Portapapeles" id="341" name="Google Shape;341;g15d895eca71_0_6"/>
            <p:cNvPicPr preferRelativeResize="0"/>
            <p:nvPr/>
          </p:nvPicPr>
          <p:blipFill rotWithShape="1">
            <a:blip r:embed="rId3">
              <a:alphaModFix/>
            </a:blip>
            <a:srcRect b="0" l="0" r="0" t="0"/>
            <a:stretch/>
          </p:blipFill>
          <p:spPr>
            <a:xfrm>
              <a:off x="9009186" y="3272210"/>
              <a:ext cx="3668917" cy="3668917"/>
            </a:xfrm>
            <a:prstGeom prst="rect">
              <a:avLst/>
            </a:prstGeom>
            <a:noFill/>
            <a:ln>
              <a:noFill/>
            </a:ln>
          </p:spPr>
        </p:pic>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
          <p:cNvSpPr txBox="1"/>
          <p:nvPr>
            <p:ph type="title"/>
          </p:nvPr>
        </p:nvSpPr>
        <p:spPr>
          <a:xfrm>
            <a:off x="521284" y="365125"/>
            <a:ext cx="8378529" cy="102725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1E4E79"/>
              </a:buClr>
              <a:buSzPct val="100000"/>
              <a:buFont typeface="Rockwell"/>
              <a:buNone/>
            </a:pPr>
            <a:r>
              <a:rPr lang="es-ES">
                <a:solidFill>
                  <a:srgbClr val="1E4E79"/>
                </a:solidFill>
                <a:latin typeface="Rockwell"/>
                <a:ea typeface="Rockwell"/>
                <a:cs typeface="Rockwell"/>
                <a:sym typeface="Rockwell"/>
              </a:rPr>
              <a:t>¿Qué información nos queda por recabar?</a:t>
            </a:r>
            <a:endParaRPr/>
          </a:p>
        </p:txBody>
      </p:sp>
      <p:grpSp>
        <p:nvGrpSpPr>
          <p:cNvPr id="348" name="Google Shape;348;p5"/>
          <p:cNvGrpSpPr/>
          <p:nvPr/>
        </p:nvGrpSpPr>
        <p:grpSpPr>
          <a:xfrm>
            <a:off x="521283" y="2511618"/>
            <a:ext cx="7210716" cy="3136320"/>
            <a:chOff x="0" y="903529"/>
            <a:chExt cx="7210716" cy="3136320"/>
          </a:xfrm>
        </p:grpSpPr>
        <p:sp>
          <p:nvSpPr>
            <p:cNvPr id="349" name="Google Shape;349;p5"/>
            <p:cNvSpPr/>
            <p:nvPr/>
          </p:nvSpPr>
          <p:spPr>
            <a:xfrm>
              <a:off x="0" y="1257769"/>
              <a:ext cx="7210716" cy="604800"/>
            </a:xfrm>
            <a:prstGeom prst="rect">
              <a:avLst/>
            </a:prstGeom>
            <a:solidFill>
              <a:schemeClr val="lt1">
                <a:alpha val="89411"/>
              </a:schemeClr>
            </a:solidFill>
            <a:ln cap="flat" cmpd="sng" w="12700">
              <a:solidFill>
                <a:srgbClr val="1E4E79"/>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5"/>
            <p:cNvSpPr/>
            <p:nvPr/>
          </p:nvSpPr>
          <p:spPr>
            <a:xfrm>
              <a:off x="360535" y="903529"/>
              <a:ext cx="5047501" cy="708480"/>
            </a:xfrm>
            <a:prstGeom prst="roundRect">
              <a:avLst>
                <a:gd fmla="val 16667" name="adj"/>
              </a:avLst>
            </a:prstGeom>
            <a:solidFill>
              <a:srgbClr val="1E4E79"/>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5"/>
            <p:cNvSpPr txBox="1"/>
            <p:nvPr/>
          </p:nvSpPr>
          <p:spPr>
            <a:xfrm>
              <a:off x="395120" y="938114"/>
              <a:ext cx="4978331" cy="639310"/>
            </a:xfrm>
            <a:prstGeom prst="rect">
              <a:avLst/>
            </a:prstGeom>
            <a:noFill/>
            <a:ln>
              <a:noFill/>
            </a:ln>
          </p:spPr>
          <p:txBody>
            <a:bodyPr anchorCtr="0" anchor="ctr" bIns="0" lIns="190775" spcFirstLastPara="1" rIns="190775" wrap="square" tIns="0">
              <a:noAutofit/>
            </a:bodyPr>
            <a:lstStyle/>
            <a:p>
              <a:pPr indent="0" lvl="0" marL="0" marR="0" rtl="0" algn="l">
                <a:lnSpc>
                  <a:spcPct val="90000"/>
                </a:lnSpc>
                <a:spcBef>
                  <a:spcPts val="0"/>
                </a:spcBef>
                <a:spcAft>
                  <a:spcPts val="0"/>
                </a:spcAft>
                <a:buClr>
                  <a:schemeClr val="lt1"/>
                </a:buClr>
                <a:buSzPts val="2400"/>
                <a:buFont typeface="Tahoma"/>
                <a:buNone/>
              </a:pPr>
              <a:r>
                <a:rPr b="0" i="0" lang="es-ES" sz="2400" u="none" cap="none" strike="noStrike">
                  <a:solidFill>
                    <a:schemeClr val="lt1"/>
                  </a:solidFill>
                  <a:latin typeface="Tahoma"/>
                  <a:ea typeface="Tahoma"/>
                  <a:cs typeface="Tahoma"/>
                  <a:sym typeface="Tahoma"/>
                </a:rPr>
                <a:t>Situación de la atención en vías respiratorias</a:t>
              </a:r>
              <a:endParaRPr b="0" i="0" sz="1400" u="none" cap="none" strike="noStrike">
                <a:solidFill>
                  <a:srgbClr val="000000"/>
                </a:solidFill>
                <a:latin typeface="Arial"/>
                <a:ea typeface="Arial"/>
                <a:cs typeface="Arial"/>
                <a:sym typeface="Arial"/>
              </a:endParaRPr>
            </a:p>
          </p:txBody>
        </p:sp>
        <p:sp>
          <p:nvSpPr>
            <p:cNvPr id="352" name="Google Shape;352;p5"/>
            <p:cNvSpPr/>
            <p:nvPr/>
          </p:nvSpPr>
          <p:spPr>
            <a:xfrm>
              <a:off x="0" y="2346409"/>
              <a:ext cx="7210716" cy="604800"/>
            </a:xfrm>
            <a:prstGeom prst="rect">
              <a:avLst/>
            </a:prstGeom>
            <a:solidFill>
              <a:schemeClr val="lt1">
                <a:alpha val="89411"/>
              </a:schemeClr>
            </a:solidFill>
            <a:ln cap="flat" cmpd="sng" w="12700">
              <a:solidFill>
                <a:schemeClr val="accent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5"/>
            <p:cNvSpPr/>
            <p:nvPr/>
          </p:nvSpPr>
          <p:spPr>
            <a:xfrm>
              <a:off x="360535" y="1992169"/>
              <a:ext cx="5047501" cy="708480"/>
            </a:xfrm>
            <a:prstGeom prst="roundRect">
              <a:avLst>
                <a:gd fmla="val 16667" name="adj"/>
              </a:avLst>
            </a:prstGeom>
            <a:solidFill>
              <a:srgbClr val="C55A1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5"/>
            <p:cNvSpPr txBox="1"/>
            <p:nvPr/>
          </p:nvSpPr>
          <p:spPr>
            <a:xfrm>
              <a:off x="395120" y="2026754"/>
              <a:ext cx="4978331" cy="639310"/>
            </a:xfrm>
            <a:prstGeom prst="rect">
              <a:avLst/>
            </a:prstGeom>
            <a:noFill/>
            <a:ln>
              <a:noFill/>
            </a:ln>
          </p:spPr>
          <p:txBody>
            <a:bodyPr anchorCtr="0" anchor="ctr" bIns="0" lIns="190775" spcFirstLastPara="1" rIns="190775" wrap="square" tIns="0">
              <a:noAutofit/>
            </a:bodyPr>
            <a:lstStyle/>
            <a:p>
              <a:pPr indent="0" lvl="0" marL="0" marR="0" rtl="0" algn="l">
                <a:lnSpc>
                  <a:spcPct val="90000"/>
                </a:lnSpc>
                <a:spcBef>
                  <a:spcPts val="0"/>
                </a:spcBef>
                <a:spcAft>
                  <a:spcPts val="0"/>
                </a:spcAft>
                <a:buClr>
                  <a:schemeClr val="lt1"/>
                </a:buClr>
                <a:buSzPts val="2400"/>
                <a:buFont typeface="Tahoma"/>
                <a:buNone/>
              </a:pPr>
              <a:r>
                <a:rPr b="0" i="0" lang="es-ES" sz="2400" u="none" cap="none" strike="noStrike">
                  <a:solidFill>
                    <a:schemeClr val="lt1"/>
                  </a:solidFill>
                  <a:latin typeface="Tahoma"/>
                  <a:ea typeface="Tahoma"/>
                  <a:cs typeface="Tahoma"/>
                  <a:sym typeface="Tahoma"/>
                </a:rPr>
                <a:t>Situación de la atención en el Hospital Posadas</a:t>
              </a:r>
              <a:endParaRPr b="0" i="0" sz="1400" u="none" cap="none" strike="noStrike">
                <a:solidFill>
                  <a:srgbClr val="000000"/>
                </a:solidFill>
                <a:latin typeface="Arial"/>
                <a:ea typeface="Arial"/>
                <a:cs typeface="Arial"/>
                <a:sym typeface="Arial"/>
              </a:endParaRPr>
            </a:p>
          </p:txBody>
        </p:sp>
        <p:sp>
          <p:nvSpPr>
            <p:cNvPr id="355" name="Google Shape;355;p5"/>
            <p:cNvSpPr/>
            <p:nvPr/>
          </p:nvSpPr>
          <p:spPr>
            <a:xfrm>
              <a:off x="0" y="3435049"/>
              <a:ext cx="7210716" cy="604800"/>
            </a:xfrm>
            <a:prstGeom prst="rect">
              <a:avLst/>
            </a:prstGeom>
            <a:solidFill>
              <a:schemeClr val="lt1">
                <a:alpha val="89411"/>
              </a:schemeClr>
            </a:solidFill>
            <a:ln cap="flat" cmpd="sng" w="12700">
              <a:solidFill>
                <a:srgbClr val="FFD347"/>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5"/>
            <p:cNvSpPr/>
            <p:nvPr/>
          </p:nvSpPr>
          <p:spPr>
            <a:xfrm>
              <a:off x="360535" y="3080809"/>
              <a:ext cx="5047501" cy="708480"/>
            </a:xfrm>
            <a:prstGeom prst="roundRect">
              <a:avLst>
                <a:gd fmla="val 16667" name="adj"/>
              </a:avLst>
            </a:prstGeom>
            <a:solidFill>
              <a:srgbClr val="7F600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5"/>
            <p:cNvSpPr txBox="1"/>
            <p:nvPr/>
          </p:nvSpPr>
          <p:spPr>
            <a:xfrm>
              <a:off x="395120" y="3115394"/>
              <a:ext cx="4978331" cy="639310"/>
            </a:xfrm>
            <a:prstGeom prst="rect">
              <a:avLst/>
            </a:prstGeom>
            <a:noFill/>
            <a:ln>
              <a:noFill/>
            </a:ln>
          </p:spPr>
          <p:txBody>
            <a:bodyPr anchorCtr="0" anchor="ctr" bIns="0" lIns="190775" spcFirstLastPara="1" rIns="190775" wrap="square" tIns="0">
              <a:noAutofit/>
            </a:bodyPr>
            <a:lstStyle/>
            <a:p>
              <a:pPr indent="0" lvl="0" marL="0" marR="0" rtl="0" algn="l">
                <a:lnSpc>
                  <a:spcPct val="90000"/>
                </a:lnSpc>
                <a:spcBef>
                  <a:spcPts val="0"/>
                </a:spcBef>
                <a:spcAft>
                  <a:spcPts val="0"/>
                </a:spcAft>
                <a:buClr>
                  <a:schemeClr val="lt1"/>
                </a:buClr>
                <a:buSzPts val="2400"/>
                <a:buFont typeface="Tahoma"/>
                <a:buNone/>
              </a:pPr>
              <a:r>
                <a:rPr b="0" i="0" lang="es-ES" sz="2400" u="none" cap="none" strike="noStrike">
                  <a:solidFill>
                    <a:schemeClr val="lt1"/>
                  </a:solidFill>
                  <a:latin typeface="Tahoma"/>
                  <a:ea typeface="Tahoma"/>
                  <a:cs typeface="Tahoma"/>
                  <a:sym typeface="Tahoma"/>
                </a:rPr>
                <a:t>Situación de la atención en el Hospital Güemes</a:t>
              </a:r>
              <a:endParaRPr b="0" i="0" sz="1400" u="none" cap="none" strike="noStrike">
                <a:solidFill>
                  <a:srgbClr val="000000"/>
                </a:solidFill>
                <a:latin typeface="Arial"/>
                <a:ea typeface="Arial"/>
                <a:cs typeface="Arial"/>
                <a:sym typeface="Arial"/>
              </a:endParaRPr>
            </a:p>
          </p:txBody>
        </p:sp>
      </p:grpSp>
      <p:pic>
        <p:nvPicPr>
          <p:cNvPr id="358" name="Google Shape;358;p5"/>
          <p:cNvPicPr preferRelativeResize="0"/>
          <p:nvPr/>
        </p:nvPicPr>
        <p:blipFill rotWithShape="1">
          <a:blip r:embed="rId3">
            <a:alphaModFix/>
          </a:blip>
          <a:srcRect b="0" l="0" r="0" t="0"/>
          <a:stretch/>
        </p:blipFill>
        <p:spPr>
          <a:xfrm>
            <a:off x="9874275" y="281775"/>
            <a:ext cx="2014349" cy="591376"/>
          </a:xfrm>
          <a:prstGeom prst="rect">
            <a:avLst/>
          </a:prstGeom>
          <a:noFill/>
          <a:ln>
            <a:noFill/>
          </a:ln>
        </p:spPr>
      </p:pic>
      <p:grpSp>
        <p:nvGrpSpPr>
          <p:cNvPr id="359" name="Google Shape;359;p5"/>
          <p:cNvGrpSpPr/>
          <p:nvPr/>
        </p:nvGrpSpPr>
        <p:grpSpPr>
          <a:xfrm>
            <a:off x="9055676" y="0"/>
            <a:ext cx="3136256" cy="6858000"/>
            <a:chOff x="9055676" y="0"/>
            <a:chExt cx="3136256" cy="6858000"/>
          </a:xfrm>
        </p:grpSpPr>
        <p:sp>
          <p:nvSpPr>
            <p:cNvPr id="360" name="Google Shape;360;p5"/>
            <p:cNvSpPr/>
            <p:nvPr/>
          </p:nvSpPr>
          <p:spPr>
            <a:xfrm>
              <a:off x="9221932" y="0"/>
              <a:ext cx="2970000" cy="6858000"/>
            </a:xfrm>
            <a:prstGeom prst="rect">
              <a:avLst/>
            </a:prstGeom>
            <a:solidFill>
              <a:srgbClr val="1E4E7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1" name="Google Shape;361;p5"/>
            <p:cNvSpPr/>
            <p:nvPr/>
          </p:nvSpPr>
          <p:spPr>
            <a:xfrm>
              <a:off x="9055676" y="0"/>
              <a:ext cx="1662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2" name="Google Shape;362;p5"/>
            <p:cNvSpPr/>
            <p:nvPr/>
          </p:nvSpPr>
          <p:spPr>
            <a:xfrm>
              <a:off x="9221932" y="0"/>
              <a:ext cx="114300" cy="6858000"/>
            </a:xfrm>
            <a:prstGeom prst="rect">
              <a:avLst/>
            </a:prstGeom>
            <a:solidFill>
              <a:srgbClr val="FFD34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3" name="Google Shape;363;p5"/>
            <p:cNvSpPr/>
            <p:nvPr/>
          </p:nvSpPr>
          <p:spPr>
            <a:xfrm>
              <a:off x="9336233" y="0"/>
              <a:ext cx="150600"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4" name="Google Shape;364;p5"/>
            <p:cNvSpPr/>
            <p:nvPr/>
          </p:nvSpPr>
          <p:spPr>
            <a:xfrm>
              <a:off x="9336233" y="0"/>
              <a:ext cx="573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descr="Microscopio" id="365" name="Google Shape;365;p5"/>
          <p:cNvPicPr preferRelativeResize="0"/>
          <p:nvPr/>
        </p:nvPicPr>
        <p:blipFill rotWithShape="1">
          <a:blip r:embed="rId4">
            <a:alphaModFix/>
          </a:blip>
          <a:srcRect b="0" l="0" r="0" t="0"/>
          <a:stretch/>
        </p:blipFill>
        <p:spPr>
          <a:xfrm flipH="1">
            <a:off x="8936181" y="3014205"/>
            <a:ext cx="3890553" cy="389055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11b497ce524_2_123"/>
          <p:cNvSpPr txBox="1"/>
          <p:nvPr>
            <p:ph type="title"/>
          </p:nvPr>
        </p:nvSpPr>
        <p:spPr>
          <a:xfrm>
            <a:off x="521284" y="365125"/>
            <a:ext cx="83784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E4E79"/>
              </a:buClr>
              <a:buSzPts val="3600"/>
              <a:buFont typeface="Rockwell"/>
              <a:buNone/>
            </a:pPr>
            <a:r>
              <a:rPr lang="es-ES" sz="3600">
                <a:solidFill>
                  <a:srgbClr val="1E4E79"/>
                </a:solidFill>
                <a:latin typeface="Rockwell"/>
                <a:ea typeface="Rockwell"/>
                <a:cs typeface="Rockwell"/>
                <a:sym typeface="Rockwell"/>
              </a:rPr>
              <a:t>CONCLUSIONES</a:t>
            </a:r>
            <a:endParaRPr/>
          </a:p>
        </p:txBody>
      </p:sp>
      <p:sp>
        <p:nvSpPr>
          <p:cNvPr id="372" name="Google Shape;372;g11b497ce524_2_123"/>
          <p:cNvSpPr txBox="1"/>
          <p:nvPr>
            <p:ph idx="1" type="body"/>
          </p:nvPr>
        </p:nvSpPr>
        <p:spPr>
          <a:xfrm>
            <a:off x="521275" y="1574925"/>
            <a:ext cx="7948200" cy="43515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0"/>
              </a:spcBef>
              <a:spcAft>
                <a:spcPts val="0"/>
              </a:spcAft>
              <a:buSzPts val="1800"/>
              <a:buNone/>
            </a:pPr>
            <a:r>
              <a:t/>
            </a:r>
            <a:endParaRPr sz="1700">
              <a:latin typeface="Arial"/>
              <a:ea typeface="Arial"/>
              <a:cs typeface="Arial"/>
              <a:sym typeface="Arial"/>
            </a:endParaRPr>
          </a:p>
          <a:p>
            <a:pPr indent="0" lvl="0" marL="457200" rtl="0" algn="just">
              <a:lnSpc>
                <a:spcPct val="115000"/>
              </a:lnSpc>
              <a:spcBef>
                <a:spcPts val="0"/>
              </a:spcBef>
              <a:spcAft>
                <a:spcPts val="0"/>
              </a:spcAft>
              <a:buSzPts val="1800"/>
              <a:buNone/>
            </a:pPr>
            <a:r>
              <a:rPr lang="es-ES" sz="2400">
                <a:solidFill>
                  <a:srgbClr val="1E4E79"/>
                </a:solidFill>
                <a:latin typeface="Tahoma"/>
                <a:ea typeface="Tahoma"/>
                <a:cs typeface="Tahoma"/>
                <a:sym typeface="Tahoma"/>
              </a:rPr>
              <a:t>En relación a la situación en los caps y en base a los resultados obtenidos: resulta necesario incentivar a fortalecer el circuito de atención de pacientes con TBC en los Centros de Salud, desde la búsqueda de sintomáticos hasta el diagnóstico y posterior tratamiento, para así poder promover una detección temprana de esta problemática, disminuir el riesgo de contagios, y acompañar el tratamiento adecuado de manera territorializada y sostenida. </a:t>
            </a:r>
            <a:endParaRPr sz="3000">
              <a:solidFill>
                <a:srgbClr val="1E4E79"/>
              </a:solidFill>
              <a:latin typeface="Tahoma"/>
              <a:ea typeface="Tahoma"/>
              <a:cs typeface="Tahoma"/>
              <a:sym typeface="Tahoma"/>
            </a:endParaRPr>
          </a:p>
        </p:txBody>
      </p:sp>
      <p:grpSp>
        <p:nvGrpSpPr>
          <p:cNvPr id="373" name="Google Shape;373;g11b497ce524_2_123"/>
          <p:cNvGrpSpPr/>
          <p:nvPr/>
        </p:nvGrpSpPr>
        <p:grpSpPr>
          <a:xfrm>
            <a:off x="9055676" y="0"/>
            <a:ext cx="3136256" cy="6858000"/>
            <a:chOff x="9055676" y="0"/>
            <a:chExt cx="3136256" cy="6858000"/>
          </a:xfrm>
        </p:grpSpPr>
        <p:sp>
          <p:nvSpPr>
            <p:cNvPr id="374" name="Google Shape;374;g11b497ce524_2_123"/>
            <p:cNvSpPr/>
            <p:nvPr/>
          </p:nvSpPr>
          <p:spPr>
            <a:xfrm>
              <a:off x="9221932" y="0"/>
              <a:ext cx="2970000" cy="6858000"/>
            </a:xfrm>
            <a:prstGeom prst="rect">
              <a:avLst/>
            </a:prstGeom>
            <a:solidFill>
              <a:srgbClr val="1E4E7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5" name="Google Shape;375;g11b497ce524_2_123"/>
            <p:cNvSpPr/>
            <p:nvPr/>
          </p:nvSpPr>
          <p:spPr>
            <a:xfrm>
              <a:off x="9055676" y="0"/>
              <a:ext cx="1662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6" name="Google Shape;376;g11b497ce524_2_123"/>
            <p:cNvSpPr/>
            <p:nvPr/>
          </p:nvSpPr>
          <p:spPr>
            <a:xfrm>
              <a:off x="9221932" y="0"/>
              <a:ext cx="114300" cy="6858000"/>
            </a:xfrm>
            <a:prstGeom prst="rect">
              <a:avLst/>
            </a:prstGeom>
            <a:solidFill>
              <a:srgbClr val="FFD34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7" name="Google Shape;377;g11b497ce524_2_123"/>
            <p:cNvSpPr/>
            <p:nvPr/>
          </p:nvSpPr>
          <p:spPr>
            <a:xfrm>
              <a:off x="9336233" y="0"/>
              <a:ext cx="150600"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8" name="Google Shape;378;g11b497ce524_2_123"/>
            <p:cNvSpPr/>
            <p:nvPr/>
          </p:nvSpPr>
          <p:spPr>
            <a:xfrm>
              <a:off x="9336233" y="0"/>
              <a:ext cx="573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id="379" name="Google Shape;379;g11b497ce524_2_123"/>
          <p:cNvPicPr preferRelativeResize="0"/>
          <p:nvPr/>
        </p:nvPicPr>
        <p:blipFill rotWithShape="1">
          <a:blip r:embed="rId3">
            <a:alphaModFix/>
          </a:blip>
          <a:srcRect b="0" l="0" r="0" t="0"/>
          <a:stretch/>
        </p:blipFill>
        <p:spPr>
          <a:xfrm>
            <a:off x="9874275" y="281775"/>
            <a:ext cx="2014349" cy="591376"/>
          </a:xfrm>
          <a:prstGeom prst="rect">
            <a:avLst/>
          </a:prstGeom>
          <a:noFill/>
          <a:ln>
            <a:noFill/>
          </a:ln>
        </p:spPr>
      </p:pic>
      <p:pic>
        <p:nvPicPr>
          <p:cNvPr id="380" name="Google Shape;380;g11b497ce524_2_123"/>
          <p:cNvPicPr preferRelativeResize="0"/>
          <p:nvPr/>
        </p:nvPicPr>
        <p:blipFill rotWithShape="1">
          <a:blip r:embed="rId4">
            <a:alphaModFix/>
          </a:blip>
          <a:srcRect b="0" l="0" r="0" t="0"/>
          <a:stretch/>
        </p:blipFill>
        <p:spPr>
          <a:xfrm rot="-2741847">
            <a:off x="9544154" y="4208726"/>
            <a:ext cx="1727812" cy="1727619"/>
          </a:xfrm>
          <a:prstGeom prst="rect">
            <a:avLst/>
          </a:prstGeom>
          <a:noFill/>
          <a:ln>
            <a:noFill/>
          </a:ln>
        </p:spPr>
      </p:pic>
      <p:pic>
        <p:nvPicPr>
          <p:cNvPr id="381" name="Google Shape;381;g11b497ce524_2_123"/>
          <p:cNvPicPr preferRelativeResize="0"/>
          <p:nvPr/>
        </p:nvPicPr>
        <p:blipFill rotWithShape="1">
          <a:blip r:embed="rId5">
            <a:alphaModFix/>
          </a:blip>
          <a:srcRect b="0" l="0" r="0" t="0"/>
          <a:stretch/>
        </p:blipFill>
        <p:spPr>
          <a:xfrm rot="-1097759">
            <a:off x="10361784" y="4908919"/>
            <a:ext cx="1621244" cy="164534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4E79"/>
        </a:solidFill>
      </p:bgPr>
    </p:bg>
    <p:spTree>
      <p:nvGrpSpPr>
        <p:cNvPr id="386" name="Shape 386"/>
        <p:cNvGrpSpPr/>
        <p:nvPr/>
      </p:nvGrpSpPr>
      <p:grpSpPr>
        <a:xfrm>
          <a:off x="0" y="0"/>
          <a:ext cx="0" cy="0"/>
          <a:chOff x="0" y="0"/>
          <a:chExt cx="0" cy="0"/>
        </a:xfrm>
      </p:grpSpPr>
      <p:sp>
        <p:nvSpPr>
          <p:cNvPr id="387" name="Google Shape;387;p8"/>
          <p:cNvSpPr txBox="1"/>
          <p:nvPr>
            <p:ph type="ctrTitle"/>
          </p:nvPr>
        </p:nvSpPr>
        <p:spPr>
          <a:xfrm>
            <a:off x="3133550" y="852200"/>
            <a:ext cx="5871600" cy="238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6000"/>
              <a:buFont typeface="Rockwell"/>
              <a:buNone/>
            </a:pPr>
            <a:r>
              <a:rPr lang="es-ES">
                <a:solidFill>
                  <a:schemeClr val="lt1"/>
                </a:solidFill>
                <a:latin typeface="Rockwell"/>
                <a:ea typeface="Rockwell"/>
                <a:cs typeface="Rockwell"/>
                <a:sym typeface="Rockwell"/>
              </a:rPr>
              <a:t>Muchas gracias</a:t>
            </a:r>
            <a:endParaRPr/>
          </a:p>
        </p:txBody>
      </p:sp>
      <p:cxnSp>
        <p:nvCxnSpPr>
          <p:cNvPr id="388" name="Google Shape;388;p8"/>
          <p:cNvCxnSpPr/>
          <p:nvPr/>
        </p:nvCxnSpPr>
        <p:spPr>
          <a:xfrm>
            <a:off x="3579677" y="3278339"/>
            <a:ext cx="4914900" cy="0"/>
          </a:xfrm>
          <a:prstGeom prst="straightConnector1">
            <a:avLst/>
          </a:prstGeom>
          <a:noFill/>
          <a:ln cap="flat" cmpd="sng" w="19050">
            <a:solidFill>
              <a:schemeClr val="lt1"/>
            </a:solidFill>
            <a:prstDash val="solid"/>
            <a:miter lim="800000"/>
            <a:headEnd len="sm" w="sm" type="none"/>
            <a:tailEnd len="sm" w="sm" type="none"/>
          </a:ln>
        </p:spPr>
      </p:cxnSp>
      <p:sp>
        <p:nvSpPr>
          <p:cNvPr id="389" name="Google Shape;389;p8"/>
          <p:cNvSpPr txBox="1"/>
          <p:nvPr>
            <p:ph idx="1" type="subTitle"/>
          </p:nvPr>
        </p:nvSpPr>
        <p:spPr>
          <a:xfrm>
            <a:off x="1524000" y="3331882"/>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2000"/>
              <a:buNone/>
            </a:pPr>
            <a:r>
              <a:rPr lang="es-ES" sz="2000">
                <a:solidFill>
                  <a:schemeClr val="lt1"/>
                </a:solidFill>
                <a:latin typeface="Tahoma"/>
                <a:ea typeface="Tahoma"/>
                <a:cs typeface="Tahoma"/>
                <a:sym typeface="Tahoma"/>
              </a:rPr>
              <a:t>Pilar Marquinez</a:t>
            </a:r>
            <a:endParaRPr sz="2000">
              <a:solidFill>
                <a:schemeClr val="lt1"/>
              </a:solidFill>
              <a:latin typeface="Tahoma"/>
              <a:ea typeface="Tahoma"/>
              <a:cs typeface="Tahoma"/>
              <a:sym typeface="Tahoma"/>
            </a:endParaRPr>
          </a:p>
          <a:p>
            <a:pPr indent="0" lvl="0" marL="0" rtl="0" algn="ctr">
              <a:lnSpc>
                <a:spcPct val="90000"/>
              </a:lnSpc>
              <a:spcBef>
                <a:spcPts val="0"/>
              </a:spcBef>
              <a:spcAft>
                <a:spcPts val="0"/>
              </a:spcAft>
              <a:buClr>
                <a:schemeClr val="lt1"/>
              </a:buClr>
              <a:buSzPts val="2000"/>
              <a:buNone/>
            </a:pPr>
            <a:r>
              <a:rPr lang="es-ES" sz="2000">
                <a:solidFill>
                  <a:schemeClr val="lt1"/>
                </a:solidFill>
                <a:latin typeface="Tahoma"/>
                <a:ea typeface="Tahoma"/>
                <a:cs typeface="Tahoma"/>
                <a:sym typeface="Tahoma"/>
              </a:rPr>
              <a:t>Nahir Cieri</a:t>
            </a:r>
            <a:endParaRPr sz="2000">
              <a:solidFill>
                <a:schemeClr val="lt1"/>
              </a:solidFill>
              <a:latin typeface="Tahoma"/>
              <a:ea typeface="Tahoma"/>
              <a:cs typeface="Tahoma"/>
              <a:sym typeface="Tahoma"/>
            </a:endParaRPr>
          </a:p>
          <a:p>
            <a:pPr indent="0" lvl="0" marL="0" rtl="0" algn="ctr">
              <a:lnSpc>
                <a:spcPct val="90000"/>
              </a:lnSpc>
              <a:spcBef>
                <a:spcPts val="0"/>
              </a:spcBef>
              <a:spcAft>
                <a:spcPts val="0"/>
              </a:spcAft>
              <a:buClr>
                <a:schemeClr val="lt1"/>
              </a:buClr>
              <a:buSzPts val="2000"/>
              <a:buNone/>
            </a:pPr>
            <a:r>
              <a:rPr lang="es-ES" sz="2000">
                <a:solidFill>
                  <a:schemeClr val="lt1"/>
                </a:solidFill>
                <a:latin typeface="Tahoma"/>
                <a:ea typeface="Tahoma"/>
                <a:cs typeface="Tahoma"/>
                <a:sym typeface="Tahoma"/>
              </a:rPr>
              <a:t>Lara Gomez</a:t>
            </a:r>
            <a:endParaRPr sz="2000">
              <a:solidFill>
                <a:schemeClr val="lt1"/>
              </a:solidFill>
              <a:latin typeface="Tahoma"/>
              <a:ea typeface="Tahoma"/>
              <a:cs typeface="Tahoma"/>
              <a:sym typeface="Tahoma"/>
            </a:endParaRPr>
          </a:p>
          <a:p>
            <a:pPr indent="0" lvl="0" marL="0" rtl="0" algn="ctr">
              <a:lnSpc>
                <a:spcPct val="90000"/>
              </a:lnSpc>
              <a:spcBef>
                <a:spcPts val="0"/>
              </a:spcBef>
              <a:spcAft>
                <a:spcPts val="0"/>
              </a:spcAft>
              <a:buClr>
                <a:schemeClr val="lt1"/>
              </a:buClr>
              <a:buSzPts val="2000"/>
              <a:buNone/>
            </a:pPr>
            <a:r>
              <a:rPr lang="es-ES" sz="2000">
                <a:solidFill>
                  <a:schemeClr val="lt1"/>
                </a:solidFill>
                <a:latin typeface="Tahoma"/>
                <a:ea typeface="Tahoma"/>
                <a:cs typeface="Tahoma"/>
                <a:sym typeface="Tahoma"/>
              </a:rPr>
              <a:t>Valeria Lustres</a:t>
            </a:r>
            <a:endParaRPr sz="2000">
              <a:solidFill>
                <a:schemeClr val="lt1"/>
              </a:solidFill>
              <a:latin typeface="Tahoma"/>
              <a:ea typeface="Tahoma"/>
              <a:cs typeface="Tahoma"/>
              <a:sym typeface="Tahoma"/>
            </a:endParaRPr>
          </a:p>
        </p:txBody>
      </p:sp>
      <p:pic>
        <p:nvPicPr>
          <p:cNvPr id="390" name="Google Shape;390;p8"/>
          <p:cNvPicPr preferRelativeResize="0"/>
          <p:nvPr/>
        </p:nvPicPr>
        <p:blipFill rotWithShape="1">
          <a:blip r:embed="rId3">
            <a:alphaModFix/>
          </a:blip>
          <a:srcRect b="0" l="0" r="0" t="0"/>
          <a:stretch/>
        </p:blipFill>
        <p:spPr>
          <a:xfrm rot="631394">
            <a:off x="3790715" y="4482751"/>
            <a:ext cx="3194131" cy="3194131"/>
          </a:xfrm>
          <a:prstGeom prst="rect">
            <a:avLst/>
          </a:prstGeom>
          <a:noFill/>
          <a:ln>
            <a:noFill/>
          </a:ln>
        </p:spPr>
      </p:pic>
      <p:pic>
        <p:nvPicPr>
          <p:cNvPr id="391" name="Google Shape;391;p8"/>
          <p:cNvPicPr preferRelativeResize="0"/>
          <p:nvPr/>
        </p:nvPicPr>
        <p:blipFill rotWithShape="1">
          <a:blip r:embed="rId4">
            <a:alphaModFix/>
          </a:blip>
          <a:srcRect b="0" l="0" r="0" t="0"/>
          <a:stretch/>
        </p:blipFill>
        <p:spPr>
          <a:xfrm flipH="1" rot="1338607">
            <a:off x="-587261" y="1663257"/>
            <a:ext cx="2684499" cy="2684499"/>
          </a:xfrm>
          <a:prstGeom prst="rect">
            <a:avLst/>
          </a:prstGeom>
          <a:noFill/>
          <a:ln>
            <a:noFill/>
          </a:ln>
        </p:spPr>
      </p:pic>
      <p:pic>
        <p:nvPicPr>
          <p:cNvPr id="392" name="Google Shape;392;p8"/>
          <p:cNvPicPr preferRelativeResize="0"/>
          <p:nvPr/>
        </p:nvPicPr>
        <p:blipFill rotWithShape="1">
          <a:blip r:embed="rId5">
            <a:alphaModFix/>
          </a:blip>
          <a:srcRect b="0" l="0" r="0" t="0"/>
          <a:stretch/>
        </p:blipFill>
        <p:spPr>
          <a:xfrm rot="-521031">
            <a:off x="1920309" y="4797205"/>
            <a:ext cx="2453456" cy="2453456"/>
          </a:xfrm>
          <a:prstGeom prst="rect">
            <a:avLst/>
          </a:prstGeom>
          <a:noFill/>
          <a:ln>
            <a:noFill/>
          </a:ln>
        </p:spPr>
      </p:pic>
      <p:pic>
        <p:nvPicPr>
          <p:cNvPr id="393" name="Google Shape;393;p8"/>
          <p:cNvPicPr preferRelativeResize="0"/>
          <p:nvPr/>
        </p:nvPicPr>
        <p:blipFill rotWithShape="1">
          <a:blip r:embed="rId6">
            <a:alphaModFix/>
          </a:blip>
          <a:srcRect b="0" l="0" r="0" t="0"/>
          <a:stretch/>
        </p:blipFill>
        <p:spPr>
          <a:xfrm rot="1213697">
            <a:off x="-491837" y="3688628"/>
            <a:ext cx="3245427" cy="3245427"/>
          </a:xfrm>
          <a:prstGeom prst="rect">
            <a:avLst/>
          </a:prstGeom>
          <a:noFill/>
          <a:ln>
            <a:noFill/>
          </a:ln>
        </p:spPr>
      </p:pic>
      <p:pic>
        <p:nvPicPr>
          <p:cNvPr id="394" name="Google Shape;394;p8"/>
          <p:cNvPicPr preferRelativeResize="0"/>
          <p:nvPr/>
        </p:nvPicPr>
        <p:blipFill rotWithShape="1">
          <a:blip r:embed="rId7">
            <a:alphaModFix/>
          </a:blip>
          <a:srcRect b="0" l="0" r="0" t="0"/>
          <a:stretch/>
        </p:blipFill>
        <p:spPr>
          <a:xfrm rot="-1148875">
            <a:off x="8514237" y="-118161"/>
            <a:ext cx="3005286" cy="3005286"/>
          </a:xfrm>
          <a:prstGeom prst="rect">
            <a:avLst/>
          </a:prstGeom>
          <a:noFill/>
          <a:ln>
            <a:noFill/>
          </a:ln>
        </p:spPr>
      </p:pic>
      <p:pic>
        <p:nvPicPr>
          <p:cNvPr id="395" name="Google Shape;395;p8"/>
          <p:cNvPicPr preferRelativeResize="0"/>
          <p:nvPr/>
        </p:nvPicPr>
        <p:blipFill rotWithShape="1">
          <a:blip r:embed="rId8">
            <a:alphaModFix/>
          </a:blip>
          <a:srcRect b="0" l="0" r="0" t="0"/>
          <a:stretch/>
        </p:blipFill>
        <p:spPr>
          <a:xfrm rot="-2710505">
            <a:off x="10171718" y="145767"/>
            <a:ext cx="1574403" cy="1574403"/>
          </a:xfrm>
          <a:prstGeom prst="rect">
            <a:avLst/>
          </a:prstGeom>
          <a:noFill/>
          <a:ln>
            <a:noFill/>
          </a:ln>
        </p:spPr>
      </p:pic>
      <p:pic>
        <p:nvPicPr>
          <p:cNvPr id="396" name="Google Shape;396;p8"/>
          <p:cNvPicPr preferRelativeResize="0"/>
          <p:nvPr/>
        </p:nvPicPr>
        <p:blipFill rotWithShape="1">
          <a:blip r:embed="rId9">
            <a:alphaModFix/>
          </a:blip>
          <a:srcRect b="0" l="0" r="0" t="0"/>
          <a:stretch/>
        </p:blipFill>
        <p:spPr>
          <a:xfrm rot="-1079210">
            <a:off x="10917677" y="783939"/>
            <a:ext cx="1488402" cy="1488402"/>
          </a:xfrm>
          <a:prstGeom prst="rect">
            <a:avLst/>
          </a:prstGeom>
          <a:noFill/>
          <a:ln>
            <a:noFill/>
          </a:ln>
        </p:spPr>
      </p:pic>
      <p:pic>
        <p:nvPicPr>
          <p:cNvPr id="397" name="Google Shape;397;p8"/>
          <p:cNvPicPr preferRelativeResize="0"/>
          <p:nvPr/>
        </p:nvPicPr>
        <p:blipFill rotWithShape="1">
          <a:blip r:embed="rId10">
            <a:alphaModFix/>
          </a:blip>
          <a:srcRect b="0" l="0" r="0" t="0"/>
          <a:stretch/>
        </p:blipFill>
        <p:spPr>
          <a:xfrm>
            <a:off x="4234102" y="386350"/>
            <a:ext cx="3723774" cy="109323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521284" y="365125"/>
            <a:ext cx="8378529"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E4E79"/>
              </a:buClr>
              <a:buSzPts val="3600"/>
              <a:buFont typeface="Rockwell"/>
              <a:buNone/>
            </a:pPr>
            <a:r>
              <a:rPr lang="es-ES" sz="3600">
                <a:solidFill>
                  <a:srgbClr val="1E4E79"/>
                </a:solidFill>
                <a:latin typeface="Rockwell"/>
                <a:ea typeface="Rockwell"/>
                <a:cs typeface="Rockwell"/>
                <a:sym typeface="Rockwell"/>
              </a:rPr>
              <a:t>Importancia de la TBC</a:t>
            </a:r>
            <a:endParaRPr/>
          </a:p>
        </p:txBody>
      </p:sp>
      <p:sp>
        <p:nvSpPr>
          <p:cNvPr id="94" name="Google Shape;94;p2"/>
          <p:cNvSpPr txBox="1"/>
          <p:nvPr>
            <p:ph idx="1" type="body"/>
          </p:nvPr>
        </p:nvSpPr>
        <p:spPr>
          <a:xfrm>
            <a:off x="521275" y="1574925"/>
            <a:ext cx="7948200" cy="43515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SzPts val="1800"/>
              <a:buNone/>
            </a:pPr>
            <a:r>
              <a:t/>
            </a:r>
            <a:endParaRPr sz="2400">
              <a:solidFill>
                <a:srgbClr val="1E4E79"/>
              </a:solidFill>
              <a:latin typeface="Tahoma"/>
              <a:ea typeface="Tahoma"/>
              <a:cs typeface="Tahoma"/>
              <a:sym typeface="Tahoma"/>
            </a:endParaRPr>
          </a:p>
          <a:p>
            <a:pPr indent="-381000" lvl="0" marL="457200" rtl="0" algn="just">
              <a:lnSpc>
                <a:spcPct val="90000"/>
              </a:lnSpc>
              <a:spcBef>
                <a:spcPts val="0"/>
              </a:spcBef>
              <a:spcAft>
                <a:spcPts val="0"/>
              </a:spcAft>
              <a:buClr>
                <a:srgbClr val="1E4E79"/>
              </a:buClr>
              <a:buSzPts val="2400"/>
              <a:buFont typeface="Tahoma"/>
              <a:buChar char="•"/>
            </a:pPr>
            <a:r>
              <a:rPr lang="es-ES" sz="2400">
                <a:solidFill>
                  <a:srgbClr val="1E4E79"/>
                </a:solidFill>
                <a:latin typeface="Tahoma"/>
                <a:ea typeface="Tahoma"/>
                <a:cs typeface="Tahoma"/>
                <a:sym typeface="Tahoma"/>
              </a:rPr>
              <a:t>La tuberculosis (TB) en la Argentina continúa siendo un importante problema de salud pública.</a:t>
            </a:r>
            <a:endParaRPr sz="2400">
              <a:solidFill>
                <a:srgbClr val="1E4E79"/>
              </a:solidFill>
              <a:latin typeface="Tahoma"/>
              <a:ea typeface="Tahoma"/>
              <a:cs typeface="Tahoma"/>
              <a:sym typeface="Tahoma"/>
            </a:endParaRPr>
          </a:p>
          <a:p>
            <a:pPr indent="-381000" lvl="0" marL="457200" rtl="0" algn="just">
              <a:lnSpc>
                <a:spcPct val="90000"/>
              </a:lnSpc>
              <a:spcBef>
                <a:spcPts val="0"/>
              </a:spcBef>
              <a:spcAft>
                <a:spcPts val="0"/>
              </a:spcAft>
              <a:buClr>
                <a:srgbClr val="1E4E79"/>
              </a:buClr>
              <a:buSzPts val="2400"/>
              <a:buFont typeface="Tahoma"/>
              <a:buChar char="•"/>
            </a:pPr>
            <a:r>
              <a:rPr lang="es-ES" sz="2400">
                <a:solidFill>
                  <a:srgbClr val="1E4E79"/>
                </a:solidFill>
                <a:latin typeface="Tahoma"/>
                <a:ea typeface="Tahoma"/>
                <a:cs typeface="Tahoma"/>
                <a:sym typeface="Tahoma"/>
              </a:rPr>
              <a:t>En los últimos años la incidencia se encuentra en ascenso</a:t>
            </a:r>
            <a:endParaRPr sz="2400">
              <a:solidFill>
                <a:srgbClr val="1E4E79"/>
              </a:solidFill>
              <a:latin typeface="Tahoma"/>
              <a:ea typeface="Tahoma"/>
              <a:cs typeface="Tahoma"/>
              <a:sym typeface="Tahoma"/>
            </a:endParaRPr>
          </a:p>
          <a:p>
            <a:pPr indent="0" lvl="0" marL="457200" rtl="0" algn="just">
              <a:lnSpc>
                <a:spcPct val="90000"/>
              </a:lnSpc>
              <a:spcBef>
                <a:spcPts val="0"/>
              </a:spcBef>
              <a:spcAft>
                <a:spcPts val="0"/>
              </a:spcAft>
              <a:buSzPts val="1800"/>
              <a:buNone/>
            </a:pPr>
            <a:r>
              <a:t/>
            </a:r>
            <a:endParaRPr sz="2400">
              <a:solidFill>
                <a:srgbClr val="1E4E79"/>
              </a:solidFill>
              <a:latin typeface="Tahoma"/>
              <a:ea typeface="Tahoma"/>
              <a:cs typeface="Tahoma"/>
              <a:sym typeface="Tahoma"/>
            </a:endParaRPr>
          </a:p>
          <a:p>
            <a:pPr indent="-381000" lvl="0" marL="457200" rtl="0" algn="just">
              <a:lnSpc>
                <a:spcPct val="90000"/>
              </a:lnSpc>
              <a:spcBef>
                <a:spcPts val="0"/>
              </a:spcBef>
              <a:spcAft>
                <a:spcPts val="0"/>
              </a:spcAft>
              <a:buClr>
                <a:srgbClr val="1E4E79"/>
              </a:buClr>
              <a:buSzPts val="2400"/>
              <a:buFont typeface="Tahoma"/>
              <a:buChar char="•"/>
            </a:pPr>
            <a:r>
              <a:rPr lang="es-ES" sz="2400">
                <a:solidFill>
                  <a:srgbClr val="1E4E79"/>
                </a:solidFill>
                <a:latin typeface="Tahoma"/>
                <a:ea typeface="Tahoma"/>
                <a:cs typeface="Tahoma"/>
                <a:sym typeface="Tahoma"/>
              </a:rPr>
              <a:t>Afecta mayoritariamente a grupos de personas jóvenes, con una concentración preocupante en grandes centros urbanos</a:t>
            </a:r>
            <a:endParaRPr sz="2400">
              <a:solidFill>
                <a:srgbClr val="1E4E79"/>
              </a:solidFill>
              <a:latin typeface="Tahoma"/>
              <a:ea typeface="Tahoma"/>
              <a:cs typeface="Tahoma"/>
              <a:sym typeface="Tahoma"/>
            </a:endParaRPr>
          </a:p>
          <a:p>
            <a:pPr indent="0" lvl="0" marL="457200" rtl="0" algn="just">
              <a:lnSpc>
                <a:spcPct val="90000"/>
              </a:lnSpc>
              <a:spcBef>
                <a:spcPts val="0"/>
              </a:spcBef>
              <a:spcAft>
                <a:spcPts val="0"/>
              </a:spcAft>
              <a:buSzPts val="1800"/>
              <a:buNone/>
            </a:pPr>
            <a:r>
              <a:t/>
            </a:r>
            <a:endParaRPr sz="2400">
              <a:solidFill>
                <a:srgbClr val="1E4E79"/>
              </a:solidFill>
              <a:latin typeface="Tahoma"/>
              <a:ea typeface="Tahoma"/>
              <a:cs typeface="Tahoma"/>
              <a:sym typeface="Tahoma"/>
            </a:endParaRPr>
          </a:p>
          <a:p>
            <a:pPr indent="-381000" lvl="0" marL="457200" rtl="0" algn="just">
              <a:lnSpc>
                <a:spcPct val="90000"/>
              </a:lnSpc>
              <a:spcBef>
                <a:spcPts val="0"/>
              </a:spcBef>
              <a:spcAft>
                <a:spcPts val="0"/>
              </a:spcAft>
              <a:buClr>
                <a:srgbClr val="1E4E79"/>
              </a:buClr>
              <a:buSzPts val="2400"/>
              <a:buFont typeface="Tahoma"/>
              <a:buChar char="•"/>
            </a:pPr>
            <a:r>
              <a:rPr lang="es-ES" sz="2400">
                <a:solidFill>
                  <a:srgbClr val="1E4E79"/>
                </a:solidFill>
                <a:latin typeface="Tahoma"/>
                <a:ea typeface="Tahoma"/>
                <a:cs typeface="Tahoma"/>
                <a:sym typeface="Tahoma"/>
              </a:rPr>
              <a:t>En la provincia de Buenos Aires se registró una tasa de notificación de 36 casos cada 100.000 habitantes en el año 2019</a:t>
            </a:r>
            <a:endParaRPr sz="2400">
              <a:solidFill>
                <a:srgbClr val="1E4E79"/>
              </a:solidFill>
              <a:latin typeface="Tahoma"/>
              <a:ea typeface="Tahoma"/>
              <a:cs typeface="Tahoma"/>
              <a:sym typeface="Tahoma"/>
            </a:endParaRPr>
          </a:p>
        </p:txBody>
      </p:sp>
      <p:grpSp>
        <p:nvGrpSpPr>
          <p:cNvPr id="95" name="Google Shape;95;p2"/>
          <p:cNvGrpSpPr/>
          <p:nvPr/>
        </p:nvGrpSpPr>
        <p:grpSpPr>
          <a:xfrm>
            <a:off x="9055676" y="0"/>
            <a:ext cx="3136256" cy="6858000"/>
            <a:chOff x="9055676" y="0"/>
            <a:chExt cx="3136256" cy="6858000"/>
          </a:xfrm>
        </p:grpSpPr>
        <p:sp>
          <p:nvSpPr>
            <p:cNvPr id="96" name="Google Shape;96;p2"/>
            <p:cNvSpPr/>
            <p:nvPr/>
          </p:nvSpPr>
          <p:spPr>
            <a:xfrm>
              <a:off x="9221932" y="0"/>
              <a:ext cx="2970000" cy="6858000"/>
            </a:xfrm>
            <a:prstGeom prst="rect">
              <a:avLst/>
            </a:prstGeom>
            <a:solidFill>
              <a:srgbClr val="1E4E7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7" name="Google Shape;97;p2"/>
            <p:cNvSpPr/>
            <p:nvPr/>
          </p:nvSpPr>
          <p:spPr>
            <a:xfrm>
              <a:off x="9055676" y="0"/>
              <a:ext cx="1662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8" name="Google Shape;98;p2"/>
            <p:cNvSpPr/>
            <p:nvPr/>
          </p:nvSpPr>
          <p:spPr>
            <a:xfrm>
              <a:off x="9221932" y="0"/>
              <a:ext cx="114300" cy="6858000"/>
            </a:xfrm>
            <a:prstGeom prst="rect">
              <a:avLst/>
            </a:prstGeom>
            <a:solidFill>
              <a:srgbClr val="FFD34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9" name="Google Shape;99;p2"/>
            <p:cNvSpPr/>
            <p:nvPr/>
          </p:nvSpPr>
          <p:spPr>
            <a:xfrm>
              <a:off x="9336233" y="0"/>
              <a:ext cx="150600"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0" name="Google Shape;100;p2"/>
            <p:cNvSpPr/>
            <p:nvPr/>
          </p:nvSpPr>
          <p:spPr>
            <a:xfrm>
              <a:off x="9336233" y="0"/>
              <a:ext cx="573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descr="Microscopio" id="101" name="Google Shape;101;p2"/>
          <p:cNvPicPr preferRelativeResize="0"/>
          <p:nvPr/>
        </p:nvPicPr>
        <p:blipFill rotWithShape="1">
          <a:blip r:embed="rId3">
            <a:alphaModFix/>
          </a:blip>
          <a:srcRect b="0" l="0" r="0" t="0"/>
          <a:stretch/>
        </p:blipFill>
        <p:spPr>
          <a:xfrm flipH="1">
            <a:off x="8936181" y="3014205"/>
            <a:ext cx="3890553" cy="3890553"/>
          </a:xfrm>
          <a:prstGeom prst="rect">
            <a:avLst/>
          </a:prstGeom>
          <a:noFill/>
          <a:ln>
            <a:noFill/>
          </a:ln>
        </p:spPr>
      </p:pic>
      <p:pic>
        <p:nvPicPr>
          <p:cNvPr id="102" name="Google Shape;102;p2"/>
          <p:cNvPicPr preferRelativeResize="0"/>
          <p:nvPr/>
        </p:nvPicPr>
        <p:blipFill rotWithShape="1">
          <a:blip r:embed="rId4">
            <a:alphaModFix/>
          </a:blip>
          <a:srcRect b="0" l="0" r="0" t="0"/>
          <a:stretch/>
        </p:blipFill>
        <p:spPr>
          <a:xfrm>
            <a:off x="9874275" y="281775"/>
            <a:ext cx="2014349" cy="5913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11b497ce524_1_1"/>
          <p:cNvSpPr txBox="1"/>
          <p:nvPr>
            <p:ph type="title"/>
          </p:nvPr>
        </p:nvSpPr>
        <p:spPr>
          <a:xfrm>
            <a:off x="521284" y="365125"/>
            <a:ext cx="83784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E4E79"/>
              </a:buClr>
              <a:buSzPts val="3600"/>
              <a:buFont typeface="Rockwell"/>
              <a:buNone/>
            </a:pPr>
            <a:r>
              <a:rPr lang="es-ES" sz="3600">
                <a:solidFill>
                  <a:srgbClr val="1E4E79"/>
                </a:solidFill>
                <a:latin typeface="Rockwell"/>
                <a:ea typeface="Rockwell"/>
                <a:cs typeface="Rockwell"/>
                <a:sym typeface="Rockwell"/>
              </a:rPr>
              <a:t>Importancia de la vigilancia de TBC</a:t>
            </a:r>
            <a:endParaRPr/>
          </a:p>
        </p:txBody>
      </p:sp>
      <p:sp>
        <p:nvSpPr>
          <p:cNvPr id="109" name="Google Shape;109;g11b497ce524_1_1"/>
          <p:cNvSpPr txBox="1"/>
          <p:nvPr>
            <p:ph idx="1" type="body"/>
          </p:nvPr>
        </p:nvSpPr>
        <p:spPr>
          <a:xfrm>
            <a:off x="521275" y="1574925"/>
            <a:ext cx="7948200" cy="4351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00"/>
              <a:buNone/>
            </a:pPr>
            <a:r>
              <a:t/>
            </a:r>
            <a:endParaRPr sz="2400">
              <a:solidFill>
                <a:srgbClr val="1E4E79"/>
              </a:solidFill>
              <a:latin typeface="Tahoma"/>
              <a:ea typeface="Tahoma"/>
              <a:cs typeface="Tahoma"/>
              <a:sym typeface="Tahoma"/>
            </a:endParaRPr>
          </a:p>
          <a:p>
            <a:pPr indent="0" lvl="0" marL="0" rtl="0" algn="just">
              <a:lnSpc>
                <a:spcPct val="115000"/>
              </a:lnSpc>
              <a:spcBef>
                <a:spcPts val="0"/>
              </a:spcBef>
              <a:spcAft>
                <a:spcPts val="0"/>
              </a:spcAft>
              <a:buSzPts val="1800"/>
              <a:buNone/>
            </a:pPr>
            <a:r>
              <a:rPr lang="es-ES" sz="2400">
                <a:solidFill>
                  <a:srgbClr val="1E4E79"/>
                </a:solidFill>
                <a:latin typeface="Tahoma"/>
                <a:ea typeface="Tahoma"/>
                <a:cs typeface="Tahoma"/>
                <a:sym typeface="Tahoma"/>
              </a:rPr>
              <a:t>La vigilancia de Tuberculosis (TBC) se realiza en el marco de las Enfermedades de Notificación Obligatoria. Como todas las demás patologías bajo vigilancia, la misma tiene como finalidad fortalecer el sistema de información epidemiológica, para permitir evaluar la situación presente y brindar evidencias que sirvan como herramienta para la toma de decisiones.</a:t>
            </a:r>
            <a:endParaRPr sz="2400">
              <a:solidFill>
                <a:srgbClr val="1E4E79"/>
              </a:solidFill>
              <a:latin typeface="Tahoma"/>
              <a:ea typeface="Tahoma"/>
              <a:cs typeface="Tahoma"/>
              <a:sym typeface="Tahoma"/>
            </a:endParaRPr>
          </a:p>
          <a:p>
            <a:pPr indent="0" lvl="0" marL="0" rtl="0" algn="l">
              <a:lnSpc>
                <a:spcPct val="90000"/>
              </a:lnSpc>
              <a:spcBef>
                <a:spcPts val="0"/>
              </a:spcBef>
              <a:spcAft>
                <a:spcPts val="0"/>
              </a:spcAft>
              <a:buSzPts val="1800"/>
              <a:buNone/>
            </a:pPr>
            <a:r>
              <a:t/>
            </a:r>
            <a:endParaRPr sz="2400">
              <a:solidFill>
                <a:srgbClr val="1E4E79"/>
              </a:solidFill>
              <a:latin typeface="Tahoma"/>
              <a:ea typeface="Tahoma"/>
              <a:cs typeface="Tahoma"/>
              <a:sym typeface="Tahoma"/>
            </a:endParaRPr>
          </a:p>
        </p:txBody>
      </p:sp>
      <p:grpSp>
        <p:nvGrpSpPr>
          <p:cNvPr id="110" name="Google Shape;110;g11b497ce524_1_1"/>
          <p:cNvGrpSpPr/>
          <p:nvPr/>
        </p:nvGrpSpPr>
        <p:grpSpPr>
          <a:xfrm>
            <a:off x="9009186" y="0"/>
            <a:ext cx="3668917" cy="6941127"/>
            <a:chOff x="9009186" y="0"/>
            <a:chExt cx="3668917" cy="6941127"/>
          </a:xfrm>
        </p:grpSpPr>
        <p:grpSp>
          <p:nvGrpSpPr>
            <p:cNvPr id="111" name="Google Shape;111;g11b497ce524_1_1"/>
            <p:cNvGrpSpPr/>
            <p:nvPr/>
          </p:nvGrpSpPr>
          <p:grpSpPr>
            <a:xfrm>
              <a:off x="9055676" y="0"/>
              <a:ext cx="3136256" cy="6858000"/>
              <a:chOff x="9055676" y="0"/>
              <a:chExt cx="3136256" cy="6858000"/>
            </a:xfrm>
          </p:grpSpPr>
          <p:sp>
            <p:nvSpPr>
              <p:cNvPr id="112" name="Google Shape;112;g11b497ce524_1_1"/>
              <p:cNvSpPr/>
              <p:nvPr/>
            </p:nvSpPr>
            <p:spPr>
              <a:xfrm>
                <a:off x="9221932" y="0"/>
                <a:ext cx="2970000" cy="6858000"/>
              </a:xfrm>
              <a:prstGeom prst="rect">
                <a:avLst/>
              </a:prstGeom>
              <a:solidFill>
                <a:srgbClr val="1E4E7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3" name="Google Shape;113;g11b497ce524_1_1"/>
              <p:cNvSpPr/>
              <p:nvPr/>
            </p:nvSpPr>
            <p:spPr>
              <a:xfrm>
                <a:off x="9055676" y="0"/>
                <a:ext cx="1662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4" name="Google Shape;114;g11b497ce524_1_1"/>
              <p:cNvSpPr/>
              <p:nvPr/>
            </p:nvSpPr>
            <p:spPr>
              <a:xfrm>
                <a:off x="9221932" y="0"/>
                <a:ext cx="114300" cy="6858000"/>
              </a:xfrm>
              <a:prstGeom prst="rect">
                <a:avLst/>
              </a:prstGeom>
              <a:solidFill>
                <a:srgbClr val="FFD34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5" name="Google Shape;115;g11b497ce524_1_1"/>
              <p:cNvSpPr/>
              <p:nvPr/>
            </p:nvSpPr>
            <p:spPr>
              <a:xfrm>
                <a:off x="9336233" y="0"/>
                <a:ext cx="150600"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6" name="Google Shape;116;g11b497ce524_1_1"/>
              <p:cNvSpPr/>
              <p:nvPr/>
            </p:nvSpPr>
            <p:spPr>
              <a:xfrm>
                <a:off x="9336233" y="0"/>
                <a:ext cx="573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descr="Portapapeles" id="117" name="Google Shape;117;g11b497ce524_1_1"/>
            <p:cNvPicPr preferRelativeResize="0"/>
            <p:nvPr/>
          </p:nvPicPr>
          <p:blipFill rotWithShape="1">
            <a:blip r:embed="rId3">
              <a:alphaModFix/>
            </a:blip>
            <a:srcRect b="0" l="0" r="0" t="0"/>
            <a:stretch/>
          </p:blipFill>
          <p:spPr>
            <a:xfrm>
              <a:off x="9009186" y="3272210"/>
              <a:ext cx="3668917" cy="3668917"/>
            </a:xfrm>
            <a:prstGeom prst="rect">
              <a:avLst/>
            </a:prstGeom>
            <a:noFill/>
            <a:ln>
              <a:noFill/>
            </a:ln>
          </p:spPr>
        </p:pic>
      </p:grpSp>
      <p:pic>
        <p:nvPicPr>
          <p:cNvPr id="118" name="Google Shape;118;g11b497ce524_1_1"/>
          <p:cNvPicPr preferRelativeResize="0"/>
          <p:nvPr/>
        </p:nvPicPr>
        <p:blipFill rotWithShape="1">
          <a:blip r:embed="rId4">
            <a:alphaModFix/>
          </a:blip>
          <a:srcRect b="0" l="0" r="0" t="0"/>
          <a:stretch/>
        </p:blipFill>
        <p:spPr>
          <a:xfrm>
            <a:off x="9874275" y="281775"/>
            <a:ext cx="2014349" cy="5913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11b497ce524_2_15"/>
          <p:cNvSpPr txBox="1"/>
          <p:nvPr>
            <p:ph type="title"/>
          </p:nvPr>
        </p:nvSpPr>
        <p:spPr>
          <a:xfrm>
            <a:off x="521284" y="365125"/>
            <a:ext cx="83784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E4E79"/>
              </a:buClr>
              <a:buSzPts val="3600"/>
              <a:buFont typeface="Rockwell"/>
              <a:buNone/>
            </a:pPr>
            <a:r>
              <a:rPr lang="es-ES" sz="3600">
                <a:solidFill>
                  <a:srgbClr val="1E4E79"/>
                </a:solidFill>
                <a:latin typeface="Rockwell"/>
                <a:ea typeface="Rockwell"/>
                <a:cs typeface="Rockwell"/>
                <a:sym typeface="Rockwell"/>
              </a:rPr>
              <a:t>Objetivos del análisis de situación</a:t>
            </a:r>
            <a:endParaRPr/>
          </a:p>
        </p:txBody>
      </p:sp>
      <p:sp>
        <p:nvSpPr>
          <p:cNvPr id="125" name="Google Shape;125;g11b497ce524_2_15"/>
          <p:cNvSpPr txBox="1"/>
          <p:nvPr>
            <p:ph idx="1" type="body"/>
          </p:nvPr>
        </p:nvSpPr>
        <p:spPr>
          <a:xfrm>
            <a:off x="521275" y="1574925"/>
            <a:ext cx="7948200" cy="4351500"/>
          </a:xfrm>
          <a:prstGeom prst="rect">
            <a:avLst/>
          </a:prstGeom>
          <a:noFill/>
          <a:ln>
            <a:noFill/>
          </a:ln>
        </p:spPr>
        <p:txBody>
          <a:bodyPr anchorCtr="0" anchor="t" bIns="45700" lIns="91425" spcFirstLastPara="1" rIns="91425" wrap="square" tIns="45700">
            <a:normAutofit/>
          </a:bodyPr>
          <a:lstStyle/>
          <a:p>
            <a:pPr indent="-381000" lvl="0" marL="457200" rtl="0" algn="l">
              <a:lnSpc>
                <a:spcPct val="90000"/>
              </a:lnSpc>
              <a:spcBef>
                <a:spcPts val="0"/>
              </a:spcBef>
              <a:spcAft>
                <a:spcPts val="0"/>
              </a:spcAft>
              <a:buClr>
                <a:srgbClr val="1E4E79"/>
              </a:buClr>
              <a:buSzPts val="2400"/>
              <a:buFont typeface="Tahoma"/>
              <a:buChar char="•"/>
            </a:pPr>
            <a:r>
              <a:rPr lang="es-ES" sz="2400">
                <a:solidFill>
                  <a:srgbClr val="1E4E79"/>
                </a:solidFill>
                <a:latin typeface="Tahoma"/>
                <a:ea typeface="Tahoma"/>
                <a:cs typeface="Tahoma"/>
                <a:sym typeface="Tahoma"/>
              </a:rPr>
              <a:t>Conocer la situación actual de la notificación de la tuberculosis en el municipio</a:t>
            </a:r>
            <a:endParaRPr sz="2400">
              <a:solidFill>
                <a:srgbClr val="1E4E79"/>
              </a:solidFill>
              <a:latin typeface="Tahoma"/>
              <a:ea typeface="Tahoma"/>
              <a:cs typeface="Tahoma"/>
              <a:sym typeface="Tahoma"/>
            </a:endParaRPr>
          </a:p>
          <a:p>
            <a:pPr indent="0" lvl="0" marL="457200" rtl="0" algn="l">
              <a:lnSpc>
                <a:spcPct val="90000"/>
              </a:lnSpc>
              <a:spcBef>
                <a:spcPts val="0"/>
              </a:spcBef>
              <a:spcAft>
                <a:spcPts val="0"/>
              </a:spcAft>
              <a:buSzPts val="1800"/>
              <a:buNone/>
            </a:pPr>
            <a:r>
              <a:t/>
            </a:r>
            <a:endParaRPr sz="2400">
              <a:solidFill>
                <a:srgbClr val="1E4E79"/>
              </a:solidFill>
              <a:latin typeface="Tahoma"/>
              <a:ea typeface="Tahoma"/>
              <a:cs typeface="Tahoma"/>
              <a:sym typeface="Tahoma"/>
            </a:endParaRPr>
          </a:p>
          <a:p>
            <a:pPr indent="-381000" lvl="0" marL="457200" rtl="0" algn="l">
              <a:lnSpc>
                <a:spcPct val="90000"/>
              </a:lnSpc>
              <a:spcBef>
                <a:spcPts val="0"/>
              </a:spcBef>
              <a:spcAft>
                <a:spcPts val="0"/>
              </a:spcAft>
              <a:buClr>
                <a:srgbClr val="1E4E79"/>
              </a:buClr>
              <a:buSzPts val="2400"/>
              <a:buFont typeface="Tahoma"/>
              <a:buChar char="•"/>
            </a:pPr>
            <a:r>
              <a:rPr lang="es-ES" sz="2400">
                <a:solidFill>
                  <a:srgbClr val="1E4E79"/>
                </a:solidFill>
                <a:latin typeface="Tahoma"/>
                <a:ea typeface="Tahoma"/>
                <a:cs typeface="Tahoma"/>
                <a:sym typeface="Tahoma"/>
              </a:rPr>
              <a:t>Comenzar la vigilancia epidemiológica de la patología</a:t>
            </a:r>
            <a:endParaRPr sz="2400">
              <a:solidFill>
                <a:srgbClr val="1E4E79"/>
              </a:solidFill>
              <a:latin typeface="Tahoma"/>
              <a:ea typeface="Tahoma"/>
              <a:cs typeface="Tahoma"/>
              <a:sym typeface="Tahoma"/>
            </a:endParaRPr>
          </a:p>
          <a:p>
            <a:pPr indent="0" lvl="0" marL="457200" rtl="0" algn="l">
              <a:lnSpc>
                <a:spcPct val="90000"/>
              </a:lnSpc>
              <a:spcBef>
                <a:spcPts val="0"/>
              </a:spcBef>
              <a:spcAft>
                <a:spcPts val="0"/>
              </a:spcAft>
              <a:buSzPts val="1800"/>
              <a:buNone/>
            </a:pPr>
            <a:r>
              <a:t/>
            </a:r>
            <a:endParaRPr sz="2400">
              <a:solidFill>
                <a:srgbClr val="1E4E79"/>
              </a:solidFill>
              <a:latin typeface="Tahoma"/>
              <a:ea typeface="Tahoma"/>
              <a:cs typeface="Tahoma"/>
              <a:sym typeface="Tahoma"/>
            </a:endParaRPr>
          </a:p>
          <a:p>
            <a:pPr indent="-381000" lvl="0" marL="457200" rtl="0" algn="l">
              <a:lnSpc>
                <a:spcPct val="90000"/>
              </a:lnSpc>
              <a:spcBef>
                <a:spcPts val="0"/>
              </a:spcBef>
              <a:spcAft>
                <a:spcPts val="0"/>
              </a:spcAft>
              <a:buClr>
                <a:srgbClr val="1E4E79"/>
              </a:buClr>
              <a:buSzPts val="2400"/>
              <a:buFont typeface="Tahoma"/>
              <a:buChar char="•"/>
            </a:pPr>
            <a:r>
              <a:rPr lang="es-ES" sz="2400">
                <a:solidFill>
                  <a:srgbClr val="1E4E79"/>
                </a:solidFill>
                <a:latin typeface="Tahoma"/>
                <a:ea typeface="Tahoma"/>
                <a:cs typeface="Tahoma"/>
                <a:sym typeface="Tahoma"/>
              </a:rPr>
              <a:t>Conocer el circuito de atención en el municipio</a:t>
            </a:r>
            <a:endParaRPr sz="2400">
              <a:solidFill>
                <a:srgbClr val="1E4E79"/>
              </a:solidFill>
              <a:latin typeface="Tahoma"/>
              <a:ea typeface="Tahoma"/>
              <a:cs typeface="Tahoma"/>
              <a:sym typeface="Tahoma"/>
            </a:endParaRPr>
          </a:p>
          <a:p>
            <a:pPr indent="0" lvl="0" marL="457200" rtl="0" algn="l">
              <a:lnSpc>
                <a:spcPct val="90000"/>
              </a:lnSpc>
              <a:spcBef>
                <a:spcPts val="0"/>
              </a:spcBef>
              <a:spcAft>
                <a:spcPts val="0"/>
              </a:spcAft>
              <a:buSzPts val="1800"/>
              <a:buNone/>
            </a:pPr>
            <a:r>
              <a:t/>
            </a:r>
            <a:endParaRPr sz="2400">
              <a:solidFill>
                <a:srgbClr val="1E4E79"/>
              </a:solidFill>
              <a:latin typeface="Tahoma"/>
              <a:ea typeface="Tahoma"/>
              <a:cs typeface="Tahoma"/>
              <a:sym typeface="Tahoma"/>
            </a:endParaRPr>
          </a:p>
          <a:p>
            <a:pPr indent="-381000" lvl="0" marL="457200" rtl="0" algn="l">
              <a:lnSpc>
                <a:spcPct val="90000"/>
              </a:lnSpc>
              <a:spcBef>
                <a:spcPts val="0"/>
              </a:spcBef>
              <a:spcAft>
                <a:spcPts val="0"/>
              </a:spcAft>
              <a:buClr>
                <a:srgbClr val="1E4E79"/>
              </a:buClr>
              <a:buSzPts val="2400"/>
              <a:buFont typeface="Tahoma"/>
              <a:buChar char="•"/>
            </a:pPr>
            <a:r>
              <a:rPr lang="es-ES" sz="2400">
                <a:solidFill>
                  <a:srgbClr val="1E4E79"/>
                </a:solidFill>
                <a:latin typeface="Tahoma"/>
                <a:ea typeface="Tahoma"/>
                <a:cs typeface="Tahoma"/>
                <a:sym typeface="Tahoma"/>
              </a:rPr>
              <a:t>Conocer la información con la que cuentan los profesionales de salud del municipio</a:t>
            </a:r>
            <a:endParaRPr sz="2400">
              <a:solidFill>
                <a:srgbClr val="1E4E79"/>
              </a:solidFill>
              <a:latin typeface="Tahoma"/>
              <a:ea typeface="Tahoma"/>
              <a:cs typeface="Tahoma"/>
              <a:sym typeface="Tahoma"/>
            </a:endParaRPr>
          </a:p>
          <a:p>
            <a:pPr indent="0" lvl="0" marL="0" rtl="0" algn="l">
              <a:lnSpc>
                <a:spcPct val="90000"/>
              </a:lnSpc>
              <a:spcBef>
                <a:spcPts val="0"/>
              </a:spcBef>
              <a:spcAft>
                <a:spcPts val="0"/>
              </a:spcAft>
              <a:buSzPts val="1800"/>
              <a:buNone/>
            </a:pPr>
            <a:r>
              <a:t/>
            </a:r>
            <a:endParaRPr sz="2400">
              <a:solidFill>
                <a:srgbClr val="1E4E79"/>
              </a:solidFill>
              <a:latin typeface="Tahoma"/>
              <a:ea typeface="Tahoma"/>
              <a:cs typeface="Tahoma"/>
              <a:sym typeface="Tahoma"/>
            </a:endParaRPr>
          </a:p>
        </p:txBody>
      </p:sp>
      <p:grpSp>
        <p:nvGrpSpPr>
          <p:cNvPr id="126" name="Google Shape;126;g11b497ce524_2_15"/>
          <p:cNvGrpSpPr/>
          <p:nvPr/>
        </p:nvGrpSpPr>
        <p:grpSpPr>
          <a:xfrm>
            <a:off x="9009186" y="0"/>
            <a:ext cx="3668917" cy="6941127"/>
            <a:chOff x="9009186" y="0"/>
            <a:chExt cx="3668917" cy="6941127"/>
          </a:xfrm>
        </p:grpSpPr>
        <p:grpSp>
          <p:nvGrpSpPr>
            <p:cNvPr id="127" name="Google Shape;127;g11b497ce524_2_15"/>
            <p:cNvGrpSpPr/>
            <p:nvPr/>
          </p:nvGrpSpPr>
          <p:grpSpPr>
            <a:xfrm>
              <a:off x="9055676" y="0"/>
              <a:ext cx="3136256" cy="6858000"/>
              <a:chOff x="9055676" y="0"/>
              <a:chExt cx="3136256" cy="6858000"/>
            </a:xfrm>
          </p:grpSpPr>
          <p:sp>
            <p:nvSpPr>
              <p:cNvPr id="128" name="Google Shape;128;g11b497ce524_2_15"/>
              <p:cNvSpPr/>
              <p:nvPr/>
            </p:nvSpPr>
            <p:spPr>
              <a:xfrm>
                <a:off x="9221932" y="0"/>
                <a:ext cx="2970000" cy="6858000"/>
              </a:xfrm>
              <a:prstGeom prst="rect">
                <a:avLst/>
              </a:prstGeom>
              <a:solidFill>
                <a:srgbClr val="1E4E7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9" name="Google Shape;129;g11b497ce524_2_15"/>
              <p:cNvSpPr/>
              <p:nvPr/>
            </p:nvSpPr>
            <p:spPr>
              <a:xfrm>
                <a:off x="9055676" y="0"/>
                <a:ext cx="1662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0" name="Google Shape;130;g11b497ce524_2_15"/>
              <p:cNvSpPr/>
              <p:nvPr/>
            </p:nvSpPr>
            <p:spPr>
              <a:xfrm>
                <a:off x="9221932" y="0"/>
                <a:ext cx="114300" cy="6858000"/>
              </a:xfrm>
              <a:prstGeom prst="rect">
                <a:avLst/>
              </a:prstGeom>
              <a:solidFill>
                <a:srgbClr val="FFD34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1" name="Google Shape;131;g11b497ce524_2_15"/>
              <p:cNvSpPr/>
              <p:nvPr/>
            </p:nvSpPr>
            <p:spPr>
              <a:xfrm>
                <a:off x="9336233" y="0"/>
                <a:ext cx="150600"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2" name="Google Shape;132;g11b497ce524_2_15"/>
              <p:cNvSpPr/>
              <p:nvPr/>
            </p:nvSpPr>
            <p:spPr>
              <a:xfrm>
                <a:off x="9336233" y="0"/>
                <a:ext cx="573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descr="Portapapeles" id="133" name="Google Shape;133;g11b497ce524_2_15"/>
            <p:cNvPicPr preferRelativeResize="0"/>
            <p:nvPr/>
          </p:nvPicPr>
          <p:blipFill rotWithShape="1">
            <a:blip r:embed="rId3">
              <a:alphaModFix/>
            </a:blip>
            <a:srcRect b="0" l="0" r="0" t="0"/>
            <a:stretch/>
          </p:blipFill>
          <p:spPr>
            <a:xfrm>
              <a:off x="9009186" y="3272210"/>
              <a:ext cx="3668917" cy="3668917"/>
            </a:xfrm>
            <a:prstGeom prst="rect">
              <a:avLst/>
            </a:prstGeom>
            <a:noFill/>
            <a:ln>
              <a:noFill/>
            </a:ln>
          </p:spPr>
        </p:pic>
      </p:grpSp>
      <p:pic>
        <p:nvPicPr>
          <p:cNvPr id="134" name="Google Shape;134;g11b497ce524_2_15"/>
          <p:cNvPicPr preferRelativeResize="0"/>
          <p:nvPr/>
        </p:nvPicPr>
        <p:blipFill rotWithShape="1">
          <a:blip r:embed="rId4">
            <a:alphaModFix/>
          </a:blip>
          <a:srcRect b="0" l="0" r="0" t="0"/>
          <a:stretch/>
        </p:blipFill>
        <p:spPr>
          <a:xfrm>
            <a:off x="9874275" y="281775"/>
            <a:ext cx="2014349" cy="5913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4"/>
          <p:cNvSpPr txBox="1"/>
          <p:nvPr>
            <p:ph type="title"/>
          </p:nvPr>
        </p:nvSpPr>
        <p:spPr>
          <a:xfrm>
            <a:off x="521284" y="365125"/>
            <a:ext cx="8378529" cy="102725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E4E79"/>
              </a:buClr>
              <a:buSzPts val="4400"/>
              <a:buFont typeface="Rockwell"/>
              <a:buNone/>
            </a:pPr>
            <a:r>
              <a:rPr lang="es-ES" sz="3600">
                <a:solidFill>
                  <a:srgbClr val="1E4E79"/>
                </a:solidFill>
                <a:latin typeface="Rockwell"/>
                <a:ea typeface="Rockwell"/>
                <a:cs typeface="Rockwell"/>
                <a:sym typeface="Rockwell"/>
              </a:rPr>
              <a:t>¿Qué información logramos recabar?</a:t>
            </a:r>
            <a:endParaRPr sz="3600">
              <a:solidFill>
                <a:srgbClr val="1E4E79"/>
              </a:solidFill>
              <a:latin typeface="Rockwell"/>
              <a:ea typeface="Rockwell"/>
              <a:cs typeface="Rockwell"/>
              <a:sym typeface="Rockwell"/>
            </a:endParaRPr>
          </a:p>
        </p:txBody>
      </p:sp>
      <p:grpSp>
        <p:nvGrpSpPr>
          <p:cNvPr id="141" name="Google Shape;141;p4"/>
          <p:cNvGrpSpPr/>
          <p:nvPr/>
        </p:nvGrpSpPr>
        <p:grpSpPr>
          <a:xfrm>
            <a:off x="521275" y="1586404"/>
            <a:ext cx="7210800" cy="4412150"/>
            <a:chOff x="-8" y="903529"/>
            <a:chExt cx="7210800" cy="3487039"/>
          </a:xfrm>
        </p:grpSpPr>
        <p:sp>
          <p:nvSpPr>
            <p:cNvPr id="142" name="Google Shape;142;p4"/>
            <p:cNvSpPr/>
            <p:nvPr/>
          </p:nvSpPr>
          <p:spPr>
            <a:xfrm>
              <a:off x="0" y="1257769"/>
              <a:ext cx="7210716" cy="604800"/>
            </a:xfrm>
            <a:prstGeom prst="rect">
              <a:avLst/>
            </a:prstGeom>
            <a:solidFill>
              <a:schemeClr val="lt1">
                <a:alpha val="89411"/>
              </a:schemeClr>
            </a:solidFill>
            <a:ln cap="flat" cmpd="sng" w="12700">
              <a:solidFill>
                <a:srgbClr val="1E4E79"/>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4"/>
            <p:cNvSpPr/>
            <p:nvPr/>
          </p:nvSpPr>
          <p:spPr>
            <a:xfrm>
              <a:off x="360535" y="903529"/>
              <a:ext cx="5047501" cy="708480"/>
            </a:xfrm>
            <a:prstGeom prst="roundRect">
              <a:avLst>
                <a:gd fmla="val 16667" name="adj"/>
              </a:avLst>
            </a:prstGeom>
            <a:solidFill>
              <a:srgbClr val="1E4E79"/>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4"/>
            <p:cNvSpPr txBox="1"/>
            <p:nvPr/>
          </p:nvSpPr>
          <p:spPr>
            <a:xfrm>
              <a:off x="395120" y="938114"/>
              <a:ext cx="4978331" cy="639310"/>
            </a:xfrm>
            <a:prstGeom prst="rect">
              <a:avLst/>
            </a:prstGeom>
            <a:noFill/>
            <a:ln>
              <a:noFill/>
            </a:ln>
          </p:spPr>
          <p:txBody>
            <a:bodyPr anchorCtr="0" anchor="ctr" bIns="0" lIns="190775" spcFirstLastPara="1" rIns="190775" wrap="square" tIns="0">
              <a:noAutofit/>
            </a:bodyPr>
            <a:lstStyle/>
            <a:p>
              <a:pPr indent="0" lvl="0" marL="0" marR="0" rtl="0" algn="l">
                <a:lnSpc>
                  <a:spcPct val="90000"/>
                </a:lnSpc>
                <a:spcBef>
                  <a:spcPts val="0"/>
                </a:spcBef>
                <a:spcAft>
                  <a:spcPts val="0"/>
                </a:spcAft>
                <a:buClr>
                  <a:schemeClr val="lt1"/>
                </a:buClr>
                <a:buSzPts val="2400"/>
                <a:buFont typeface="Tahoma"/>
                <a:buNone/>
              </a:pPr>
              <a:r>
                <a:rPr b="0" i="0" lang="es-ES" sz="2400" u="none" cap="none" strike="noStrike">
                  <a:solidFill>
                    <a:schemeClr val="lt1"/>
                  </a:solidFill>
                  <a:latin typeface="Tahoma"/>
                  <a:ea typeface="Tahoma"/>
                  <a:cs typeface="Tahoma"/>
                  <a:sym typeface="Tahoma"/>
                </a:rPr>
                <a:t>Situación de TBC en el municipio</a:t>
              </a:r>
              <a:endParaRPr b="0" i="0" sz="1400" u="none" cap="none" strike="noStrike">
                <a:solidFill>
                  <a:srgbClr val="000000"/>
                </a:solidFill>
                <a:latin typeface="Arial"/>
                <a:ea typeface="Arial"/>
                <a:cs typeface="Arial"/>
                <a:sym typeface="Arial"/>
              </a:endParaRPr>
            </a:p>
          </p:txBody>
        </p:sp>
        <p:sp>
          <p:nvSpPr>
            <p:cNvPr id="145" name="Google Shape;145;p4"/>
            <p:cNvSpPr/>
            <p:nvPr/>
          </p:nvSpPr>
          <p:spPr>
            <a:xfrm>
              <a:off x="0" y="2346409"/>
              <a:ext cx="7210716" cy="604800"/>
            </a:xfrm>
            <a:prstGeom prst="rect">
              <a:avLst/>
            </a:prstGeom>
            <a:solidFill>
              <a:schemeClr val="lt1">
                <a:alpha val="89411"/>
              </a:schemeClr>
            </a:solidFill>
            <a:ln cap="flat" cmpd="sng" w="12700">
              <a:solidFill>
                <a:schemeClr val="accent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4"/>
            <p:cNvSpPr/>
            <p:nvPr/>
          </p:nvSpPr>
          <p:spPr>
            <a:xfrm>
              <a:off x="360535" y="1992169"/>
              <a:ext cx="5047501" cy="708480"/>
            </a:xfrm>
            <a:prstGeom prst="roundRect">
              <a:avLst>
                <a:gd fmla="val 16667" name="adj"/>
              </a:avLst>
            </a:prstGeom>
            <a:solidFill>
              <a:srgbClr val="C55A1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4"/>
            <p:cNvSpPr txBox="1"/>
            <p:nvPr/>
          </p:nvSpPr>
          <p:spPr>
            <a:xfrm>
              <a:off x="395120" y="2026754"/>
              <a:ext cx="4978331" cy="639310"/>
            </a:xfrm>
            <a:prstGeom prst="rect">
              <a:avLst/>
            </a:prstGeom>
            <a:noFill/>
            <a:ln>
              <a:noFill/>
            </a:ln>
          </p:spPr>
          <p:txBody>
            <a:bodyPr anchorCtr="0" anchor="ctr" bIns="0" lIns="190775" spcFirstLastPara="1" rIns="190775" wrap="square" tIns="0">
              <a:noAutofit/>
            </a:bodyPr>
            <a:lstStyle/>
            <a:p>
              <a:pPr indent="0" lvl="0" marL="0" marR="0" rtl="0" algn="l">
                <a:lnSpc>
                  <a:spcPct val="90000"/>
                </a:lnSpc>
                <a:spcBef>
                  <a:spcPts val="0"/>
                </a:spcBef>
                <a:spcAft>
                  <a:spcPts val="0"/>
                </a:spcAft>
                <a:buClr>
                  <a:schemeClr val="lt1"/>
                </a:buClr>
                <a:buSzPts val="2400"/>
                <a:buFont typeface="Tahoma"/>
                <a:buNone/>
              </a:pPr>
              <a:r>
                <a:rPr b="0" i="0" lang="es-ES" sz="2400" u="none" cap="none" strike="noStrike">
                  <a:solidFill>
                    <a:schemeClr val="lt1"/>
                  </a:solidFill>
                  <a:latin typeface="Tahoma"/>
                  <a:ea typeface="Tahoma"/>
                  <a:cs typeface="Tahoma"/>
                  <a:sym typeface="Tahoma"/>
                </a:rPr>
                <a:t>Situación de la atención en Hospital Municipal</a:t>
              </a:r>
              <a:endParaRPr b="0" i="0" sz="1400" u="none" cap="none" strike="noStrike">
                <a:solidFill>
                  <a:srgbClr val="000000"/>
                </a:solidFill>
                <a:latin typeface="Arial"/>
                <a:ea typeface="Arial"/>
                <a:cs typeface="Arial"/>
                <a:sym typeface="Arial"/>
              </a:endParaRPr>
            </a:p>
          </p:txBody>
        </p:sp>
        <p:sp>
          <p:nvSpPr>
            <p:cNvPr id="148" name="Google Shape;148;p4"/>
            <p:cNvSpPr/>
            <p:nvPr/>
          </p:nvSpPr>
          <p:spPr>
            <a:xfrm>
              <a:off x="-8" y="3435068"/>
              <a:ext cx="7210800" cy="955500"/>
            </a:xfrm>
            <a:prstGeom prst="rect">
              <a:avLst/>
            </a:prstGeom>
            <a:solidFill>
              <a:schemeClr val="lt1">
                <a:alpha val="89411"/>
              </a:schemeClr>
            </a:solidFill>
            <a:ln cap="flat" cmpd="sng" w="12700">
              <a:solidFill>
                <a:srgbClr val="FFD347"/>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just">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4"/>
            <p:cNvSpPr/>
            <p:nvPr/>
          </p:nvSpPr>
          <p:spPr>
            <a:xfrm>
              <a:off x="360535" y="3080809"/>
              <a:ext cx="5047501" cy="708480"/>
            </a:xfrm>
            <a:prstGeom prst="roundRect">
              <a:avLst>
                <a:gd fmla="val 16667" name="adj"/>
              </a:avLst>
            </a:prstGeom>
            <a:solidFill>
              <a:srgbClr val="7F600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4"/>
            <p:cNvSpPr txBox="1"/>
            <p:nvPr/>
          </p:nvSpPr>
          <p:spPr>
            <a:xfrm>
              <a:off x="395120" y="3115394"/>
              <a:ext cx="4978331" cy="639310"/>
            </a:xfrm>
            <a:prstGeom prst="rect">
              <a:avLst/>
            </a:prstGeom>
            <a:solidFill>
              <a:srgbClr val="E69138"/>
            </a:solidFill>
            <a:ln cap="flat" cmpd="sng" w="9525">
              <a:solidFill>
                <a:srgbClr val="E69138"/>
              </a:solidFill>
              <a:prstDash val="solid"/>
              <a:round/>
              <a:headEnd len="sm" w="sm" type="none"/>
              <a:tailEnd len="sm" w="sm" type="none"/>
            </a:ln>
          </p:spPr>
          <p:txBody>
            <a:bodyPr anchorCtr="0" anchor="ctr" bIns="0" lIns="190775" spcFirstLastPara="1" rIns="190775" wrap="square" tIns="0">
              <a:noAutofit/>
            </a:bodyPr>
            <a:lstStyle/>
            <a:p>
              <a:pPr indent="0" lvl="0" marL="0" marR="0" rtl="0" algn="l">
                <a:lnSpc>
                  <a:spcPct val="90000"/>
                </a:lnSpc>
                <a:spcBef>
                  <a:spcPts val="0"/>
                </a:spcBef>
                <a:spcAft>
                  <a:spcPts val="0"/>
                </a:spcAft>
                <a:buClr>
                  <a:schemeClr val="lt1"/>
                </a:buClr>
                <a:buSzPts val="2400"/>
                <a:buFont typeface="Tahoma"/>
                <a:buNone/>
              </a:pPr>
              <a:r>
                <a:rPr b="0" i="0" lang="es-ES" sz="2400" u="none" cap="none" strike="noStrike">
                  <a:solidFill>
                    <a:schemeClr val="lt1"/>
                  </a:solidFill>
                  <a:latin typeface="Tahoma"/>
                  <a:ea typeface="Tahoma"/>
                  <a:cs typeface="Tahoma"/>
                  <a:sym typeface="Tahoma"/>
                </a:rPr>
                <a:t>Situación de la atención en los CAPS</a:t>
              </a:r>
              <a:endParaRPr b="0" i="0" sz="1400" u="none" cap="none" strike="noStrike">
                <a:solidFill>
                  <a:srgbClr val="000000"/>
                </a:solidFill>
                <a:latin typeface="Arial"/>
                <a:ea typeface="Arial"/>
                <a:cs typeface="Arial"/>
                <a:sym typeface="Arial"/>
              </a:endParaRPr>
            </a:p>
          </p:txBody>
        </p:sp>
      </p:grpSp>
      <p:grpSp>
        <p:nvGrpSpPr>
          <p:cNvPr id="151" name="Google Shape;151;p4"/>
          <p:cNvGrpSpPr/>
          <p:nvPr/>
        </p:nvGrpSpPr>
        <p:grpSpPr>
          <a:xfrm>
            <a:off x="9055676" y="0"/>
            <a:ext cx="3136324" cy="6858000"/>
            <a:chOff x="9055676" y="0"/>
            <a:chExt cx="3136324" cy="6858000"/>
          </a:xfrm>
        </p:grpSpPr>
        <p:sp>
          <p:nvSpPr>
            <p:cNvPr id="152" name="Google Shape;152;p4"/>
            <p:cNvSpPr/>
            <p:nvPr/>
          </p:nvSpPr>
          <p:spPr>
            <a:xfrm>
              <a:off x="9221932" y="0"/>
              <a:ext cx="2970068" cy="6858000"/>
            </a:xfrm>
            <a:prstGeom prst="rect">
              <a:avLst/>
            </a:prstGeom>
            <a:solidFill>
              <a:srgbClr val="1E4E7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3" name="Google Shape;153;p4"/>
            <p:cNvSpPr/>
            <p:nvPr/>
          </p:nvSpPr>
          <p:spPr>
            <a:xfrm>
              <a:off x="9055676" y="0"/>
              <a:ext cx="166255"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4" name="Google Shape;154;p4"/>
            <p:cNvSpPr/>
            <p:nvPr/>
          </p:nvSpPr>
          <p:spPr>
            <a:xfrm>
              <a:off x="9221932" y="0"/>
              <a:ext cx="114301" cy="6858000"/>
            </a:xfrm>
            <a:prstGeom prst="rect">
              <a:avLst/>
            </a:prstGeom>
            <a:solidFill>
              <a:srgbClr val="FFD34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5" name="Google Shape;155;p4"/>
            <p:cNvSpPr/>
            <p:nvPr/>
          </p:nvSpPr>
          <p:spPr>
            <a:xfrm>
              <a:off x="9336233" y="0"/>
              <a:ext cx="150667"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6" name="Google Shape;156;p4"/>
            <p:cNvSpPr/>
            <p:nvPr/>
          </p:nvSpPr>
          <p:spPr>
            <a:xfrm>
              <a:off x="9336233" y="0"/>
              <a:ext cx="5715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descr="Portapapeles" id="157" name="Google Shape;157;p4"/>
          <p:cNvPicPr preferRelativeResize="0"/>
          <p:nvPr/>
        </p:nvPicPr>
        <p:blipFill rotWithShape="1">
          <a:blip r:embed="rId3">
            <a:alphaModFix/>
          </a:blip>
          <a:srcRect b="0" l="0" r="0" t="0"/>
          <a:stretch/>
        </p:blipFill>
        <p:spPr>
          <a:xfrm>
            <a:off x="9009186" y="3272210"/>
            <a:ext cx="3668917" cy="3668917"/>
          </a:xfrm>
          <a:prstGeom prst="rect">
            <a:avLst/>
          </a:prstGeom>
          <a:noFill/>
          <a:ln>
            <a:noFill/>
          </a:ln>
        </p:spPr>
      </p:pic>
      <p:pic>
        <p:nvPicPr>
          <p:cNvPr id="158" name="Google Shape;158;p4"/>
          <p:cNvPicPr preferRelativeResize="0"/>
          <p:nvPr/>
        </p:nvPicPr>
        <p:blipFill rotWithShape="1">
          <a:blip r:embed="rId4">
            <a:alphaModFix/>
          </a:blip>
          <a:srcRect b="0" l="0" r="0" t="0"/>
          <a:stretch/>
        </p:blipFill>
        <p:spPr>
          <a:xfrm>
            <a:off x="9874275" y="281775"/>
            <a:ext cx="2014349" cy="5913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11b497ce524_2_0"/>
          <p:cNvSpPr txBox="1"/>
          <p:nvPr>
            <p:ph type="title"/>
          </p:nvPr>
        </p:nvSpPr>
        <p:spPr>
          <a:xfrm>
            <a:off x="521284" y="365125"/>
            <a:ext cx="8378400" cy="1325700"/>
          </a:xfrm>
          <a:prstGeom prst="rect">
            <a:avLst/>
          </a:prstGeom>
          <a:solidFill>
            <a:srgbClr val="1E4E79"/>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2400"/>
              <a:buFont typeface="Tahoma"/>
              <a:buNone/>
            </a:pPr>
            <a:r>
              <a:rPr lang="es-ES" sz="3600">
                <a:solidFill>
                  <a:schemeClr val="lt1"/>
                </a:solidFill>
                <a:latin typeface="Rockwell"/>
                <a:ea typeface="Rockwell"/>
                <a:cs typeface="Rockwell"/>
                <a:sym typeface="Rockwell"/>
              </a:rPr>
              <a:t>Situación de TBC en el municipio</a:t>
            </a:r>
            <a:endParaRPr sz="3600">
              <a:solidFill>
                <a:schemeClr val="lt1"/>
              </a:solidFill>
              <a:latin typeface="Rockwell"/>
              <a:ea typeface="Rockwell"/>
              <a:cs typeface="Rockwell"/>
              <a:sym typeface="Rockwell"/>
            </a:endParaRPr>
          </a:p>
        </p:txBody>
      </p:sp>
      <p:sp>
        <p:nvSpPr>
          <p:cNvPr id="165" name="Google Shape;165;g11b497ce524_2_0"/>
          <p:cNvSpPr txBox="1"/>
          <p:nvPr>
            <p:ph idx="1" type="body"/>
          </p:nvPr>
        </p:nvSpPr>
        <p:spPr>
          <a:xfrm>
            <a:off x="521275" y="1915150"/>
            <a:ext cx="8378400" cy="43515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0"/>
              </a:spcBef>
              <a:spcAft>
                <a:spcPts val="0"/>
              </a:spcAft>
              <a:buSzPts val="1800"/>
              <a:buNone/>
            </a:pPr>
            <a:r>
              <a:rPr lang="es-ES" sz="2400">
                <a:solidFill>
                  <a:srgbClr val="1E4E79"/>
                </a:solidFill>
                <a:latin typeface="Tahoma"/>
                <a:ea typeface="Tahoma"/>
                <a:cs typeface="Tahoma"/>
                <a:sym typeface="Tahoma"/>
              </a:rPr>
              <a:t>La notificación se efectúa a través del SNVS 2.0 en forma individual semanal, mediante las fichas de notificación obligatoria. Dicha notificación corresponde a todos los casos de Tuberculosis (TBC) que sean confirmados  bacteriológicamente o mediante diagnóstico clínico, independientemente de que hayan iniciado tratamiento.  </a:t>
            </a:r>
            <a:endParaRPr sz="1100">
              <a:latin typeface="Arial"/>
              <a:ea typeface="Arial"/>
              <a:cs typeface="Arial"/>
              <a:sym typeface="Arial"/>
            </a:endParaRPr>
          </a:p>
          <a:p>
            <a:pPr indent="0" lvl="0" marL="0" rtl="0" algn="just">
              <a:lnSpc>
                <a:spcPct val="150000"/>
              </a:lnSpc>
              <a:spcBef>
                <a:spcPts val="0"/>
              </a:spcBef>
              <a:spcAft>
                <a:spcPts val="0"/>
              </a:spcAft>
              <a:buSzPts val="1800"/>
              <a:buNone/>
            </a:pPr>
            <a:r>
              <a:t/>
            </a:r>
            <a:endParaRPr sz="1600">
              <a:latin typeface="Arial"/>
              <a:ea typeface="Arial"/>
              <a:cs typeface="Arial"/>
              <a:sym typeface="Arial"/>
            </a:endParaRPr>
          </a:p>
          <a:p>
            <a:pPr indent="0" lvl="0" marL="457200" rtl="0" algn="l">
              <a:lnSpc>
                <a:spcPct val="90000"/>
              </a:lnSpc>
              <a:spcBef>
                <a:spcPts val="0"/>
              </a:spcBef>
              <a:spcAft>
                <a:spcPts val="0"/>
              </a:spcAft>
              <a:buSzPts val="1800"/>
              <a:buNone/>
            </a:pPr>
            <a:r>
              <a:t/>
            </a:r>
            <a:endParaRPr sz="1200"/>
          </a:p>
        </p:txBody>
      </p:sp>
      <p:grpSp>
        <p:nvGrpSpPr>
          <p:cNvPr id="166" name="Google Shape;166;g11b497ce524_2_0"/>
          <p:cNvGrpSpPr/>
          <p:nvPr/>
        </p:nvGrpSpPr>
        <p:grpSpPr>
          <a:xfrm>
            <a:off x="9009186" y="0"/>
            <a:ext cx="3668917" cy="6941127"/>
            <a:chOff x="9009186" y="0"/>
            <a:chExt cx="3668917" cy="6941127"/>
          </a:xfrm>
        </p:grpSpPr>
        <p:grpSp>
          <p:nvGrpSpPr>
            <p:cNvPr id="167" name="Google Shape;167;g11b497ce524_2_0"/>
            <p:cNvGrpSpPr/>
            <p:nvPr/>
          </p:nvGrpSpPr>
          <p:grpSpPr>
            <a:xfrm>
              <a:off x="9055676" y="0"/>
              <a:ext cx="3136256" cy="6858000"/>
              <a:chOff x="9055676" y="0"/>
              <a:chExt cx="3136256" cy="6858000"/>
            </a:xfrm>
          </p:grpSpPr>
          <p:sp>
            <p:nvSpPr>
              <p:cNvPr id="168" name="Google Shape;168;g11b497ce524_2_0"/>
              <p:cNvSpPr/>
              <p:nvPr/>
            </p:nvSpPr>
            <p:spPr>
              <a:xfrm>
                <a:off x="9221932" y="0"/>
                <a:ext cx="2970000" cy="6858000"/>
              </a:xfrm>
              <a:prstGeom prst="rect">
                <a:avLst/>
              </a:prstGeom>
              <a:solidFill>
                <a:srgbClr val="1E4E7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9" name="Google Shape;169;g11b497ce524_2_0"/>
              <p:cNvSpPr/>
              <p:nvPr/>
            </p:nvSpPr>
            <p:spPr>
              <a:xfrm>
                <a:off x="9055676" y="0"/>
                <a:ext cx="1662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0" name="Google Shape;170;g11b497ce524_2_0"/>
              <p:cNvSpPr/>
              <p:nvPr/>
            </p:nvSpPr>
            <p:spPr>
              <a:xfrm>
                <a:off x="9221932" y="0"/>
                <a:ext cx="114300" cy="6858000"/>
              </a:xfrm>
              <a:prstGeom prst="rect">
                <a:avLst/>
              </a:prstGeom>
              <a:solidFill>
                <a:srgbClr val="FFD34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1" name="Google Shape;171;g11b497ce524_2_0"/>
              <p:cNvSpPr/>
              <p:nvPr/>
            </p:nvSpPr>
            <p:spPr>
              <a:xfrm>
                <a:off x="9336233" y="0"/>
                <a:ext cx="150600"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2" name="Google Shape;172;g11b497ce524_2_0"/>
              <p:cNvSpPr/>
              <p:nvPr/>
            </p:nvSpPr>
            <p:spPr>
              <a:xfrm>
                <a:off x="9336233" y="0"/>
                <a:ext cx="573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descr="Portapapeles" id="173" name="Google Shape;173;g11b497ce524_2_0"/>
            <p:cNvPicPr preferRelativeResize="0"/>
            <p:nvPr/>
          </p:nvPicPr>
          <p:blipFill rotWithShape="1">
            <a:blip r:embed="rId3">
              <a:alphaModFix/>
            </a:blip>
            <a:srcRect b="0" l="0" r="0" t="0"/>
            <a:stretch/>
          </p:blipFill>
          <p:spPr>
            <a:xfrm>
              <a:off x="9009186" y="3272210"/>
              <a:ext cx="3668917" cy="3668917"/>
            </a:xfrm>
            <a:prstGeom prst="rect">
              <a:avLst/>
            </a:prstGeom>
            <a:noFill/>
            <a:ln>
              <a:noFill/>
            </a:ln>
          </p:spPr>
        </p:pic>
      </p:grpSp>
      <p:pic>
        <p:nvPicPr>
          <p:cNvPr id="174" name="Google Shape;174;g11b497ce524_2_0"/>
          <p:cNvPicPr preferRelativeResize="0"/>
          <p:nvPr/>
        </p:nvPicPr>
        <p:blipFill rotWithShape="1">
          <a:blip r:embed="rId4">
            <a:alphaModFix/>
          </a:blip>
          <a:srcRect b="0" l="0" r="0" t="0"/>
          <a:stretch/>
        </p:blipFill>
        <p:spPr>
          <a:xfrm>
            <a:off x="9874275" y="281775"/>
            <a:ext cx="2014349" cy="5913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11b497ce524_2_68"/>
          <p:cNvSpPr txBox="1"/>
          <p:nvPr>
            <p:ph type="title"/>
          </p:nvPr>
        </p:nvSpPr>
        <p:spPr>
          <a:xfrm>
            <a:off x="521275" y="365125"/>
            <a:ext cx="8378400" cy="1717500"/>
          </a:xfrm>
          <a:prstGeom prst="rect">
            <a:avLst/>
          </a:prstGeom>
          <a:solidFill>
            <a:srgbClr val="1E4E79"/>
          </a:solid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35740"/>
              <a:buFont typeface="Arial"/>
              <a:buNone/>
            </a:pPr>
            <a:r>
              <a:rPr lang="es-ES" sz="3077">
                <a:solidFill>
                  <a:schemeClr val="lt1"/>
                </a:solidFill>
                <a:latin typeface="Rockwell"/>
                <a:ea typeface="Rockwell"/>
                <a:cs typeface="Rockwell"/>
                <a:sym typeface="Rockwell"/>
              </a:rPr>
              <a:t>Casos de Tuberculosis notificados según sexo legal y grupo etario. </a:t>
            </a:r>
            <a:endParaRPr sz="3077">
              <a:solidFill>
                <a:schemeClr val="lt1"/>
              </a:solidFill>
              <a:latin typeface="Rockwell"/>
              <a:ea typeface="Rockwell"/>
              <a:cs typeface="Rockwell"/>
              <a:sym typeface="Rockwell"/>
            </a:endParaRPr>
          </a:p>
          <a:p>
            <a:pPr indent="0" lvl="0" marL="0" rtl="0" algn="ctr">
              <a:lnSpc>
                <a:spcPct val="90000"/>
              </a:lnSpc>
              <a:spcBef>
                <a:spcPts val="0"/>
              </a:spcBef>
              <a:spcAft>
                <a:spcPts val="0"/>
              </a:spcAft>
              <a:buClr>
                <a:schemeClr val="dk1"/>
              </a:buClr>
              <a:buSzPct val="35740"/>
              <a:buFont typeface="Arial"/>
              <a:buNone/>
            </a:pPr>
            <a:r>
              <a:rPr lang="es-ES" sz="3077">
                <a:solidFill>
                  <a:schemeClr val="lt1"/>
                </a:solidFill>
                <a:latin typeface="Rockwell"/>
                <a:ea typeface="Rockwell"/>
                <a:cs typeface="Rockwell"/>
                <a:sym typeface="Rockwell"/>
              </a:rPr>
              <a:t>Municipio de Morón.  </a:t>
            </a:r>
            <a:endParaRPr sz="3077">
              <a:solidFill>
                <a:schemeClr val="lt1"/>
              </a:solidFill>
              <a:latin typeface="Rockwell"/>
              <a:ea typeface="Rockwell"/>
              <a:cs typeface="Rockwell"/>
              <a:sym typeface="Rockwell"/>
            </a:endParaRPr>
          </a:p>
          <a:p>
            <a:pPr indent="0" lvl="0" marL="0" rtl="0" algn="ctr">
              <a:lnSpc>
                <a:spcPct val="90000"/>
              </a:lnSpc>
              <a:spcBef>
                <a:spcPts val="0"/>
              </a:spcBef>
              <a:spcAft>
                <a:spcPts val="0"/>
              </a:spcAft>
              <a:buClr>
                <a:schemeClr val="dk1"/>
              </a:buClr>
              <a:buSzPct val="35740"/>
              <a:buFont typeface="Arial"/>
              <a:buNone/>
            </a:pPr>
            <a:r>
              <a:rPr lang="es-ES" sz="3077">
                <a:solidFill>
                  <a:schemeClr val="lt1"/>
                </a:solidFill>
                <a:latin typeface="Rockwell"/>
                <a:ea typeface="Rockwell"/>
                <a:cs typeface="Rockwell"/>
                <a:sym typeface="Rockwell"/>
              </a:rPr>
              <a:t>SE 1 a 39, 2022. n=227.</a:t>
            </a:r>
            <a:endParaRPr sz="3300">
              <a:solidFill>
                <a:schemeClr val="lt1"/>
              </a:solidFill>
              <a:latin typeface="Rockwell"/>
              <a:ea typeface="Rockwell"/>
              <a:cs typeface="Rockwell"/>
              <a:sym typeface="Rockwell"/>
            </a:endParaRPr>
          </a:p>
        </p:txBody>
      </p:sp>
      <p:grpSp>
        <p:nvGrpSpPr>
          <p:cNvPr id="181" name="Google Shape;181;g11b497ce524_2_68"/>
          <p:cNvGrpSpPr/>
          <p:nvPr/>
        </p:nvGrpSpPr>
        <p:grpSpPr>
          <a:xfrm>
            <a:off x="9009186" y="0"/>
            <a:ext cx="3668917" cy="6941127"/>
            <a:chOff x="9009186" y="0"/>
            <a:chExt cx="3668917" cy="6941127"/>
          </a:xfrm>
        </p:grpSpPr>
        <p:grpSp>
          <p:nvGrpSpPr>
            <p:cNvPr id="182" name="Google Shape;182;g11b497ce524_2_68"/>
            <p:cNvGrpSpPr/>
            <p:nvPr/>
          </p:nvGrpSpPr>
          <p:grpSpPr>
            <a:xfrm>
              <a:off x="9055676" y="0"/>
              <a:ext cx="3136256" cy="6858000"/>
              <a:chOff x="9055676" y="0"/>
              <a:chExt cx="3136256" cy="6858000"/>
            </a:xfrm>
          </p:grpSpPr>
          <p:sp>
            <p:nvSpPr>
              <p:cNvPr id="183" name="Google Shape;183;g11b497ce524_2_68"/>
              <p:cNvSpPr/>
              <p:nvPr/>
            </p:nvSpPr>
            <p:spPr>
              <a:xfrm>
                <a:off x="9221932" y="0"/>
                <a:ext cx="2970000" cy="6858000"/>
              </a:xfrm>
              <a:prstGeom prst="rect">
                <a:avLst/>
              </a:prstGeom>
              <a:solidFill>
                <a:srgbClr val="1E4E7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4" name="Google Shape;184;g11b497ce524_2_68"/>
              <p:cNvSpPr/>
              <p:nvPr/>
            </p:nvSpPr>
            <p:spPr>
              <a:xfrm>
                <a:off x="9055676" y="0"/>
                <a:ext cx="1662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5" name="Google Shape;185;g11b497ce524_2_68"/>
              <p:cNvSpPr/>
              <p:nvPr/>
            </p:nvSpPr>
            <p:spPr>
              <a:xfrm>
                <a:off x="9221932" y="0"/>
                <a:ext cx="114300" cy="6858000"/>
              </a:xfrm>
              <a:prstGeom prst="rect">
                <a:avLst/>
              </a:prstGeom>
              <a:solidFill>
                <a:srgbClr val="FFD34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6" name="Google Shape;186;g11b497ce524_2_68"/>
              <p:cNvSpPr/>
              <p:nvPr/>
            </p:nvSpPr>
            <p:spPr>
              <a:xfrm>
                <a:off x="9336233" y="0"/>
                <a:ext cx="150600"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7" name="Google Shape;187;g11b497ce524_2_68"/>
              <p:cNvSpPr/>
              <p:nvPr/>
            </p:nvSpPr>
            <p:spPr>
              <a:xfrm>
                <a:off x="9336233" y="0"/>
                <a:ext cx="573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descr="Portapapeles" id="188" name="Google Shape;188;g11b497ce524_2_68"/>
            <p:cNvPicPr preferRelativeResize="0"/>
            <p:nvPr/>
          </p:nvPicPr>
          <p:blipFill rotWithShape="1">
            <a:blip r:embed="rId3">
              <a:alphaModFix/>
            </a:blip>
            <a:srcRect b="0" l="0" r="0" t="0"/>
            <a:stretch/>
          </p:blipFill>
          <p:spPr>
            <a:xfrm>
              <a:off x="9009186" y="3272210"/>
              <a:ext cx="3668917" cy="3668917"/>
            </a:xfrm>
            <a:prstGeom prst="rect">
              <a:avLst/>
            </a:prstGeom>
            <a:noFill/>
            <a:ln>
              <a:noFill/>
            </a:ln>
          </p:spPr>
        </p:pic>
      </p:grpSp>
      <p:pic>
        <p:nvPicPr>
          <p:cNvPr id="189" name="Google Shape;189;g11b497ce524_2_68"/>
          <p:cNvPicPr preferRelativeResize="0"/>
          <p:nvPr/>
        </p:nvPicPr>
        <p:blipFill rotWithShape="1">
          <a:blip r:embed="rId4">
            <a:alphaModFix/>
          </a:blip>
          <a:srcRect b="0" l="0" r="0" t="0"/>
          <a:stretch/>
        </p:blipFill>
        <p:spPr>
          <a:xfrm>
            <a:off x="9874275" y="281775"/>
            <a:ext cx="2014349" cy="591376"/>
          </a:xfrm>
          <a:prstGeom prst="rect">
            <a:avLst/>
          </a:prstGeom>
          <a:noFill/>
          <a:ln>
            <a:noFill/>
          </a:ln>
        </p:spPr>
      </p:pic>
      <p:sp>
        <p:nvSpPr>
          <p:cNvPr id="190" name="Google Shape;190;g11b497ce524_2_68"/>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91" name="Google Shape;191;g11b497ce524_2_68"/>
          <p:cNvSpPr txBox="1"/>
          <p:nvPr/>
        </p:nvSpPr>
        <p:spPr>
          <a:xfrm>
            <a:off x="665713" y="5947950"/>
            <a:ext cx="8089500" cy="4824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900"/>
              <a:buFont typeface="Arial"/>
              <a:buNone/>
            </a:pPr>
            <a:r>
              <a:rPr b="0" i="1" lang="es-ES" sz="900" u="none" cap="none" strike="noStrike">
                <a:solidFill>
                  <a:srgbClr val="1D7E74"/>
                </a:solidFill>
                <a:latin typeface="Arial"/>
                <a:ea typeface="Arial"/>
                <a:cs typeface="Arial"/>
                <a:sym typeface="Arial"/>
              </a:rPr>
              <a:t>Fuente: Elaboración propia del Área de Epidemiología del Municipio de Morón  en base a información proveniente del Sistema Nacional de Vigilancia de la Salud (SNVS2.0).</a:t>
            </a:r>
            <a:endParaRPr b="0" i="0" sz="1400" u="none" cap="none" strike="noStrike">
              <a:solidFill>
                <a:srgbClr val="1D7E74"/>
              </a:solidFill>
              <a:latin typeface="Arial"/>
              <a:ea typeface="Arial"/>
              <a:cs typeface="Arial"/>
              <a:sym typeface="Arial"/>
            </a:endParaRPr>
          </a:p>
        </p:txBody>
      </p:sp>
      <p:pic>
        <p:nvPicPr>
          <p:cNvPr id="192" name="Google Shape;192;g11b497ce524_2_68"/>
          <p:cNvPicPr preferRelativeResize="0"/>
          <p:nvPr/>
        </p:nvPicPr>
        <p:blipFill rotWithShape="1">
          <a:blip r:embed="rId5">
            <a:alphaModFix/>
          </a:blip>
          <a:srcRect b="0" l="0" r="0" t="0"/>
          <a:stretch/>
        </p:blipFill>
        <p:spPr>
          <a:xfrm>
            <a:off x="152400" y="2463625"/>
            <a:ext cx="8747275" cy="34816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11b497ce524_2_83"/>
          <p:cNvSpPr txBox="1"/>
          <p:nvPr>
            <p:ph type="title"/>
          </p:nvPr>
        </p:nvSpPr>
        <p:spPr>
          <a:xfrm>
            <a:off x="521275" y="365125"/>
            <a:ext cx="8378400" cy="1759500"/>
          </a:xfrm>
          <a:prstGeom prst="rect">
            <a:avLst/>
          </a:prstGeom>
          <a:solidFill>
            <a:srgbClr val="1E4E79"/>
          </a:solid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2160"/>
              <a:buFont typeface="Tahoma"/>
              <a:buNone/>
            </a:pPr>
            <a:r>
              <a:rPr lang="es-ES" sz="2940">
                <a:solidFill>
                  <a:schemeClr val="lt1"/>
                </a:solidFill>
                <a:latin typeface="Rockwell"/>
                <a:ea typeface="Rockwell"/>
                <a:cs typeface="Rockwell"/>
                <a:sym typeface="Rockwell"/>
              </a:rPr>
              <a:t>Casos de Tuberculosis notificados según clasificación de laboratorio. </a:t>
            </a:r>
            <a:endParaRPr sz="2940">
              <a:solidFill>
                <a:schemeClr val="lt1"/>
              </a:solidFill>
              <a:latin typeface="Rockwell"/>
              <a:ea typeface="Rockwell"/>
              <a:cs typeface="Rockwell"/>
              <a:sym typeface="Rockwell"/>
            </a:endParaRPr>
          </a:p>
          <a:p>
            <a:pPr indent="0" lvl="0" marL="0" rtl="0" algn="ctr">
              <a:lnSpc>
                <a:spcPct val="90000"/>
              </a:lnSpc>
              <a:spcBef>
                <a:spcPts val="0"/>
              </a:spcBef>
              <a:spcAft>
                <a:spcPts val="0"/>
              </a:spcAft>
              <a:buClr>
                <a:schemeClr val="lt1"/>
              </a:buClr>
              <a:buSzPts val="2160"/>
              <a:buFont typeface="Tahoma"/>
              <a:buNone/>
            </a:pPr>
            <a:r>
              <a:rPr lang="es-ES" sz="2940">
                <a:solidFill>
                  <a:schemeClr val="lt1"/>
                </a:solidFill>
                <a:latin typeface="Rockwell"/>
                <a:ea typeface="Rockwell"/>
                <a:cs typeface="Rockwell"/>
                <a:sym typeface="Rockwell"/>
              </a:rPr>
              <a:t>Municipio de Morón.  </a:t>
            </a:r>
            <a:endParaRPr sz="2940">
              <a:solidFill>
                <a:schemeClr val="lt1"/>
              </a:solidFill>
              <a:latin typeface="Rockwell"/>
              <a:ea typeface="Rockwell"/>
              <a:cs typeface="Rockwell"/>
              <a:sym typeface="Rockwell"/>
            </a:endParaRPr>
          </a:p>
          <a:p>
            <a:pPr indent="0" lvl="0" marL="0" rtl="0" algn="ctr">
              <a:lnSpc>
                <a:spcPct val="90000"/>
              </a:lnSpc>
              <a:spcBef>
                <a:spcPts val="0"/>
              </a:spcBef>
              <a:spcAft>
                <a:spcPts val="0"/>
              </a:spcAft>
              <a:buClr>
                <a:schemeClr val="lt1"/>
              </a:buClr>
              <a:buSzPts val="2160"/>
              <a:buFont typeface="Tahoma"/>
              <a:buNone/>
            </a:pPr>
            <a:r>
              <a:rPr lang="es-ES" sz="2940">
                <a:solidFill>
                  <a:schemeClr val="lt1"/>
                </a:solidFill>
                <a:latin typeface="Rockwell"/>
                <a:ea typeface="Rockwell"/>
                <a:cs typeface="Rockwell"/>
                <a:sym typeface="Rockwell"/>
              </a:rPr>
              <a:t>SE 1 a 39, 2022. n=227.</a:t>
            </a:r>
            <a:endParaRPr sz="2940">
              <a:solidFill>
                <a:schemeClr val="lt1"/>
              </a:solidFill>
              <a:latin typeface="Rockwell"/>
              <a:ea typeface="Rockwell"/>
              <a:cs typeface="Rockwell"/>
              <a:sym typeface="Rockwell"/>
            </a:endParaRPr>
          </a:p>
        </p:txBody>
      </p:sp>
      <p:grpSp>
        <p:nvGrpSpPr>
          <p:cNvPr id="199" name="Google Shape;199;g11b497ce524_2_83"/>
          <p:cNvGrpSpPr/>
          <p:nvPr/>
        </p:nvGrpSpPr>
        <p:grpSpPr>
          <a:xfrm>
            <a:off x="9009186" y="0"/>
            <a:ext cx="3668917" cy="6941127"/>
            <a:chOff x="9009186" y="0"/>
            <a:chExt cx="3668917" cy="6941127"/>
          </a:xfrm>
        </p:grpSpPr>
        <p:grpSp>
          <p:nvGrpSpPr>
            <p:cNvPr id="200" name="Google Shape;200;g11b497ce524_2_83"/>
            <p:cNvGrpSpPr/>
            <p:nvPr/>
          </p:nvGrpSpPr>
          <p:grpSpPr>
            <a:xfrm>
              <a:off x="9055676" y="0"/>
              <a:ext cx="3136256" cy="6858000"/>
              <a:chOff x="9055676" y="0"/>
              <a:chExt cx="3136256" cy="6858000"/>
            </a:xfrm>
          </p:grpSpPr>
          <p:sp>
            <p:nvSpPr>
              <p:cNvPr id="201" name="Google Shape;201;g11b497ce524_2_83"/>
              <p:cNvSpPr/>
              <p:nvPr/>
            </p:nvSpPr>
            <p:spPr>
              <a:xfrm>
                <a:off x="9221932" y="0"/>
                <a:ext cx="2970000" cy="6858000"/>
              </a:xfrm>
              <a:prstGeom prst="rect">
                <a:avLst/>
              </a:prstGeom>
              <a:solidFill>
                <a:srgbClr val="1E4E7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2" name="Google Shape;202;g11b497ce524_2_83"/>
              <p:cNvSpPr/>
              <p:nvPr/>
            </p:nvSpPr>
            <p:spPr>
              <a:xfrm>
                <a:off x="9055676" y="0"/>
                <a:ext cx="1662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3" name="Google Shape;203;g11b497ce524_2_83"/>
              <p:cNvSpPr/>
              <p:nvPr/>
            </p:nvSpPr>
            <p:spPr>
              <a:xfrm>
                <a:off x="9221932" y="0"/>
                <a:ext cx="114300" cy="6858000"/>
              </a:xfrm>
              <a:prstGeom prst="rect">
                <a:avLst/>
              </a:prstGeom>
              <a:solidFill>
                <a:srgbClr val="FFD34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4" name="Google Shape;204;g11b497ce524_2_83"/>
              <p:cNvSpPr/>
              <p:nvPr/>
            </p:nvSpPr>
            <p:spPr>
              <a:xfrm>
                <a:off x="9336233" y="0"/>
                <a:ext cx="150600"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5" name="Google Shape;205;g11b497ce524_2_83"/>
              <p:cNvSpPr/>
              <p:nvPr/>
            </p:nvSpPr>
            <p:spPr>
              <a:xfrm>
                <a:off x="9336233" y="0"/>
                <a:ext cx="573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descr="Portapapeles" id="206" name="Google Shape;206;g11b497ce524_2_83"/>
            <p:cNvPicPr preferRelativeResize="0"/>
            <p:nvPr/>
          </p:nvPicPr>
          <p:blipFill rotWithShape="1">
            <a:blip r:embed="rId3">
              <a:alphaModFix/>
            </a:blip>
            <a:srcRect b="0" l="0" r="0" t="0"/>
            <a:stretch/>
          </p:blipFill>
          <p:spPr>
            <a:xfrm>
              <a:off x="9009186" y="3272210"/>
              <a:ext cx="3668917" cy="3668917"/>
            </a:xfrm>
            <a:prstGeom prst="rect">
              <a:avLst/>
            </a:prstGeom>
            <a:noFill/>
            <a:ln>
              <a:noFill/>
            </a:ln>
          </p:spPr>
        </p:pic>
      </p:grpSp>
      <p:pic>
        <p:nvPicPr>
          <p:cNvPr id="207" name="Google Shape;207;g11b497ce524_2_83"/>
          <p:cNvPicPr preferRelativeResize="0"/>
          <p:nvPr/>
        </p:nvPicPr>
        <p:blipFill rotWithShape="1">
          <a:blip r:embed="rId4">
            <a:alphaModFix/>
          </a:blip>
          <a:srcRect b="0" l="0" r="0" t="0"/>
          <a:stretch/>
        </p:blipFill>
        <p:spPr>
          <a:xfrm>
            <a:off x="9874275" y="281775"/>
            <a:ext cx="2014349" cy="591376"/>
          </a:xfrm>
          <a:prstGeom prst="rect">
            <a:avLst/>
          </a:prstGeom>
          <a:noFill/>
          <a:ln>
            <a:noFill/>
          </a:ln>
        </p:spPr>
      </p:pic>
      <p:sp>
        <p:nvSpPr>
          <p:cNvPr id="208" name="Google Shape;208;g11b497ce524_2_83"/>
          <p:cNvSpPr txBox="1"/>
          <p:nvPr/>
        </p:nvSpPr>
        <p:spPr>
          <a:xfrm>
            <a:off x="862500" y="5877400"/>
            <a:ext cx="7944300" cy="4824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900"/>
              <a:buFont typeface="Arial"/>
              <a:buNone/>
            </a:pPr>
            <a:r>
              <a:rPr b="0" i="1" lang="es-ES" sz="900" u="none" cap="none" strike="noStrike">
                <a:solidFill>
                  <a:srgbClr val="1D7E74"/>
                </a:solidFill>
                <a:latin typeface="Arial"/>
                <a:ea typeface="Arial"/>
                <a:cs typeface="Arial"/>
                <a:sym typeface="Arial"/>
              </a:rPr>
              <a:t>Fuente: Elaboración propia del Área de Epidemiología del Municipio de Morón  en base a información proveniente del Sistema Nacional de Vigilancia de la Salud (SNVS2.0).</a:t>
            </a:r>
            <a:endParaRPr b="0" i="0" sz="1400" u="none" cap="none" strike="noStrike">
              <a:solidFill>
                <a:srgbClr val="000000"/>
              </a:solidFill>
              <a:latin typeface="Arial"/>
              <a:ea typeface="Arial"/>
              <a:cs typeface="Arial"/>
              <a:sym typeface="Arial"/>
            </a:endParaRPr>
          </a:p>
        </p:txBody>
      </p:sp>
      <p:pic>
        <p:nvPicPr>
          <p:cNvPr id="209" name="Google Shape;209;g11b497ce524_2_83"/>
          <p:cNvPicPr preferRelativeResize="0"/>
          <p:nvPr/>
        </p:nvPicPr>
        <p:blipFill rotWithShape="1">
          <a:blip r:embed="rId5">
            <a:alphaModFix/>
          </a:blip>
          <a:srcRect b="0" l="0" r="0" t="0"/>
          <a:stretch/>
        </p:blipFill>
        <p:spPr>
          <a:xfrm>
            <a:off x="1981200" y="2277025"/>
            <a:ext cx="5559979" cy="3414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11b497ce524_4_18"/>
          <p:cNvSpPr txBox="1"/>
          <p:nvPr>
            <p:ph type="title"/>
          </p:nvPr>
        </p:nvSpPr>
        <p:spPr>
          <a:xfrm>
            <a:off x="521275" y="365125"/>
            <a:ext cx="8378400" cy="1759500"/>
          </a:xfrm>
          <a:prstGeom prst="rect">
            <a:avLst/>
          </a:prstGeom>
          <a:solidFill>
            <a:srgbClr val="1E4E79"/>
          </a:solid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2160"/>
              <a:buFont typeface="Tahoma"/>
              <a:buNone/>
            </a:pPr>
            <a:r>
              <a:rPr lang="es-ES" sz="2940">
                <a:solidFill>
                  <a:schemeClr val="lt1"/>
                </a:solidFill>
                <a:latin typeface="Rockwell"/>
                <a:ea typeface="Rockwell"/>
                <a:cs typeface="Rockwell"/>
                <a:sym typeface="Rockwell"/>
              </a:rPr>
              <a:t>Casos de Tuberculosis notificados según establecimiento de carga. </a:t>
            </a:r>
            <a:endParaRPr sz="2940">
              <a:solidFill>
                <a:schemeClr val="lt1"/>
              </a:solidFill>
              <a:latin typeface="Rockwell"/>
              <a:ea typeface="Rockwell"/>
              <a:cs typeface="Rockwell"/>
              <a:sym typeface="Rockwell"/>
            </a:endParaRPr>
          </a:p>
          <a:p>
            <a:pPr indent="0" lvl="0" marL="0" rtl="0" algn="ctr">
              <a:lnSpc>
                <a:spcPct val="90000"/>
              </a:lnSpc>
              <a:spcBef>
                <a:spcPts val="0"/>
              </a:spcBef>
              <a:spcAft>
                <a:spcPts val="0"/>
              </a:spcAft>
              <a:buClr>
                <a:schemeClr val="lt1"/>
              </a:buClr>
              <a:buSzPts val="2160"/>
              <a:buFont typeface="Tahoma"/>
              <a:buNone/>
            </a:pPr>
            <a:r>
              <a:rPr lang="es-ES" sz="2940">
                <a:solidFill>
                  <a:schemeClr val="lt1"/>
                </a:solidFill>
                <a:latin typeface="Rockwell"/>
                <a:ea typeface="Rockwell"/>
                <a:cs typeface="Rockwell"/>
                <a:sym typeface="Rockwell"/>
              </a:rPr>
              <a:t>Municipio de Morón.  </a:t>
            </a:r>
            <a:endParaRPr sz="2940">
              <a:solidFill>
                <a:schemeClr val="lt1"/>
              </a:solidFill>
              <a:latin typeface="Rockwell"/>
              <a:ea typeface="Rockwell"/>
              <a:cs typeface="Rockwell"/>
              <a:sym typeface="Rockwell"/>
            </a:endParaRPr>
          </a:p>
          <a:p>
            <a:pPr indent="0" lvl="0" marL="0" rtl="0" algn="ctr">
              <a:lnSpc>
                <a:spcPct val="90000"/>
              </a:lnSpc>
              <a:spcBef>
                <a:spcPts val="0"/>
              </a:spcBef>
              <a:spcAft>
                <a:spcPts val="0"/>
              </a:spcAft>
              <a:buClr>
                <a:schemeClr val="lt1"/>
              </a:buClr>
              <a:buSzPts val="2160"/>
              <a:buFont typeface="Tahoma"/>
              <a:buNone/>
            </a:pPr>
            <a:r>
              <a:rPr lang="es-ES" sz="2940">
                <a:solidFill>
                  <a:schemeClr val="lt1"/>
                </a:solidFill>
                <a:latin typeface="Rockwell"/>
                <a:ea typeface="Rockwell"/>
                <a:cs typeface="Rockwell"/>
                <a:sym typeface="Rockwell"/>
              </a:rPr>
              <a:t>SE 1 a 39, 2022. n=227.</a:t>
            </a:r>
            <a:endParaRPr sz="2940">
              <a:solidFill>
                <a:schemeClr val="lt1"/>
              </a:solidFill>
              <a:latin typeface="Rockwell"/>
              <a:ea typeface="Rockwell"/>
              <a:cs typeface="Rockwell"/>
              <a:sym typeface="Rockwell"/>
            </a:endParaRPr>
          </a:p>
        </p:txBody>
      </p:sp>
      <p:grpSp>
        <p:nvGrpSpPr>
          <p:cNvPr id="216" name="Google Shape;216;g11b497ce524_4_18"/>
          <p:cNvGrpSpPr/>
          <p:nvPr/>
        </p:nvGrpSpPr>
        <p:grpSpPr>
          <a:xfrm>
            <a:off x="9009186" y="0"/>
            <a:ext cx="3668917" cy="6941127"/>
            <a:chOff x="9009186" y="0"/>
            <a:chExt cx="3668917" cy="6941127"/>
          </a:xfrm>
        </p:grpSpPr>
        <p:grpSp>
          <p:nvGrpSpPr>
            <p:cNvPr id="217" name="Google Shape;217;g11b497ce524_4_18"/>
            <p:cNvGrpSpPr/>
            <p:nvPr/>
          </p:nvGrpSpPr>
          <p:grpSpPr>
            <a:xfrm>
              <a:off x="9055676" y="0"/>
              <a:ext cx="3136256" cy="6858000"/>
              <a:chOff x="9055676" y="0"/>
              <a:chExt cx="3136256" cy="6858000"/>
            </a:xfrm>
          </p:grpSpPr>
          <p:sp>
            <p:nvSpPr>
              <p:cNvPr id="218" name="Google Shape;218;g11b497ce524_4_18"/>
              <p:cNvSpPr/>
              <p:nvPr/>
            </p:nvSpPr>
            <p:spPr>
              <a:xfrm>
                <a:off x="9221932" y="0"/>
                <a:ext cx="2970000" cy="6858000"/>
              </a:xfrm>
              <a:prstGeom prst="rect">
                <a:avLst/>
              </a:prstGeom>
              <a:solidFill>
                <a:srgbClr val="1E4E7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9" name="Google Shape;219;g11b497ce524_4_18"/>
              <p:cNvSpPr/>
              <p:nvPr/>
            </p:nvSpPr>
            <p:spPr>
              <a:xfrm>
                <a:off x="9055676" y="0"/>
                <a:ext cx="1662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0" name="Google Shape;220;g11b497ce524_4_18"/>
              <p:cNvSpPr/>
              <p:nvPr/>
            </p:nvSpPr>
            <p:spPr>
              <a:xfrm>
                <a:off x="9221932" y="0"/>
                <a:ext cx="114300" cy="6858000"/>
              </a:xfrm>
              <a:prstGeom prst="rect">
                <a:avLst/>
              </a:prstGeom>
              <a:solidFill>
                <a:srgbClr val="FFD34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1" name="Google Shape;221;g11b497ce524_4_18"/>
              <p:cNvSpPr/>
              <p:nvPr/>
            </p:nvSpPr>
            <p:spPr>
              <a:xfrm>
                <a:off x="9336233" y="0"/>
                <a:ext cx="150600"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2" name="Google Shape;222;g11b497ce524_4_18"/>
              <p:cNvSpPr/>
              <p:nvPr/>
            </p:nvSpPr>
            <p:spPr>
              <a:xfrm>
                <a:off x="9336233" y="0"/>
                <a:ext cx="573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descr="Portapapeles" id="223" name="Google Shape;223;g11b497ce524_4_18"/>
            <p:cNvPicPr preferRelativeResize="0"/>
            <p:nvPr/>
          </p:nvPicPr>
          <p:blipFill rotWithShape="1">
            <a:blip r:embed="rId3">
              <a:alphaModFix/>
            </a:blip>
            <a:srcRect b="0" l="0" r="0" t="0"/>
            <a:stretch/>
          </p:blipFill>
          <p:spPr>
            <a:xfrm>
              <a:off x="9009186" y="3272210"/>
              <a:ext cx="3668917" cy="3668917"/>
            </a:xfrm>
            <a:prstGeom prst="rect">
              <a:avLst/>
            </a:prstGeom>
            <a:noFill/>
            <a:ln>
              <a:noFill/>
            </a:ln>
          </p:spPr>
        </p:pic>
      </p:grpSp>
      <p:pic>
        <p:nvPicPr>
          <p:cNvPr id="224" name="Google Shape;224;g11b497ce524_4_18"/>
          <p:cNvPicPr preferRelativeResize="0"/>
          <p:nvPr/>
        </p:nvPicPr>
        <p:blipFill rotWithShape="1">
          <a:blip r:embed="rId4">
            <a:alphaModFix/>
          </a:blip>
          <a:srcRect b="0" l="0" r="0" t="0"/>
          <a:stretch/>
        </p:blipFill>
        <p:spPr>
          <a:xfrm>
            <a:off x="9874275" y="281775"/>
            <a:ext cx="2014349" cy="591376"/>
          </a:xfrm>
          <a:prstGeom prst="rect">
            <a:avLst/>
          </a:prstGeom>
          <a:noFill/>
          <a:ln>
            <a:noFill/>
          </a:ln>
        </p:spPr>
      </p:pic>
      <p:sp>
        <p:nvSpPr>
          <p:cNvPr id="225" name="Google Shape;225;g11b497ce524_4_18"/>
          <p:cNvSpPr txBox="1"/>
          <p:nvPr/>
        </p:nvSpPr>
        <p:spPr>
          <a:xfrm>
            <a:off x="862500" y="5877400"/>
            <a:ext cx="7989600" cy="4824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900"/>
              <a:buFont typeface="Arial"/>
              <a:buNone/>
            </a:pPr>
            <a:r>
              <a:rPr b="0" i="1" lang="es-ES" sz="900" u="none" cap="none" strike="noStrike">
                <a:solidFill>
                  <a:srgbClr val="1D7E74"/>
                </a:solidFill>
                <a:latin typeface="Arial"/>
                <a:ea typeface="Arial"/>
                <a:cs typeface="Arial"/>
                <a:sym typeface="Arial"/>
              </a:rPr>
              <a:t>Fuente: Elaboración propia del Área de Epidemiología del Municipio de Morón  en base a información proveniente del Sistema Nacional de Vigilancia de la Salud (SNVS2.0).</a:t>
            </a:r>
            <a:endParaRPr b="0" i="0" sz="1400" u="none" cap="none" strike="noStrike">
              <a:solidFill>
                <a:srgbClr val="000000"/>
              </a:solidFill>
              <a:latin typeface="Arial"/>
              <a:ea typeface="Arial"/>
              <a:cs typeface="Arial"/>
              <a:sym typeface="Arial"/>
            </a:endParaRPr>
          </a:p>
        </p:txBody>
      </p:sp>
      <p:sp>
        <p:nvSpPr>
          <p:cNvPr id="226" name="Google Shape;226;g11b497ce524_4_18"/>
          <p:cNvSpPr txBox="1"/>
          <p:nvPr/>
        </p:nvSpPr>
        <p:spPr>
          <a:xfrm>
            <a:off x="757325" y="4553800"/>
            <a:ext cx="8142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27" name="Google Shape;227;g11b497ce524_4_18"/>
          <p:cNvPicPr preferRelativeResize="0"/>
          <p:nvPr/>
        </p:nvPicPr>
        <p:blipFill rotWithShape="1">
          <a:blip r:embed="rId5">
            <a:alphaModFix/>
          </a:blip>
          <a:srcRect b="0" l="0" r="0" t="0"/>
          <a:stretch/>
        </p:blipFill>
        <p:spPr>
          <a:xfrm>
            <a:off x="1794475" y="2277025"/>
            <a:ext cx="5831993" cy="3600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2022-04-25T14:00:11Z</dcterms:created>
  <dc:creator>Lara Gómez</dc:creator>
</cp:coreProperties>
</file>