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4"/>
  </p:sldMasterIdLst>
  <p:notesMasterIdLst>
    <p:notesMasterId r:id="rId17"/>
  </p:notesMasterIdLst>
  <p:sldIdLst>
    <p:sldId id="256" r:id="rId5"/>
    <p:sldId id="266" r:id="rId6"/>
    <p:sldId id="271" r:id="rId7"/>
    <p:sldId id="263" r:id="rId8"/>
    <p:sldId id="262" r:id="rId9"/>
    <p:sldId id="267" r:id="rId10"/>
    <p:sldId id="293" r:id="rId11"/>
    <p:sldId id="285" r:id="rId12"/>
    <p:sldId id="290" r:id="rId13"/>
    <p:sldId id="292" r:id="rId14"/>
    <p:sldId id="294" r:id="rId15"/>
    <p:sldId id="279" r:id="rId1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AC965-0CA2-4C8D-B94A-B2588F3691BE}" v="127" dt="2022-09-28T16:54:17.011"/>
  </p1510:revLst>
</p1510:revInfo>
</file>

<file path=ppt/tableStyles.xml><?xml version="1.0" encoding="utf-8"?>
<a:tblStyleLst xmlns:a="http://schemas.openxmlformats.org/drawingml/2006/main" def="{4E4EEC15-A9DF-411B-84D9-FE5B546B08F0}">
  <a:tblStyle styleId="{4E4EEC15-A9DF-411B-84D9-FE5B546B08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D7A6AC-8C31-4B84-A4D2-314A5D9CE9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249" autoAdjust="0"/>
  </p:normalViewPr>
  <p:slideViewPr>
    <p:cSldViewPr snapToGrid="0">
      <p:cViewPr>
        <p:scale>
          <a:sx n="332" d="100"/>
          <a:sy n="332" d="100"/>
        </p:scale>
        <p:origin x="-8004" y="-24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364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0659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da33a122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da33a122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da33a122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da33a122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bda33a1227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bda33a1227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93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962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32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908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0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ithsonianmag.com/smithsonian-institution/museums-are-now-able-digitize-thousands-artifacts-just-hours-180953867/?no-is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acsearch.info/" TargetMode="External"/><Relationship Id="rId4" Type="http://schemas.openxmlformats.org/officeDocument/2006/relationships/hyperlink" Target="https://numismatics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627600" y="1991850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Laurels and Crowns: Ancient Roman Coins Classification Using Computer Vision</a:t>
            </a:r>
            <a:br>
              <a:rPr lang="en-US" sz="1800" b="0" dirty="0"/>
            </a:br>
            <a:endParaRPr lang="en-US" dirty="0"/>
          </a:p>
        </p:txBody>
      </p:sp>
      <p:sp>
        <p:nvSpPr>
          <p:cNvPr id="2" name="Google Shape;58;p11">
            <a:extLst>
              <a:ext uri="{FF2B5EF4-FFF2-40B4-BE49-F238E27FC236}">
                <a16:creationId xmlns:a16="http://schemas.microsoft.com/office/drawing/2014/main" id="{B83FDDA6-5554-0EC9-2614-EA854F75B433}"/>
              </a:ext>
            </a:extLst>
          </p:cNvPr>
          <p:cNvSpPr txBox="1">
            <a:spLocks/>
          </p:cNvSpPr>
          <p:nvPr/>
        </p:nvSpPr>
        <p:spPr>
          <a:xfrm>
            <a:off x="627600" y="3717886"/>
            <a:ext cx="7888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b="0" dirty="0">
                <a:latin typeface="Pt serif" panose="020B0604020202020204" pitchFamily="18" charset="0"/>
              </a:rPr>
              <a:t>Valérie Blanch</a:t>
            </a:r>
          </a:p>
          <a:p>
            <a:r>
              <a:rPr lang="en-US" sz="1800" b="0" dirty="0">
                <a:latin typeface="Pt serif" panose="020B0604020202020204" pitchFamily="18" charset="0"/>
              </a:rPr>
              <a:t>2614867B@student.gla.ac.uk</a:t>
            </a:r>
          </a:p>
          <a:p>
            <a:r>
              <a:rPr lang="en-US" sz="1800" b="0" dirty="0">
                <a:latin typeface="Pt serif" panose="020B0604020202020204" pitchFamily="18" charset="0"/>
              </a:rPr>
              <a:t>September 2022</a:t>
            </a:r>
          </a:p>
          <a:p>
            <a:endParaRPr lang="en-US" sz="18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64" name="Google Shape;364;p34"/>
          <p:cNvSpPr txBox="1">
            <a:spLocks noGrp="1"/>
          </p:cNvSpPr>
          <p:nvPr>
            <p:ph type="body" idx="1"/>
          </p:nvPr>
        </p:nvSpPr>
        <p:spPr>
          <a:xfrm>
            <a:off x="882708" y="1147529"/>
            <a:ext cx="7378584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1800" b="1" u="sng" dirty="0"/>
              <a:t>Context</a:t>
            </a:r>
            <a:r>
              <a:rPr lang="en-US" sz="1800" dirty="0"/>
              <a:t>: massive digitization of numismatic items.</a:t>
            </a:r>
          </a:p>
          <a:p>
            <a:pPr marL="285750" indent="-285750">
              <a:lnSpc>
                <a:spcPct val="150000"/>
              </a:lnSpc>
            </a:pPr>
            <a:r>
              <a:rPr lang="en-US" sz="1800" b="1" u="sng" dirty="0"/>
              <a:t>Purpose</a:t>
            </a:r>
            <a:r>
              <a:rPr lang="en-US" sz="1800" dirty="0"/>
              <a:t>: classifying ancient coins denominations using a CNN.</a:t>
            </a:r>
          </a:p>
          <a:p>
            <a:pPr marL="285750" indent="-285750">
              <a:lnSpc>
                <a:spcPct val="150000"/>
              </a:lnSpc>
            </a:pPr>
            <a:r>
              <a:rPr lang="en-US" sz="1800" b="1" u="sng" dirty="0"/>
              <a:t>Challenge</a:t>
            </a:r>
            <a:r>
              <a:rPr lang="en-US" sz="1800" dirty="0"/>
              <a:t>: damaged coins and varied depictions.</a:t>
            </a:r>
          </a:p>
          <a:p>
            <a:pPr marL="285750" indent="-285750">
              <a:lnSpc>
                <a:spcPct val="150000"/>
              </a:lnSpc>
            </a:pPr>
            <a:r>
              <a:rPr lang="en-US" sz="1800" b="1" u="sng" dirty="0"/>
              <a:t>Methods</a:t>
            </a:r>
            <a:r>
              <a:rPr lang="en-US" sz="1800" dirty="0"/>
              <a:t>: training 6 models to </a:t>
            </a:r>
            <a:r>
              <a:rPr lang="en-US" sz="1800" noProof="1"/>
              <a:t>recognise</a:t>
            </a:r>
            <a:r>
              <a:rPr lang="en-US" sz="1800" dirty="0"/>
              <a:t> radiate crowns. </a:t>
            </a:r>
          </a:p>
          <a:p>
            <a:pPr marL="285750" indent="-285750">
              <a:lnSpc>
                <a:spcPct val="150000"/>
              </a:lnSpc>
            </a:pPr>
            <a:r>
              <a:rPr lang="en-US" sz="1800" b="1" u="sng" dirty="0"/>
              <a:t>Results</a:t>
            </a:r>
            <a:r>
              <a:rPr lang="en-US" sz="1800" dirty="0"/>
              <a:t>: an average test accuracy of 98% for the 3 main models.</a:t>
            </a:r>
          </a:p>
          <a:p>
            <a:pPr marL="285750" indent="-285750">
              <a:lnSpc>
                <a:spcPct val="150000"/>
              </a:lnSpc>
            </a:pPr>
            <a:r>
              <a:rPr lang="en-US" sz="1800" b="1" u="sng" dirty="0"/>
              <a:t>Limitations</a:t>
            </a:r>
            <a:r>
              <a:rPr lang="en-US" sz="1800" b="1" dirty="0"/>
              <a:t>:</a:t>
            </a:r>
            <a:r>
              <a:rPr lang="en-US" sz="1800" dirty="0"/>
              <a:t> detection of logos and backgrounds, legends, etc.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-US" sz="1800" dirty="0"/>
              <a:t>    only male portraits, only coins in good condition.</a:t>
            </a:r>
          </a:p>
          <a:p>
            <a:pPr marL="285750" indent="-285750"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999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2594050" y="2449744"/>
            <a:ext cx="5864100" cy="8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YOU!</a:t>
            </a:r>
            <a:endParaRPr sz="4800" dirty="0"/>
          </a:p>
        </p:txBody>
      </p:sp>
      <p:sp>
        <p:nvSpPr>
          <p:cNvPr id="102" name="Google Shape;102;p17"/>
          <p:cNvSpPr/>
          <p:nvPr/>
        </p:nvSpPr>
        <p:spPr>
          <a:xfrm>
            <a:off x="2594200" y="757475"/>
            <a:ext cx="1519200" cy="147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3" name="Google Shape;103;p17"/>
          <p:cNvGrpSpPr/>
          <p:nvPr/>
        </p:nvGrpSpPr>
        <p:grpSpPr>
          <a:xfrm>
            <a:off x="2909454" y="1111064"/>
            <a:ext cx="888022" cy="770150"/>
            <a:chOff x="3927500" y="301425"/>
            <a:chExt cx="461550" cy="411625"/>
          </a:xfrm>
        </p:grpSpPr>
        <p:sp>
          <p:nvSpPr>
            <p:cNvPr id="104" name="Google Shape;104;p1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71282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64" name="Google Shape;364;p34"/>
          <p:cNvSpPr txBox="1">
            <a:spLocks noGrp="1"/>
          </p:cNvSpPr>
          <p:nvPr>
            <p:ph type="body" idx="1"/>
          </p:nvPr>
        </p:nvSpPr>
        <p:spPr>
          <a:xfrm>
            <a:off x="617100" y="1195435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fr-FR" sz="1600" dirty="0"/>
              <a:t> Picture of the </a:t>
            </a:r>
            <a:r>
              <a:rPr lang="en-US" sz="1600" dirty="0"/>
              <a:t>conveyor belt of the Smithsonian </a:t>
            </a:r>
            <a:r>
              <a:rPr lang="fr-FR" sz="1600" dirty="0"/>
              <a:t>Museum : </a:t>
            </a:r>
            <a:r>
              <a:rPr lang="fr-FR" sz="1600" dirty="0">
                <a:hlinkClick r:id="rId3"/>
              </a:rPr>
              <a:t>https://www.smithsonianmag.com/smithsonian-institution/museums-are-now-able-digitize-thousands-artifacts-just-hours-180953867/?no-ist</a:t>
            </a:r>
            <a:r>
              <a:rPr lang="fr-FR" sz="1600" dirty="0"/>
              <a:t> </a:t>
            </a:r>
            <a:r>
              <a:rPr lang="en-US" sz="1600" dirty="0"/>
              <a:t>photographer </a:t>
            </a:r>
            <a:r>
              <a:rPr lang="fr-FR" sz="1600" dirty="0"/>
              <a:t>: Brendan McCabe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600" dirty="0"/>
              <a:t> Website</a:t>
            </a:r>
            <a:r>
              <a:rPr lang="fr-FR" sz="1600" dirty="0"/>
              <a:t> of the American </a:t>
            </a:r>
            <a:r>
              <a:rPr lang="en-US" sz="1600" dirty="0"/>
              <a:t>Numismatic</a:t>
            </a:r>
            <a:r>
              <a:rPr lang="fr-FR" sz="1600" dirty="0"/>
              <a:t> Society (ANS): </a:t>
            </a:r>
            <a:r>
              <a:rPr lang="fr-FR" sz="1600" dirty="0">
                <a:hlinkClick r:id="rId4"/>
              </a:rPr>
              <a:t>https://numismatics.org/</a:t>
            </a:r>
            <a:endParaRPr lang="fr-FR" sz="1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600" dirty="0"/>
              <a:t> Link of the auction website </a:t>
            </a:r>
            <a:r>
              <a:rPr lang="en-US" sz="1600" i="1" noProof="1"/>
              <a:t>acsearch</a:t>
            </a:r>
            <a:r>
              <a:rPr lang="en-US" sz="1600" noProof="1"/>
              <a:t>:</a:t>
            </a:r>
            <a:r>
              <a:rPr lang="en-US" sz="1600" dirty="0"/>
              <a:t> </a:t>
            </a:r>
            <a:r>
              <a:rPr lang="en-US" sz="1600" dirty="0">
                <a:hlinkClick r:id="rId5"/>
              </a:rPr>
              <a:t>https://www.acsearch.info/</a:t>
            </a:r>
            <a:endParaRPr lang="en-US" sz="1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600" dirty="0"/>
              <a:t> Number of coins traded in the US : </a:t>
            </a:r>
            <a:r>
              <a:rPr lang="en-GB" sz="1600" noProof="1"/>
              <a:t>Huber-Mörk</a:t>
            </a:r>
            <a:r>
              <a:rPr lang="en-GB" sz="1600" dirty="0"/>
              <a:t> R. et al. (2011) “Identification of ancient coins based on fusion of shape and local features”, in March. Vis. Appl. 22, p. 983. </a:t>
            </a:r>
            <a:endParaRPr lang="en-US" sz="1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200" dirty="0"/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fr-FR" sz="1200" dirty="0"/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fr-FR" sz="1200" dirty="0"/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fr-FR" sz="1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dirty="0"/>
              <a:t> 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, book, shelf&#10;&#10;Description automatically generated">
            <a:extLst>
              <a:ext uri="{FF2B5EF4-FFF2-40B4-BE49-F238E27FC236}">
                <a16:creationId xmlns:a16="http://schemas.microsoft.com/office/drawing/2014/main" id="{31F0233F-51B1-61D8-37AF-D1E408C91A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1" name="Google Shape;161;p21"/>
          <p:cNvSpPr/>
          <p:nvPr/>
        </p:nvSpPr>
        <p:spPr>
          <a:xfrm>
            <a:off x="3286600" y="1326950"/>
            <a:ext cx="2570700" cy="2489700"/>
          </a:xfrm>
          <a:prstGeom prst="ellipse">
            <a:avLst/>
          </a:prstGeom>
          <a:solidFill>
            <a:srgbClr val="FFFFFF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latin typeface="Montserrat"/>
                <a:ea typeface="Montserrat"/>
                <a:cs typeface="Montserrat"/>
                <a:sym typeface="Montserrat"/>
              </a:rPr>
              <a:t>CONTEXT: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PT Serif"/>
                <a:ea typeface="PT Serif"/>
                <a:cs typeface="PT Serif"/>
                <a:sym typeface="PT Serif"/>
              </a:rPr>
              <a:t>The massive digitization of numismatic items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ctrTitle" idx="4294967295"/>
          </p:nvPr>
        </p:nvSpPr>
        <p:spPr>
          <a:xfrm>
            <a:off x="1078150" y="419400"/>
            <a:ext cx="6008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584,274 coins</a:t>
            </a:r>
            <a:endParaRPr sz="3600" dirty="0"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4294967295"/>
          </p:nvPr>
        </p:nvSpPr>
        <p:spPr>
          <a:xfrm>
            <a:off x="1078150" y="954110"/>
            <a:ext cx="6008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i="1" dirty="0">
                <a:solidFill>
                  <a:schemeClr val="accent1"/>
                </a:solidFill>
              </a:rPr>
              <a:t>I</a:t>
            </a:r>
            <a:r>
              <a:rPr lang="en" sz="2400" i="1" dirty="0">
                <a:solidFill>
                  <a:schemeClr val="accent1"/>
                </a:solidFill>
              </a:rPr>
              <a:t>n the digital collection of the ANS</a:t>
            </a:r>
            <a:endParaRPr sz="2400" i="1" dirty="0">
              <a:solidFill>
                <a:schemeClr val="accent1"/>
              </a:solidFill>
            </a:endParaRPr>
          </a:p>
        </p:txBody>
      </p:sp>
      <p:sp>
        <p:nvSpPr>
          <p:cNvPr id="206" name="Google Shape;206;p26"/>
          <p:cNvSpPr txBox="1">
            <a:spLocks noGrp="1"/>
          </p:cNvSpPr>
          <p:nvPr>
            <p:ph type="ctrTitle" idx="4294967295"/>
          </p:nvPr>
        </p:nvSpPr>
        <p:spPr>
          <a:xfrm>
            <a:off x="2602150" y="3448352"/>
            <a:ext cx="6008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500,000 coins</a:t>
            </a:r>
            <a:endParaRPr sz="3600" dirty="0"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4294967295"/>
          </p:nvPr>
        </p:nvSpPr>
        <p:spPr>
          <a:xfrm>
            <a:off x="2602150" y="3983062"/>
            <a:ext cx="6008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1"/>
                </a:solidFill>
              </a:rPr>
              <a:t>Traded each year </a:t>
            </a:r>
            <a:r>
              <a:rPr lang="fr-FR" sz="2400" i="1" dirty="0">
                <a:solidFill>
                  <a:schemeClr val="accent1"/>
                </a:solidFill>
              </a:rPr>
              <a:t>in North America</a:t>
            </a:r>
            <a:endParaRPr sz="2400" i="1" dirty="0">
              <a:solidFill>
                <a:schemeClr val="accent1"/>
              </a:solidFill>
            </a:endParaRPr>
          </a:p>
        </p:txBody>
      </p:sp>
      <p:sp>
        <p:nvSpPr>
          <p:cNvPr id="208" name="Google Shape;208;p26"/>
          <p:cNvSpPr txBox="1">
            <a:spLocks noGrp="1"/>
          </p:cNvSpPr>
          <p:nvPr>
            <p:ph type="ctrTitle" idx="4294967295"/>
          </p:nvPr>
        </p:nvSpPr>
        <p:spPr>
          <a:xfrm>
            <a:off x="1840150" y="1905301"/>
            <a:ext cx="6008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9,836,043 lots</a:t>
            </a:r>
            <a:endParaRPr sz="3600" dirty="0"/>
          </a:p>
        </p:txBody>
      </p:sp>
      <p:sp>
        <p:nvSpPr>
          <p:cNvPr id="209" name="Google Shape;209;p26"/>
          <p:cNvSpPr txBox="1">
            <a:spLocks noGrp="1"/>
          </p:cNvSpPr>
          <p:nvPr>
            <p:ph type="subTitle" idx="4294967295"/>
          </p:nvPr>
        </p:nvSpPr>
        <p:spPr>
          <a:xfrm>
            <a:off x="1840150" y="2440011"/>
            <a:ext cx="6008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i="1" dirty="0">
                <a:solidFill>
                  <a:schemeClr val="accent1"/>
                </a:solidFill>
              </a:rPr>
              <a:t>C</a:t>
            </a:r>
            <a:r>
              <a:rPr lang="en" sz="2400" i="1" dirty="0">
                <a:solidFill>
                  <a:schemeClr val="accent1"/>
                </a:solidFill>
              </a:rPr>
              <a:t>urrently on sale on acsearch.info</a:t>
            </a:r>
            <a:endParaRPr sz="2400" i="1" dirty="0">
              <a:solidFill>
                <a:schemeClr val="accent1"/>
              </a:solidFill>
            </a:endParaRPr>
          </a:p>
        </p:txBody>
      </p:sp>
      <p:cxnSp>
        <p:nvCxnSpPr>
          <p:cNvPr id="210" name="Google Shape;210;p26"/>
          <p:cNvCxnSpPr>
            <a:stCxn id="204" idx="1"/>
          </p:cNvCxnSpPr>
          <p:nvPr/>
        </p:nvCxnSpPr>
        <p:spPr>
          <a:xfrm rot="10800000">
            <a:off x="-50" y="866850"/>
            <a:ext cx="107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" name="Google Shape;211;p26"/>
          <p:cNvCxnSpPr>
            <a:stCxn id="208" idx="1"/>
          </p:cNvCxnSpPr>
          <p:nvPr/>
        </p:nvCxnSpPr>
        <p:spPr>
          <a:xfrm rot="10800000">
            <a:off x="-16250" y="2352751"/>
            <a:ext cx="185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2" name="Google Shape;212;p26"/>
          <p:cNvCxnSpPr>
            <a:stCxn id="206" idx="1"/>
          </p:cNvCxnSpPr>
          <p:nvPr/>
        </p:nvCxnSpPr>
        <p:spPr>
          <a:xfrm rot="10800000">
            <a:off x="-8150" y="3895802"/>
            <a:ext cx="261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573187" y="1101515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Denarius :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Bareheaded, laurel wreath</a:t>
            </a:r>
            <a:r>
              <a:rPr lang="fr-FR" sz="18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helmet</a:t>
            </a:r>
            <a:r>
              <a:rPr lang="fr-FR" sz="1800" dirty="0">
                <a:latin typeface="Montserrat"/>
                <a:ea typeface="Montserrat"/>
                <a:cs typeface="Montserrat"/>
                <a:sym typeface="Montserrat"/>
              </a:rPr>
              <a:t> etc.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TWO TYPES OF DENOMINATIONS</a:t>
            </a:r>
            <a:endParaRPr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2"/>
          </p:nvPr>
        </p:nvSpPr>
        <p:spPr>
          <a:xfrm>
            <a:off x="4856511" y="1282269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Antoninianus 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adiate crown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 descr="A coin with a person's face on it&#10;&#10;Description automatically generated with medium confidence">
            <a:extLst>
              <a:ext uri="{FF2B5EF4-FFF2-40B4-BE49-F238E27FC236}">
                <a16:creationId xmlns:a16="http://schemas.microsoft.com/office/drawing/2014/main" id="{B6B5B80C-8E72-9E4D-D8E9-B95EA60D5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4" t="4227" r="2815" b="3815"/>
          <a:stretch/>
        </p:blipFill>
        <p:spPr>
          <a:xfrm>
            <a:off x="1212111" y="2459697"/>
            <a:ext cx="2371062" cy="2222206"/>
          </a:xfrm>
          <a:prstGeom prst="ellipse">
            <a:avLst/>
          </a:prstGeom>
        </p:spPr>
      </p:pic>
      <p:pic>
        <p:nvPicPr>
          <p:cNvPr id="7" name="Picture 6" descr="A coin with a face on it&#10;&#10;Description automatically generated with low confidence">
            <a:extLst>
              <a:ext uri="{FF2B5EF4-FFF2-40B4-BE49-F238E27FC236}">
                <a16:creationId xmlns:a16="http://schemas.microsoft.com/office/drawing/2014/main" id="{3C22A27B-1297-7EB7-D6B4-5654E704D6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31" t="3855" r="3666" b="6810"/>
          <a:stretch/>
        </p:blipFill>
        <p:spPr>
          <a:xfrm>
            <a:off x="5475767" y="2459697"/>
            <a:ext cx="2349796" cy="2222206"/>
          </a:xfrm>
          <a:prstGeom prst="ellipse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2594050" y="2449744"/>
            <a:ext cx="5864100" cy="8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OBJECTIVE</a:t>
            </a:r>
            <a:endParaRPr sz="4800"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2594200" y="3240125"/>
            <a:ext cx="5864100" cy="1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 a CNN to classify Roman imperial coins by denomination. </a:t>
            </a:r>
            <a:endParaRPr dirty="0"/>
          </a:p>
        </p:txBody>
      </p:sp>
      <p:sp>
        <p:nvSpPr>
          <p:cNvPr id="102" name="Google Shape;102;p17"/>
          <p:cNvSpPr/>
          <p:nvPr/>
        </p:nvSpPr>
        <p:spPr>
          <a:xfrm>
            <a:off x="2594200" y="757475"/>
            <a:ext cx="1519200" cy="147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3" name="Google Shape;103;p17"/>
          <p:cNvGrpSpPr/>
          <p:nvPr/>
        </p:nvGrpSpPr>
        <p:grpSpPr>
          <a:xfrm>
            <a:off x="2909454" y="1111064"/>
            <a:ext cx="888022" cy="770150"/>
            <a:chOff x="3927500" y="301425"/>
            <a:chExt cx="461550" cy="411625"/>
          </a:xfrm>
        </p:grpSpPr>
        <p:sp>
          <p:nvSpPr>
            <p:cNvPr id="104" name="Google Shape;104;p1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DATASET</a:t>
            </a:r>
            <a:endParaRPr dirty="0"/>
          </a:p>
        </p:txBody>
      </p:sp>
      <p:pic>
        <p:nvPicPr>
          <p:cNvPr id="3" name="Picture 2" descr="A picture containing indoor, several&#10;&#10;Description automatically generated">
            <a:extLst>
              <a:ext uri="{FF2B5EF4-FFF2-40B4-BE49-F238E27FC236}">
                <a16:creationId xmlns:a16="http://schemas.microsoft.com/office/drawing/2014/main" id="{05EF601F-3338-93E5-4A8A-4036234BC0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01" b="51547"/>
          <a:stretch/>
        </p:blipFill>
        <p:spPr>
          <a:xfrm>
            <a:off x="448692" y="914785"/>
            <a:ext cx="8312535" cy="1796517"/>
          </a:xfrm>
          <a:prstGeom prst="rect">
            <a:avLst/>
          </a:prstGeom>
        </p:spPr>
      </p:pic>
      <p:pic>
        <p:nvPicPr>
          <p:cNvPr id="5" name="Picture 4" descr="A picture containing indoor, several&#10;&#10;Description automatically generated">
            <a:extLst>
              <a:ext uri="{FF2B5EF4-FFF2-40B4-BE49-F238E27FC236}">
                <a16:creationId xmlns:a16="http://schemas.microsoft.com/office/drawing/2014/main" id="{95876BDD-A00F-E742-3C28-FB6D4B25C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519"/>
          <a:stretch/>
        </p:blipFill>
        <p:spPr>
          <a:xfrm>
            <a:off x="448692" y="2901748"/>
            <a:ext cx="8312535" cy="18314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 PROCESS</a:t>
            </a:r>
            <a:endParaRPr dirty="0"/>
          </a:p>
        </p:txBody>
      </p:sp>
      <p:cxnSp>
        <p:nvCxnSpPr>
          <p:cNvPr id="399" name="Google Shape;399;p37"/>
          <p:cNvCxnSpPr/>
          <p:nvPr/>
        </p:nvCxnSpPr>
        <p:spPr>
          <a:xfrm rot="10800000">
            <a:off x="1130879" y="1948253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0" name="Google Shape;400;p37"/>
          <p:cNvSpPr txBox="1"/>
          <p:nvPr/>
        </p:nvSpPr>
        <p:spPr>
          <a:xfrm>
            <a:off x="481889" y="1366517"/>
            <a:ext cx="2008181" cy="67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Grayscale images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3 convolutional layers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2 max-pooling layers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08" name="Google Shape;408;p37"/>
          <p:cNvSpPr txBox="1"/>
          <p:nvPr/>
        </p:nvSpPr>
        <p:spPr>
          <a:xfrm>
            <a:off x="3064096" y="1321976"/>
            <a:ext cx="172540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RGB images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5 convolutional layers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4 max-pooling layers</a:t>
            </a:r>
            <a:endParaRPr dirty="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417" name="Google Shape;417;p37"/>
          <p:cNvCxnSpPr/>
          <p:nvPr/>
        </p:nvCxnSpPr>
        <p:spPr>
          <a:xfrm rot="10800000">
            <a:off x="2490071" y="3360963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8" name="Google Shape;418;p37"/>
          <p:cNvSpPr txBox="1"/>
          <p:nvPr/>
        </p:nvSpPr>
        <p:spPr>
          <a:xfrm>
            <a:off x="1837412" y="3960931"/>
            <a:ext cx="243209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Grayscale images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4 convolutional layers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4 max-pooling layers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D</a:t>
            </a:r>
            <a:r>
              <a:rPr lang="en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ropout layer 0.5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0" name="Google Shape;391;p37">
            <a:extLst>
              <a:ext uri="{FF2B5EF4-FFF2-40B4-BE49-F238E27FC236}">
                <a16:creationId xmlns:a16="http://schemas.microsoft.com/office/drawing/2014/main" id="{68278DC3-02D3-4B92-F27E-94AABD5AE8F0}"/>
              </a:ext>
            </a:extLst>
          </p:cNvPr>
          <p:cNvSpPr/>
          <p:nvPr/>
        </p:nvSpPr>
        <p:spPr>
          <a:xfrm>
            <a:off x="7221694" y="2544627"/>
            <a:ext cx="1704851" cy="729944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bg2"/>
                </a:solidFill>
                <a:latin typeface="PT Serif"/>
                <a:ea typeface="PT Serif"/>
                <a:cs typeface="PT Serif"/>
                <a:sym typeface="PT Serif"/>
              </a:rPr>
              <a:t> MODEL 6</a:t>
            </a:r>
          </a:p>
        </p:txBody>
      </p:sp>
      <p:sp>
        <p:nvSpPr>
          <p:cNvPr id="11" name="Google Shape;397;p37">
            <a:extLst>
              <a:ext uri="{FF2B5EF4-FFF2-40B4-BE49-F238E27FC236}">
                <a16:creationId xmlns:a16="http://schemas.microsoft.com/office/drawing/2014/main" id="{5DF51515-8770-8F27-C671-96304FDA1B8E}"/>
              </a:ext>
            </a:extLst>
          </p:cNvPr>
          <p:cNvSpPr/>
          <p:nvPr/>
        </p:nvSpPr>
        <p:spPr>
          <a:xfrm>
            <a:off x="5828427" y="2542968"/>
            <a:ext cx="1725407" cy="729944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6"/>
                </a:solidFill>
                <a:latin typeface="PT Serif"/>
                <a:ea typeface="PT Serif"/>
                <a:cs typeface="PT Serif"/>
                <a:sym typeface="PT Serif"/>
              </a:rPr>
              <a:t> MODEL 5</a:t>
            </a:r>
          </a:p>
        </p:txBody>
      </p:sp>
      <p:sp>
        <p:nvSpPr>
          <p:cNvPr id="8" name="Google Shape;391;p37">
            <a:extLst>
              <a:ext uri="{FF2B5EF4-FFF2-40B4-BE49-F238E27FC236}">
                <a16:creationId xmlns:a16="http://schemas.microsoft.com/office/drawing/2014/main" id="{297458F7-EC19-3D2F-3155-801B7A815836}"/>
              </a:ext>
            </a:extLst>
          </p:cNvPr>
          <p:cNvSpPr/>
          <p:nvPr/>
        </p:nvSpPr>
        <p:spPr>
          <a:xfrm>
            <a:off x="4467284" y="2542969"/>
            <a:ext cx="1704851" cy="729943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bg2"/>
                </a:solidFill>
                <a:latin typeface="PT Serif"/>
                <a:ea typeface="PT Serif"/>
                <a:cs typeface="PT Serif"/>
                <a:sym typeface="PT Serif"/>
              </a:rPr>
              <a:t> MODEL 4</a:t>
            </a:r>
          </a:p>
        </p:txBody>
      </p:sp>
      <p:sp>
        <p:nvSpPr>
          <p:cNvPr id="9" name="Google Shape;397;p37">
            <a:extLst>
              <a:ext uri="{FF2B5EF4-FFF2-40B4-BE49-F238E27FC236}">
                <a16:creationId xmlns:a16="http://schemas.microsoft.com/office/drawing/2014/main" id="{2708B806-098F-D459-1EA8-73D427791EE6}"/>
              </a:ext>
            </a:extLst>
          </p:cNvPr>
          <p:cNvSpPr/>
          <p:nvPr/>
        </p:nvSpPr>
        <p:spPr>
          <a:xfrm>
            <a:off x="3053461" y="2546632"/>
            <a:ext cx="1725407" cy="729944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algn="ctr"/>
            <a:r>
              <a:rPr lang="fr-FR" sz="1800" dirty="0">
                <a:solidFill>
                  <a:schemeClr val="accent6"/>
                </a:solidFill>
                <a:latin typeface="PT Serif"/>
                <a:ea typeface="PT Serif"/>
                <a:cs typeface="PT Serif"/>
                <a:sym typeface="PT Serif"/>
              </a:rPr>
              <a:t>MODEL 3</a:t>
            </a:r>
          </a:p>
        </p:txBody>
      </p:sp>
      <p:sp>
        <p:nvSpPr>
          <p:cNvPr id="391" name="Google Shape;391;p37"/>
          <p:cNvSpPr/>
          <p:nvPr/>
        </p:nvSpPr>
        <p:spPr>
          <a:xfrm>
            <a:off x="1662913" y="2542969"/>
            <a:ext cx="1704851" cy="733394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bg2"/>
                </a:solidFill>
                <a:latin typeface="PT Serif"/>
                <a:ea typeface="PT Serif"/>
                <a:cs typeface="PT Serif"/>
                <a:sym typeface="PT Serif"/>
              </a:rPr>
              <a:t>MODEL 2</a:t>
            </a:r>
            <a:endParaRPr sz="1800" dirty="0">
              <a:solidFill>
                <a:schemeClr val="bg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7" name="Google Shape;397;p37"/>
          <p:cNvSpPr/>
          <p:nvPr/>
        </p:nvSpPr>
        <p:spPr>
          <a:xfrm>
            <a:off x="215582" y="2542969"/>
            <a:ext cx="1725407" cy="729943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6"/>
                </a:solidFill>
                <a:latin typeface="PT Serif"/>
                <a:ea typeface="PT Serif"/>
                <a:cs typeface="PT Serif"/>
                <a:sym typeface="PT Serif"/>
              </a:rPr>
              <a:t>MODEL 1</a:t>
            </a:r>
          </a:p>
        </p:txBody>
      </p:sp>
      <p:sp>
        <p:nvSpPr>
          <p:cNvPr id="398" name="Google Shape;398;p37"/>
          <p:cNvSpPr/>
          <p:nvPr/>
        </p:nvSpPr>
        <p:spPr>
          <a:xfrm>
            <a:off x="-1" y="2542969"/>
            <a:ext cx="481881" cy="736844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cxnSp>
        <p:nvCxnSpPr>
          <p:cNvPr id="12" name="Google Shape;417;p37">
            <a:extLst>
              <a:ext uri="{FF2B5EF4-FFF2-40B4-BE49-F238E27FC236}">
                <a16:creationId xmlns:a16="http://schemas.microsoft.com/office/drawing/2014/main" id="{582CC09B-C9AB-2FDE-864C-6E482F3844A7}"/>
              </a:ext>
            </a:extLst>
          </p:cNvPr>
          <p:cNvCxnSpPr/>
          <p:nvPr/>
        </p:nvCxnSpPr>
        <p:spPr>
          <a:xfrm rot="10800000">
            <a:off x="5249071" y="3360963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" name="Google Shape;417;p37">
            <a:extLst>
              <a:ext uri="{FF2B5EF4-FFF2-40B4-BE49-F238E27FC236}">
                <a16:creationId xmlns:a16="http://schemas.microsoft.com/office/drawing/2014/main" id="{73B98770-52BA-1A65-2BD6-535784AC1893}"/>
              </a:ext>
            </a:extLst>
          </p:cNvPr>
          <p:cNvCxnSpPr/>
          <p:nvPr/>
        </p:nvCxnSpPr>
        <p:spPr>
          <a:xfrm rot="10800000">
            <a:off x="8062053" y="3360964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" name="Google Shape;399;p37">
            <a:extLst>
              <a:ext uri="{FF2B5EF4-FFF2-40B4-BE49-F238E27FC236}">
                <a16:creationId xmlns:a16="http://schemas.microsoft.com/office/drawing/2014/main" id="{75163C56-55D5-5E5D-4BD1-B6CA56DFCC77}"/>
              </a:ext>
            </a:extLst>
          </p:cNvPr>
          <p:cNvCxnSpPr/>
          <p:nvPr/>
        </p:nvCxnSpPr>
        <p:spPr>
          <a:xfrm rot="10800000">
            <a:off x="6723851" y="1948253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5" name="Google Shape;399;p37">
            <a:extLst>
              <a:ext uri="{FF2B5EF4-FFF2-40B4-BE49-F238E27FC236}">
                <a16:creationId xmlns:a16="http://schemas.microsoft.com/office/drawing/2014/main" id="{B4A921E3-E352-B6F9-C5B6-18E725AAA537}"/>
              </a:ext>
            </a:extLst>
          </p:cNvPr>
          <p:cNvCxnSpPr/>
          <p:nvPr/>
        </p:nvCxnSpPr>
        <p:spPr>
          <a:xfrm rot="10800000">
            <a:off x="3841437" y="1948253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Google Shape;408;p37">
            <a:extLst>
              <a:ext uri="{FF2B5EF4-FFF2-40B4-BE49-F238E27FC236}">
                <a16:creationId xmlns:a16="http://schemas.microsoft.com/office/drawing/2014/main" id="{CC0B2FAC-4DE0-DBAC-8A4D-B791209F350A}"/>
              </a:ext>
            </a:extLst>
          </p:cNvPr>
          <p:cNvSpPr txBox="1"/>
          <p:nvPr/>
        </p:nvSpPr>
        <p:spPr>
          <a:xfrm>
            <a:off x="4580964" y="4282508"/>
            <a:ext cx="172540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RGB images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5 convolutional layers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5 max-pooling layers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Dropout layer 0.5</a:t>
            </a:r>
            <a:endParaRPr dirty="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" name="Google Shape;408;p37">
            <a:extLst>
              <a:ext uri="{FF2B5EF4-FFF2-40B4-BE49-F238E27FC236}">
                <a16:creationId xmlns:a16="http://schemas.microsoft.com/office/drawing/2014/main" id="{BC837B96-B63F-CB54-6EF8-D2C6E7A4054D}"/>
              </a:ext>
            </a:extLst>
          </p:cNvPr>
          <p:cNvSpPr txBox="1"/>
          <p:nvPr/>
        </p:nvSpPr>
        <p:spPr>
          <a:xfrm>
            <a:off x="5963197" y="1294709"/>
            <a:ext cx="220260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InceptionV3 up to “mixed7”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1 dense layer 1024 </a:t>
            </a:r>
            <a:r>
              <a:rPr lang="en-US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units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Dropout layer 0.2</a:t>
            </a:r>
            <a:endParaRPr dirty="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" name="Google Shape;408;p37">
            <a:extLst>
              <a:ext uri="{FF2B5EF4-FFF2-40B4-BE49-F238E27FC236}">
                <a16:creationId xmlns:a16="http://schemas.microsoft.com/office/drawing/2014/main" id="{EC94B964-665C-D037-24F0-55A12987EEB0}"/>
              </a:ext>
            </a:extLst>
          </p:cNvPr>
          <p:cNvSpPr txBox="1"/>
          <p:nvPr/>
        </p:nvSpPr>
        <p:spPr>
          <a:xfrm>
            <a:off x="6723938" y="4270349"/>
            <a:ext cx="220260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InceptionV3 up to “mixed4”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1 </a:t>
            </a:r>
            <a:r>
              <a:rPr lang="en-US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convolutional layer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1 max-pooling layer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Dropout layer 0.5</a:t>
            </a:r>
            <a:endParaRPr dirty="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GRAD-CAM HEATMAPS</a:t>
            </a:r>
            <a:endParaRPr dirty="0"/>
          </a:p>
        </p:txBody>
      </p:sp>
      <p:sp>
        <p:nvSpPr>
          <p:cNvPr id="467" name="Google Shape;467;p4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468" name="Google Shape;468;p40"/>
          <p:cNvSpPr/>
          <p:nvPr/>
        </p:nvSpPr>
        <p:spPr>
          <a:xfrm>
            <a:off x="663400" y="1134800"/>
            <a:ext cx="3837300" cy="1584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ANTONINIANUS</a:t>
            </a:r>
            <a:endParaRPr b="1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</a:t>
            </a:r>
            <a:r>
              <a:rPr lang="en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orrectly labelled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(Model 4)</a:t>
            </a:r>
          </a:p>
        </p:txBody>
      </p:sp>
      <p:sp>
        <p:nvSpPr>
          <p:cNvPr id="469" name="Google Shape;469;p40"/>
          <p:cNvSpPr/>
          <p:nvPr/>
        </p:nvSpPr>
        <p:spPr>
          <a:xfrm>
            <a:off x="4659443" y="1134800"/>
            <a:ext cx="3837300" cy="1584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="1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ANTONINIANUS</a:t>
            </a:r>
            <a:endParaRPr b="1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noProof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Mislabelled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noProof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(Model 6)</a:t>
            </a:r>
          </a:p>
        </p:txBody>
      </p:sp>
      <p:sp>
        <p:nvSpPr>
          <p:cNvPr id="470" name="Google Shape;470;p40"/>
          <p:cNvSpPr/>
          <p:nvPr/>
        </p:nvSpPr>
        <p:spPr>
          <a:xfrm>
            <a:off x="663400" y="2893300"/>
            <a:ext cx="3837300" cy="1584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(Model 6)</a:t>
            </a:r>
            <a:endParaRPr sz="12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Correctly</a:t>
            </a:r>
            <a:r>
              <a:rPr lang="fr-FR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en-US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labelled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DENARIUS</a:t>
            </a:r>
            <a:endParaRPr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71" name="Google Shape;471;p40"/>
          <p:cNvSpPr/>
          <p:nvPr/>
        </p:nvSpPr>
        <p:spPr>
          <a:xfrm>
            <a:off x="4659443" y="2893300"/>
            <a:ext cx="3837300" cy="15846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noProof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noProof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(Model 4)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Mislabelled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DENARIUS</a:t>
            </a:r>
            <a:endParaRPr lang="en-US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0052074-C9E6-4A4B-7D1A-09D8D2612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97" y="1134597"/>
            <a:ext cx="1584803" cy="1584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8AB45-3731-7F0D-FFBB-CB8F44A735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27"/>
          <a:stretch/>
        </p:blipFill>
        <p:spPr>
          <a:xfrm>
            <a:off x="2915897" y="2893021"/>
            <a:ext cx="1584601" cy="1584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72359C-B61F-719F-4002-4D83E2E5F6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61"/>
          <a:stretch/>
        </p:blipFill>
        <p:spPr>
          <a:xfrm>
            <a:off x="4659443" y="1139396"/>
            <a:ext cx="1581440" cy="1575204"/>
          </a:xfrm>
          <a:prstGeom prst="rect">
            <a:avLst/>
          </a:prstGeom>
        </p:spPr>
      </p:pic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EA05607-C021-0C8A-0366-547FA3A9BF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70" t="2226" r="3943" b="3887"/>
          <a:stretch/>
        </p:blipFill>
        <p:spPr>
          <a:xfrm>
            <a:off x="4659443" y="2893021"/>
            <a:ext cx="1584601" cy="1584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RESULTS</a:t>
            </a:r>
            <a:endParaRPr dirty="0"/>
          </a:p>
        </p:txBody>
      </p:sp>
      <p:graphicFrame>
        <p:nvGraphicFramePr>
          <p:cNvPr id="665" name="Google Shape;665;p45"/>
          <p:cNvGraphicFramePr/>
          <p:nvPr>
            <p:extLst>
              <p:ext uri="{D42A27DB-BD31-4B8C-83A1-F6EECF244321}">
                <p14:modId xmlns:p14="http://schemas.microsoft.com/office/powerpoint/2010/main" val="1320510872"/>
              </p:ext>
            </p:extLst>
          </p:nvPr>
        </p:nvGraphicFramePr>
        <p:xfrm>
          <a:off x="613946" y="1098165"/>
          <a:ext cx="7916107" cy="3678524"/>
        </p:xfrm>
        <a:graphic>
          <a:graphicData uri="http://schemas.openxmlformats.org/drawingml/2006/table">
            <a:tbl>
              <a:tblPr>
                <a:noFill/>
                <a:tableStyleId>{76D7A6AC-8C31-4B84-A4D2-314A5D9CE931}</a:tableStyleId>
              </a:tblPr>
              <a:tblGrid>
                <a:gridCol w="1935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4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0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46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05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2"/>
                        </a:solidFill>
                        <a:latin typeface="PT Serif" panose="020B0604020202020204" pitchFamily="18" charset="0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VAL_ACC</a:t>
                      </a:r>
                      <a:endParaRPr sz="1000" dirty="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VAL_LOSS</a:t>
                      </a:r>
                      <a:endParaRPr sz="1000" dirty="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ACC_TEST_1</a:t>
                      </a:r>
                      <a:endParaRPr sz="1000" dirty="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LOSS_TEST_1</a:t>
                      </a:r>
                      <a:endParaRPr sz="1000" dirty="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ACC_TEST_2</a:t>
                      </a:r>
                      <a:endParaRPr sz="1000" dirty="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LOSS_TEST_2</a:t>
                      </a:r>
                      <a:endParaRPr sz="1000" dirty="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2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i="1" dirty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Baseline grayscale (1)</a:t>
                      </a:r>
                      <a:endParaRPr lang="en-GB" sz="1200" b="1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0.9741</a:t>
                      </a:r>
                      <a:endParaRPr lang="en-GB" sz="1400" b="0" i="0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0.1015</a:t>
                      </a:r>
                      <a:endParaRPr lang="en-GB" sz="1400" b="0" i="0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0.9625</a:t>
                      </a:r>
                      <a:endParaRPr lang="en-GB" sz="1400" b="0" i="0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0.1454</a:t>
                      </a:r>
                      <a:endParaRPr lang="en-GB" sz="1400" b="0" i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0.9622</a:t>
                      </a:r>
                      <a:endParaRPr lang="en-GB" sz="1400" b="0" i="0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0.1421</a:t>
                      </a:r>
                      <a:endParaRPr lang="en-GB" sz="1400" b="0" i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32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i="1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Updated grayscale (2)</a:t>
                      </a:r>
                      <a:endParaRPr lang="en-GB" sz="1200" b="1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0.9887</a:t>
                      </a:r>
                      <a:endParaRPr lang="en-GB" sz="1400" b="0" i="0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0.0392</a:t>
                      </a:r>
                      <a:endParaRPr lang="en-GB" sz="1400" b="0" i="0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0.9830</a:t>
                      </a:r>
                      <a:endParaRPr lang="en-GB" sz="1400" b="0" i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0.0504</a:t>
                      </a:r>
                      <a:endParaRPr lang="en-GB" sz="1400" b="0" i="0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0.9868</a:t>
                      </a:r>
                      <a:endParaRPr lang="en-GB" sz="1400" b="0" i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0.0391</a:t>
                      </a:r>
                      <a:endParaRPr lang="en-GB" sz="1400" b="0" i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32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i="1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Baseline RGB (3)</a:t>
                      </a:r>
                      <a:endParaRPr lang="en-GB" sz="1200" b="1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0.9823</a:t>
                      </a:r>
                      <a:endParaRPr lang="en-GB" sz="1400" b="0" i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0.0573</a:t>
                      </a:r>
                      <a:endParaRPr lang="en-GB" sz="1400" b="0" i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0.9745</a:t>
                      </a:r>
                      <a:endParaRPr lang="en-GB" sz="1400" b="0" i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0.0720</a:t>
                      </a:r>
                      <a:endParaRPr lang="en-GB" sz="1400" b="0" i="0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0.9835</a:t>
                      </a:r>
                      <a:endParaRPr lang="en-GB" sz="1400" b="0" i="0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0.0705</a:t>
                      </a:r>
                      <a:endParaRPr lang="en-GB" sz="1400" b="0" i="0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32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i="1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Updated RGB (4)</a:t>
                      </a:r>
                      <a:endParaRPr lang="en-GB" sz="1200" b="1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0.9897</a:t>
                      </a:r>
                      <a:endParaRPr lang="en-GB" sz="1400" b="0" i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0.0379</a:t>
                      </a:r>
                      <a:endParaRPr lang="en-GB" sz="1400" b="0" i="0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0.9860</a:t>
                      </a:r>
                      <a:endParaRPr lang="en-GB" sz="1400" b="0" i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0.0473</a:t>
                      </a:r>
                      <a:endParaRPr lang="en-GB" sz="1400" b="0" i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0.9946</a:t>
                      </a:r>
                      <a:endParaRPr lang="en-GB" sz="1400" b="1" i="0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0.0205</a:t>
                      </a:r>
                      <a:endParaRPr lang="en-GB" sz="1400" b="1" i="0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32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i="1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Baseline InceptionV3 (5)</a:t>
                      </a:r>
                      <a:endParaRPr lang="en-GB" sz="1200" b="1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0.9766</a:t>
                      </a:r>
                      <a:endParaRPr lang="en-GB" sz="1400" b="0" i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0.0731</a:t>
                      </a:r>
                      <a:endParaRPr lang="en-GB" sz="1400" b="0" i="0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0.9730</a:t>
                      </a:r>
                      <a:endParaRPr lang="en-GB" sz="1400" b="0" i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0.0879</a:t>
                      </a:r>
                      <a:endParaRPr lang="en-GB" sz="1400" b="0" i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0.9507</a:t>
                      </a:r>
                      <a:endParaRPr lang="en-GB" sz="1400" b="0" i="0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0.1779</a:t>
                      </a:r>
                      <a:endParaRPr lang="en-GB" sz="1400" b="0" i="0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32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i="1" dirty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Updated InceptionV3 (6)</a:t>
                      </a:r>
                      <a:endParaRPr lang="en-GB" sz="1200" b="1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0.9903</a:t>
                      </a:r>
                      <a:endParaRPr lang="en-GB" sz="1400" b="1" i="0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0.0322</a:t>
                      </a:r>
                      <a:endParaRPr lang="en-GB" sz="1400" b="1" i="0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0.9890</a:t>
                      </a:r>
                      <a:endParaRPr lang="en-GB" sz="1400" b="1" i="0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i="0" dirty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0.0376</a:t>
                      </a:r>
                      <a:endParaRPr lang="en-GB" sz="1400" b="1" i="0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0.9826</a:t>
                      </a:r>
                      <a:endParaRPr lang="en-GB" sz="1400" b="0" i="0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PT Serif" panose="020B060402020202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0.0611</a:t>
                      </a:r>
                      <a:endParaRPr lang="en-GB" sz="1400" b="0" i="0" dirty="0">
                        <a:effectLst/>
                        <a:latin typeface="PT Serif" panose="020B0604020202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3690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665E5DA970D468672E8F17461737F" ma:contentTypeVersion="7" ma:contentTypeDescription="Create a new document." ma:contentTypeScope="" ma:versionID="eed5cfdce7a8d77692a030520baa04c2">
  <xsd:schema xmlns:xsd="http://www.w3.org/2001/XMLSchema" xmlns:xs="http://www.w3.org/2001/XMLSchema" xmlns:p="http://schemas.microsoft.com/office/2006/metadata/properties" xmlns:ns3="e9e1dcfd-bdae-4d34-9a8a-95a692775e42" xmlns:ns4="0dafe3af-4069-4e5a-ac42-ec900a3200d8" targetNamespace="http://schemas.microsoft.com/office/2006/metadata/properties" ma:root="true" ma:fieldsID="e45d5be106f120c4ecd73867926e8a12" ns3:_="" ns4:_="">
    <xsd:import namespace="e9e1dcfd-bdae-4d34-9a8a-95a692775e42"/>
    <xsd:import namespace="0dafe3af-4069-4e5a-ac42-ec900a3200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1dcfd-bdae-4d34-9a8a-95a692775e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afe3af-4069-4e5a-ac42-ec900a3200d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FAFB83-8E1B-46EB-9DD8-471F797F72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e1dcfd-bdae-4d34-9a8a-95a692775e42"/>
    <ds:schemaRef ds:uri="0dafe3af-4069-4e5a-ac42-ec900a3200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563CF0-CFE5-49F0-8683-651596F96A68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dafe3af-4069-4e5a-ac42-ec900a3200d8"/>
    <ds:schemaRef ds:uri="e9e1dcfd-bdae-4d34-9a8a-95a692775e42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C7F24E-32F1-4DE8-B127-74347BFD8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488</Words>
  <Application>Microsoft Office PowerPoint</Application>
  <PresentationFormat>On-screen Show (16:9)</PresentationFormat>
  <Paragraphs>136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PT Serif</vt:lpstr>
      <vt:lpstr>Montserrat</vt:lpstr>
      <vt:lpstr>Arial</vt:lpstr>
      <vt:lpstr>PT Serif</vt:lpstr>
      <vt:lpstr>Courier New</vt:lpstr>
      <vt:lpstr>Beatrice template</vt:lpstr>
      <vt:lpstr>Laurels and Crowns: Ancient Roman Coins Classification Using Computer Vision </vt:lpstr>
      <vt:lpstr>PowerPoint Presentation</vt:lpstr>
      <vt:lpstr>584,274 coins</vt:lpstr>
      <vt:lpstr>TWO TYPES OF DENOMINATIONS</vt:lpstr>
      <vt:lpstr>OBJECTIVE</vt:lpstr>
      <vt:lpstr>IMAGE DATASET</vt:lpstr>
      <vt:lpstr>MODELLING PROCESS</vt:lpstr>
      <vt:lpstr>GRAD-CAM HEATMAPS</vt:lpstr>
      <vt:lpstr>FINAL RESULTS</vt:lpstr>
      <vt:lpstr>CONCLUSION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Valérie BLANCH (student)</cp:lastModifiedBy>
  <cp:revision>3</cp:revision>
  <dcterms:modified xsi:type="dcterms:W3CDTF">2022-09-28T17:54:49Z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0x010100FB3665E5DA970D468672E8F17461737F</vt:lpwstr>
  </property>
</Properties>
</file>