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95" r:id="rId4"/>
    <p:sldId id="331" r:id="rId5"/>
    <p:sldId id="340" r:id="rId6"/>
    <p:sldId id="339" r:id="rId7"/>
    <p:sldId id="285" r:id="rId8"/>
    <p:sldId id="347" r:id="rId9"/>
    <p:sldId id="341" r:id="rId10"/>
    <p:sldId id="345" r:id="rId11"/>
    <p:sldId id="303" r:id="rId12"/>
    <p:sldId id="342" r:id="rId13"/>
    <p:sldId id="344" r:id="rId14"/>
    <p:sldId id="325" r:id="rId15"/>
    <p:sldId id="343" r:id="rId16"/>
    <p:sldId id="314" r:id="rId17"/>
    <p:sldId id="278" r:id="rId18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vonne Nkirote" initials="Y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6380" autoAdjust="0"/>
  </p:normalViewPr>
  <p:slideViewPr>
    <p:cSldViewPr>
      <p:cViewPr varScale="1">
        <p:scale>
          <a:sx n="70" d="100"/>
          <a:sy n="70" d="100"/>
        </p:scale>
        <p:origin x="-119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r">
              <a:defRPr sz="1200"/>
            </a:lvl1pPr>
          </a:lstStyle>
          <a:p>
            <a:fld id="{BC2FEC59-C62D-4F90-A643-B67C45018DF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598"/>
            <a:ext cx="2946347" cy="4964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1598"/>
            <a:ext cx="2946347" cy="4964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r">
              <a:defRPr sz="1200"/>
            </a:lvl1pPr>
          </a:lstStyle>
          <a:p>
            <a:fld id="{2B23B8E4-7A3D-461D-A0CD-CE3DB602D1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r">
              <a:defRPr sz="1200"/>
            </a:lvl1pPr>
          </a:lstStyle>
          <a:p>
            <a:fld id="{0D901D0D-A6D5-4202-8702-8AAF576C8795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1" tIns="46195" rIns="92391" bIns="461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2"/>
            <a:ext cx="5439410" cy="4468416"/>
          </a:xfrm>
          <a:prstGeom prst="rect">
            <a:avLst/>
          </a:prstGeom>
        </p:spPr>
        <p:txBody>
          <a:bodyPr vert="horz" lIns="92391" tIns="46195" rIns="92391" bIns="461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8"/>
            <a:ext cx="2946347" cy="4964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8"/>
            <a:ext cx="2946347" cy="4964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r">
              <a:defRPr sz="1200"/>
            </a:lvl1pPr>
          </a:lstStyle>
          <a:p>
            <a:fld id="{DEAD9BAC-5B7A-48CD-B19B-A8825C48F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0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3730A-0349-45CB-8723-829345B13F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4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3730A-0349-45CB-8723-829345B13F9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73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prstClr val="black"/>
                </a:solidFill>
              </a:rPr>
              <a:t>Kenya bureau of standards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1AA073-40D9-403E-9F5B-42AC97C960B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78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Kenya bureau of standards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1AA073-40D9-403E-9F5B-42AC97C960BC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0688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E79618-8CDA-4616-A701-11021D49AB8B}" type="slidenum">
              <a:rPr lang="en-GB" smtClean="0"/>
              <a:pPr/>
              <a:t>15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73374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Kenya bureau of standards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538685-2B67-48C2-97FE-6295D12AA402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174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Kenya bureau of standards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538685-2B67-48C2-97FE-6295D12AA402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17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Kenya bureau of standards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538685-2B67-48C2-97FE-6295D12AA402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174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Kenya bureau of standards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1AA073-40D9-403E-9F5B-42AC97C960BC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79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Kenya bureau of standards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1AA073-40D9-403E-9F5B-42AC97C960BC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341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prstClr val="black"/>
                </a:solidFill>
              </a:rPr>
              <a:t>Kenya bureau of standards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1AA073-40D9-403E-9F5B-42AC97C960B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5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prstClr val="black"/>
                </a:solidFill>
              </a:rPr>
              <a:t>Kenya bureau of standards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1AA073-40D9-403E-9F5B-42AC97C960B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1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Kenya bureau of standards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074FDF-D98D-4416-908F-78C5A6498CAF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729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83402-FEC1-4DAC-A8C6-E77126446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B6592-C24A-4AD2-BEFC-5C1CE0E6EA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B2973-53AE-4015-9CCB-0A34F96BCC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Luiza-\Logos\Kebs logos\Blank KEBS watermark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53526" cy="7188746"/>
          </a:xfrm>
          <a:prstGeom prst="rect">
            <a:avLst/>
          </a:prstGeom>
          <a:noFill/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6444208" cy="106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AD7391-84F0-4657-B849-E329168A71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3" descr="D:\Luiza-\Logos\Kebs logos\Complete logo - with new taglin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0"/>
            <a:ext cx="2699792" cy="88344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46640" cy="2763738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PRESENTATION BY CHARLES ONGWAE, MD KEBS</a:t>
            </a:r>
            <a:b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/>
            </a:r>
            <a:b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DURING WATER STAKEHOLDERS WORKSHOP</a:t>
            </a:r>
            <a:b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b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BOMA </a:t>
            </a:r>
            <a: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HOTEL ON 24</a:t>
            </a:r>
            <a:r>
              <a:rPr lang="en-US" sz="2400" b="1" baseline="300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TH</a:t>
            </a:r>
            <a: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MAY, 2018</a:t>
            </a:r>
            <a:b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</a:br>
            <a:endParaRPr lang="en-US" sz="2400" b="1" dirty="0" smtClean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5832648" cy="720080"/>
          </a:xfrm>
        </p:spPr>
        <p:txBody>
          <a:bodyPr/>
          <a:lstStyle/>
          <a:p>
            <a:r>
              <a:rPr lang="en-US" sz="3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Quality Assurance </a:t>
            </a:r>
            <a:r>
              <a:rPr lang="en-US" sz="30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Challenges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400600"/>
          </a:xfrm>
        </p:spPr>
        <p:txBody>
          <a:bodyPr/>
          <a:lstStyle/>
          <a:p>
            <a:pPr lvl="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latin typeface="Arial Black" pitchFamily="34" charset="0"/>
              </a:rPr>
              <a:t>Lack of willingness to renew the permits on time as per the signed scheme of supervision and </a:t>
            </a:r>
            <a:r>
              <a:rPr lang="en-US" sz="2000" dirty="0" smtClean="0">
                <a:solidFill>
                  <a:prstClr val="black"/>
                </a:solidFill>
                <a:latin typeface="Arial Black" pitchFamily="34" charset="0"/>
              </a:rPr>
              <a:t>control</a:t>
            </a: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1200" dirty="0">
              <a:solidFill>
                <a:prstClr val="black"/>
              </a:solidFill>
              <a:latin typeface="Arial Black" pitchFamily="34" charset="0"/>
            </a:endParaRP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prstClr val="black"/>
                </a:solidFill>
                <a:latin typeface="Arial Black" pitchFamily="34" charset="0"/>
              </a:rPr>
              <a:t>Poor maintenance of the water processing plant</a:t>
            </a: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1200" dirty="0" smtClean="0">
              <a:solidFill>
                <a:prstClr val="black"/>
              </a:solidFill>
              <a:latin typeface="Arial Black" pitchFamily="34" charset="0"/>
            </a:endParaRP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prstClr val="black"/>
                </a:solidFill>
                <a:latin typeface="Arial Black" pitchFamily="34" charset="0"/>
              </a:rPr>
              <a:t>Manufacturers </a:t>
            </a:r>
            <a:r>
              <a:rPr lang="en-US" sz="2000" dirty="0">
                <a:solidFill>
                  <a:prstClr val="black"/>
                </a:solidFill>
                <a:latin typeface="Arial Black" pitchFamily="34" charset="0"/>
              </a:rPr>
              <a:t>using similar brand </a:t>
            </a:r>
            <a:r>
              <a:rPr lang="en-US" sz="2000" dirty="0" smtClean="0">
                <a:solidFill>
                  <a:prstClr val="black"/>
                </a:solidFill>
                <a:latin typeface="Arial Black" pitchFamily="34" charset="0"/>
              </a:rPr>
              <a:t>or misleading names </a:t>
            </a:r>
            <a:r>
              <a:rPr lang="en-US" sz="2000" dirty="0">
                <a:solidFill>
                  <a:prstClr val="black"/>
                </a:solidFill>
                <a:latin typeface="Arial Black" pitchFamily="34" charset="0"/>
              </a:rPr>
              <a:t>without registering with </a:t>
            </a:r>
            <a:r>
              <a:rPr lang="en-US" sz="2000" dirty="0" smtClean="0">
                <a:solidFill>
                  <a:prstClr val="black"/>
                </a:solidFill>
                <a:latin typeface="Arial Black" pitchFamily="34" charset="0"/>
              </a:rPr>
              <a:t>KIPI</a:t>
            </a: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1200" dirty="0" smtClean="0">
              <a:solidFill>
                <a:prstClr val="black"/>
              </a:solidFill>
              <a:latin typeface="Arial Black" pitchFamily="34" charset="0"/>
            </a:endParaRP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prstClr val="black"/>
                </a:solidFill>
                <a:latin typeface="Arial Black" pitchFamily="34" charset="0"/>
              </a:rPr>
              <a:t>Manufacturers stop production and do not inform KEBS</a:t>
            </a: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1200" dirty="0">
              <a:solidFill>
                <a:prstClr val="black"/>
              </a:solidFill>
              <a:latin typeface="Arial Black" pitchFamily="34" charset="0"/>
            </a:endParaRP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prstClr val="black"/>
                </a:solidFill>
                <a:latin typeface="Arial Black" pitchFamily="34" charset="0"/>
              </a:rPr>
              <a:t>Not maintaining qualified personnel on site to continuously monitor the quality of the product and the hygiene standards.</a:t>
            </a: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1200" dirty="0">
              <a:solidFill>
                <a:prstClr val="black"/>
              </a:solidFill>
              <a:latin typeface="Arial Black" pitchFamily="34" charset="0"/>
            </a:endParaRP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prstClr val="black"/>
                </a:solidFill>
                <a:latin typeface="Arial Black" pitchFamily="34" charset="0"/>
              </a:rPr>
              <a:t>Misuse of the standardization mark. Making </a:t>
            </a:r>
            <a:r>
              <a:rPr lang="en-US" sz="2000" dirty="0">
                <a:solidFill>
                  <a:prstClr val="black"/>
                </a:solidFill>
                <a:latin typeface="Arial Black" pitchFamily="34" charset="0"/>
              </a:rPr>
              <a:t>labels with Standardization mark that have not been </a:t>
            </a:r>
            <a:r>
              <a:rPr lang="en-US" sz="2000" dirty="0" smtClean="0">
                <a:solidFill>
                  <a:prstClr val="black"/>
                </a:solidFill>
                <a:latin typeface="Arial Black" pitchFamily="34" charset="0"/>
              </a:rPr>
              <a:t>approved and issued </a:t>
            </a:r>
            <a:r>
              <a:rPr lang="en-US" sz="2000" dirty="0">
                <a:solidFill>
                  <a:prstClr val="black"/>
                </a:solidFill>
                <a:latin typeface="Arial Black" pitchFamily="34" charset="0"/>
              </a:rPr>
              <a:t>to them.  </a:t>
            </a:r>
          </a:p>
          <a:p>
            <a:pPr lvl="0">
              <a:lnSpc>
                <a:spcPct val="150000"/>
              </a:lnSpc>
            </a:pPr>
            <a:endParaRPr lang="en-GB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None/>
              <a:defRPr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5832648" cy="720080"/>
          </a:xfrm>
        </p:spPr>
        <p:txBody>
          <a:bodyPr/>
          <a:lstStyle/>
          <a:p>
            <a:pPr algn="l"/>
            <a:r>
              <a:rPr lang="en-US" sz="30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Way forward.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400600"/>
          </a:xfrm>
        </p:spPr>
        <p:txBody>
          <a:bodyPr/>
          <a:lstStyle/>
          <a:p>
            <a:pPr lvl="0">
              <a:lnSpc>
                <a:spcPct val="150000"/>
              </a:lnSpc>
            </a:pPr>
            <a:endParaRPr lang="en-GB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None/>
              <a:defRPr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9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79512" y="1052736"/>
            <a:ext cx="4176464" cy="4014945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As KEBS we listen and appreciate constructive feedback</a:t>
            </a:r>
            <a:b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/>
            </a:r>
            <a:b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/>
            </a:r>
            <a:b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We operate an open door policy and you are free to pick up a call and talk to me.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971600" y="24978"/>
            <a:ext cx="5421788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32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Our commitment to you</a:t>
            </a:r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46" y="1700808"/>
            <a:ext cx="4375170" cy="28803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43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628801"/>
            <a:ext cx="6768752" cy="2592288"/>
          </a:xfrm>
        </p:spPr>
        <p:txBody>
          <a:bodyPr/>
          <a:lstStyle/>
          <a:p>
            <a:pPr marL="0" indent="0" algn="ctr">
              <a:buNone/>
            </a:pPr>
            <a:r>
              <a:rPr lang="en-GB" sz="1600" b="1" dirty="0" smtClean="0">
                <a:latin typeface="Century Gothic" panose="020B0502020202020204" pitchFamily="34" charset="0"/>
              </a:rPr>
              <a:t>Thank you and God Bless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GB" sz="4000" b="1" dirty="0" smtClean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GB" sz="4000" b="1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GB" sz="4000" b="1" dirty="0" smtClean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GB" sz="2000" b="1" i="1" dirty="0" smtClean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GB" sz="2000" b="1" i="1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GB" sz="2000" b="1" i="1" dirty="0" smtClean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GB" sz="2000" b="1" i="1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en-GB" sz="2000" b="1" i="1" dirty="0" smtClean="0">
                <a:latin typeface="Century Gothic" panose="020B0502020202020204" pitchFamily="34" charset="0"/>
              </a:rPr>
              <a:t>Standards for Quality Life</a:t>
            </a:r>
            <a:endParaRPr lang="en-GB" sz="2000" b="1" i="1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GB" sz="4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400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lang="en-GB" dirty="0" smtClean="0"/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lang="en-GB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endParaRPr lang="en-US" dirty="0" smtClean="0">
              <a:latin typeface="Arial Narrow" pitchFamily="34" charset="0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endParaRPr lang="en-US" dirty="0" smtClean="0">
              <a:latin typeface="Arial Narrow" pitchFamily="34" charset="0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s://t2.ftcdn.net/jpg/00/43/60/39/400_F_43603906_huJ3IntpfTaaLjxH14DzFwmMko7w2ox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991" y="1484784"/>
            <a:ext cx="6383440" cy="393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960835"/>
            <a:ext cx="6352855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ChangeArrowheads="1"/>
          </p:cNvSpPr>
          <p:nvPr/>
        </p:nvSpPr>
        <p:spPr bwMode="auto">
          <a:xfrm>
            <a:off x="395536" y="1844824"/>
            <a:ext cx="8208912" cy="3970318"/>
          </a:xfrm>
          <a:prstGeom prst="rect">
            <a:avLst/>
          </a:prstGeom>
          <a:solidFill>
            <a:srgbClr val="006DB8"/>
          </a:solidFill>
          <a:ln w="9525">
            <a:solidFill>
              <a:srgbClr val="006DB8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ndara" pitchFamily="34" charset="0"/>
              </a:rPr>
              <a:t>KEBS CONTACTS:</a:t>
            </a:r>
          </a:p>
          <a:p>
            <a:endParaRPr lang="en-GB" sz="2800" b="1" dirty="0" smtClean="0">
              <a:solidFill>
                <a:schemeClr val="bg1"/>
              </a:solidFill>
              <a:latin typeface="Candara" pitchFamily="34" charset="0"/>
            </a:endParaRPr>
          </a:p>
          <a:p>
            <a:r>
              <a:rPr lang="en-GB" sz="2800" b="1" dirty="0" smtClean="0">
                <a:solidFill>
                  <a:schemeClr val="bg1"/>
                </a:solidFill>
                <a:latin typeface="Candara" pitchFamily="34" charset="0"/>
              </a:rPr>
              <a:t>email on: info@kebs.org </a:t>
            </a:r>
            <a:endParaRPr lang="en-GB" sz="2800" b="1" u="sng" dirty="0" smtClean="0">
              <a:solidFill>
                <a:schemeClr val="bg1"/>
              </a:solidFill>
              <a:latin typeface="Candara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Head Office: KEBS Centre,  Popo Road, off Mombasa Road</a:t>
            </a:r>
            <a:b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P.O. Box 54974 - 00200, Nairobi </a:t>
            </a:r>
            <a:b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Tel: (+254 0 20) 6948 000, Toll free </a:t>
            </a:r>
            <a:r>
              <a:rPr lang="en-US" sz="2800" b="1" smtClean="0">
                <a:solidFill>
                  <a:schemeClr val="bg1"/>
                </a:solidFill>
                <a:latin typeface="Candara" pitchFamily="34" charset="0"/>
              </a:rPr>
              <a:t>line 1545 </a:t>
            </a:r>
          </a:p>
          <a:p>
            <a:r>
              <a:rPr lang="en-US" sz="2800" b="1" smtClean="0">
                <a:solidFill>
                  <a:schemeClr val="bg1"/>
                </a:solidFill>
                <a:latin typeface="Candara" pitchFamily="34" charset="0"/>
              </a:rPr>
              <a:t>Cell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: 0722 202 137/8; 07334 600 471/2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SMS 20023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B2973-53AE-4015-9CCB-0A34F96BCC3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4978"/>
            <a:ext cx="5205764" cy="836712"/>
          </a:xfrm>
        </p:spPr>
        <p:txBody>
          <a:bodyPr/>
          <a:lstStyle/>
          <a:p>
            <a:pPr algn="l">
              <a:defRPr/>
            </a:pPr>
            <a:r>
              <a:rPr lang="en-US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Why water workshop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39899" cy="511256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 Black" pitchFamily="34" charset="0"/>
              </a:rPr>
              <a:t>The objective of this forum </a:t>
            </a:r>
            <a:r>
              <a:rPr lang="en-US" sz="2400" dirty="0" smtClean="0">
                <a:latin typeface="Arial Black" pitchFamily="34" charset="0"/>
              </a:rPr>
              <a:t>is to;</a:t>
            </a:r>
          </a:p>
          <a:p>
            <a:pPr marL="0" indent="0">
              <a:buNone/>
            </a:pPr>
            <a:endParaRPr lang="en-US" sz="2400" dirty="0">
              <a:latin typeface="Arial Black" pitchFamily="34" charset="0"/>
            </a:endParaRPr>
          </a:p>
          <a:p>
            <a:pPr marL="457200" lvl="0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Arial Black" pitchFamily="34" charset="0"/>
              </a:rPr>
              <a:t>Engage water bottling stakeholders </a:t>
            </a:r>
          </a:p>
          <a:p>
            <a:pPr marL="457200" lvl="0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2400" b="1" dirty="0" smtClean="0">
              <a:latin typeface="Arial Black" pitchFamily="34" charset="0"/>
            </a:endParaRPr>
          </a:p>
          <a:p>
            <a:pPr marL="457200" lvl="0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Arial Black" pitchFamily="34" charset="0"/>
              </a:rPr>
              <a:t>Sensitize participants and the media on </a:t>
            </a:r>
            <a:r>
              <a:rPr lang="en-US" sz="2400" b="1" dirty="0">
                <a:latin typeface="Arial Black" pitchFamily="34" charset="0"/>
              </a:rPr>
              <a:t>the </a:t>
            </a:r>
            <a:r>
              <a:rPr lang="en-US" sz="2400" b="1" dirty="0" smtClean="0">
                <a:latin typeface="Arial Black" pitchFamily="34" charset="0"/>
              </a:rPr>
              <a:t>requirements for water bottling.</a:t>
            </a:r>
          </a:p>
          <a:p>
            <a:pPr marL="457200" lvl="0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2400" b="1" dirty="0" smtClean="0">
              <a:latin typeface="Arial Black" pitchFamily="34" charset="0"/>
            </a:endParaRPr>
          </a:p>
          <a:p>
            <a:pPr marL="457200" lvl="0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Arial Black" pitchFamily="34" charset="0"/>
              </a:rPr>
              <a:t>Discuss </a:t>
            </a:r>
            <a:r>
              <a:rPr lang="en-US" sz="2400" b="1" dirty="0">
                <a:latin typeface="Arial Black" pitchFamily="34" charset="0"/>
              </a:rPr>
              <a:t>some of the key challenges facing the water </a:t>
            </a:r>
            <a:r>
              <a:rPr lang="en-US" sz="2400" b="1" dirty="0" smtClean="0">
                <a:latin typeface="Arial Black" pitchFamily="34" charset="0"/>
              </a:rPr>
              <a:t>bottlers</a:t>
            </a:r>
          </a:p>
          <a:p>
            <a:pPr marL="457200" lvl="0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2400" b="1" dirty="0">
              <a:latin typeface="Arial Black" pitchFamily="34" charset="0"/>
            </a:endParaRPr>
          </a:p>
          <a:p>
            <a:pPr marL="457200" lvl="0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 Black" pitchFamily="34" charset="0"/>
              </a:rPr>
              <a:t>Come up with </a:t>
            </a:r>
            <a:r>
              <a:rPr lang="en-US" sz="2400" b="1" dirty="0" smtClean="0">
                <a:latin typeface="Arial Black" pitchFamily="34" charset="0"/>
              </a:rPr>
              <a:t>a way forward</a:t>
            </a:r>
            <a:endParaRPr lang="en-US" sz="2400" b="1" dirty="0">
              <a:latin typeface="Arial Black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latin typeface="Arial Black" pitchFamily="34" charset="0"/>
            </a:endParaRPr>
          </a:p>
          <a:p>
            <a:pPr marL="0" lvl="0" indent="0">
              <a:buNone/>
            </a:pPr>
            <a:endParaRPr lang="en-US" sz="1600" dirty="0">
              <a:latin typeface="Arial Black" pitchFamily="34" charset="0"/>
            </a:endParaRPr>
          </a:p>
          <a:p>
            <a:pPr lvl="0"/>
            <a:endParaRPr lang="en-US" sz="1600" dirty="0">
              <a:latin typeface="Arial Blac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3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4978"/>
            <a:ext cx="5349780" cy="836712"/>
          </a:xfrm>
        </p:spPr>
        <p:txBody>
          <a:bodyPr/>
          <a:lstStyle/>
          <a:p>
            <a:pPr algn="l">
              <a:defRPr/>
            </a:pPr>
            <a:r>
              <a:rPr lang="en-US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Why </a:t>
            </a:r>
            <a:r>
              <a:rPr lang="en-US" sz="32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Standards?</a:t>
            </a:r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39899" cy="5184576"/>
          </a:xfrm>
        </p:spPr>
        <p:txBody>
          <a:bodyPr/>
          <a:lstStyle/>
          <a:p>
            <a:pPr marL="0" lvl="0" indent="0">
              <a:buNone/>
            </a:pPr>
            <a:r>
              <a:rPr lang="en-US" sz="2800" dirty="0" smtClean="0">
                <a:latin typeface="Arial Black" pitchFamily="34" charset="0"/>
                <a:cs typeface="Calibri" panose="020F0502020204030204" pitchFamily="34" charset="0"/>
              </a:rPr>
              <a:t>Standards ensure:</a:t>
            </a:r>
          </a:p>
          <a:p>
            <a:pPr marL="0" lvl="0" indent="0">
              <a:buNone/>
            </a:pPr>
            <a:endParaRPr lang="en-US" sz="1000" dirty="0" smtClean="0">
              <a:latin typeface="Arial Black" pitchFamily="34" charset="0"/>
              <a:cs typeface="Calibri" panose="020F0502020204030204" pitchFamily="34" charset="0"/>
            </a:endParaRPr>
          </a:p>
          <a:p>
            <a:pPr marL="574675" lvl="0" indent="-574675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Black" pitchFamily="34" charset="0"/>
                <a:cs typeface="Calibri" panose="020F0502020204030204" pitchFamily="34" charset="0"/>
              </a:rPr>
              <a:t>Consumer protection from </a:t>
            </a:r>
            <a:r>
              <a:rPr lang="en-US" sz="2400" dirty="0">
                <a:latin typeface="Arial Black" pitchFamily="34" charset="0"/>
                <a:cs typeface="Calibri" panose="020F0502020204030204" pitchFamily="34" charset="0"/>
              </a:rPr>
              <a:t>harmful and </a:t>
            </a:r>
            <a:r>
              <a:rPr lang="en-US" sz="2400" dirty="0" smtClean="0">
                <a:latin typeface="Arial Black" pitchFamily="34" charset="0"/>
                <a:cs typeface="Calibri" panose="020F0502020204030204" pitchFamily="34" charset="0"/>
              </a:rPr>
              <a:t>substandard goods</a:t>
            </a:r>
          </a:p>
          <a:p>
            <a:pPr marL="574675" lvl="0" indent="-574675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1000" dirty="0">
              <a:latin typeface="Arial Black" pitchFamily="34" charset="0"/>
              <a:cs typeface="Calibri" panose="020F0502020204030204" pitchFamily="34" charset="0"/>
            </a:endParaRPr>
          </a:p>
          <a:p>
            <a:pPr marL="574675" indent="-574675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 Black" pitchFamily="34" charset="0"/>
                <a:cs typeface="Calibri" panose="020F0502020204030204" pitchFamily="34" charset="0"/>
              </a:rPr>
              <a:t>Fair trade </a:t>
            </a:r>
            <a:r>
              <a:rPr lang="en-US" sz="2400" dirty="0" smtClean="0">
                <a:latin typeface="Arial Black" pitchFamily="34" charset="0"/>
                <a:cs typeface="Calibri" panose="020F0502020204030204" pitchFamily="34" charset="0"/>
              </a:rPr>
              <a:t>facilitation</a:t>
            </a:r>
          </a:p>
          <a:p>
            <a:pPr marL="574675" indent="-574675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1000" dirty="0">
              <a:latin typeface="Arial Black" pitchFamily="34" charset="0"/>
              <a:cs typeface="Calibri" panose="020F0502020204030204" pitchFamily="34" charset="0"/>
            </a:endParaRPr>
          </a:p>
          <a:p>
            <a:pPr marL="574675" lvl="0" indent="-574675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 Black" pitchFamily="34" charset="0"/>
                <a:cs typeface="Calibri" panose="020F0502020204030204" pitchFamily="34" charset="0"/>
              </a:rPr>
              <a:t>Environmental </a:t>
            </a:r>
            <a:r>
              <a:rPr lang="en-US" sz="2400" dirty="0" smtClean="0">
                <a:latin typeface="Arial Black" pitchFamily="34" charset="0"/>
                <a:cs typeface="Calibri" panose="020F0502020204030204" pitchFamily="34" charset="0"/>
              </a:rPr>
              <a:t>protection</a:t>
            </a:r>
          </a:p>
          <a:p>
            <a:pPr marL="574675" lvl="0" indent="-574675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1000" dirty="0">
              <a:latin typeface="Arial Black" pitchFamily="34" charset="0"/>
              <a:cs typeface="Calibri" panose="020F0502020204030204" pitchFamily="34" charset="0"/>
            </a:endParaRPr>
          </a:p>
          <a:p>
            <a:pPr marL="574675" lvl="0" indent="-574675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 Black" pitchFamily="34" charset="0"/>
                <a:cs typeface="Calibri" panose="020F0502020204030204" pitchFamily="34" charset="0"/>
              </a:rPr>
              <a:t>Innovation and </a:t>
            </a:r>
            <a:r>
              <a:rPr lang="en-US" sz="2400" dirty="0" smtClean="0">
                <a:latin typeface="Arial Black" pitchFamily="34" charset="0"/>
                <a:cs typeface="Calibri" panose="020F0502020204030204" pitchFamily="34" charset="0"/>
              </a:rPr>
              <a:t>competitiveness</a:t>
            </a:r>
          </a:p>
          <a:p>
            <a:pPr marL="574675" lvl="0" indent="-574675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1000" dirty="0">
              <a:latin typeface="Arial Black" pitchFamily="34" charset="0"/>
              <a:cs typeface="Calibri" panose="020F0502020204030204" pitchFamily="34" charset="0"/>
            </a:endParaRPr>
          </a:p>
          <a:p>
            <a:pPr marL="574675" lvl="0" indent="-574675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 Black" pitchFamily="34" charset="0"/>
                <a:cs typeface="Calibri" panose="020F0502020204030204" pitchFamily="34" charset="0"/>
              </a:rPr>
              <a:t>Regional </a:t>
            </a:r>
            <a:r>
              <a:rPr lang="en-US" sz="2400" dirty="0" smtClean="0">
                <a:latin typeface="Arial Black" pitchFamily="34" charset="0"/>
                <a:cs typeface="Calibri" panose="020F0502020204030204" pitchFamily="34" charset="0"/>
              </a:rPr>
              <a:t>integration among states</a:t>
            </a:r>
            <a:endParaRPr lang="en-US" sz="2400" dirty="0">
              <a:latin typeface="Arial Black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US" sz="1600" dirty="0">
              <a:latin typeface="Arial Black" pitchFamily="34" charset="0"/>
            </a:endParaRPr>
          </a:p>
          <a:p>
            <a:pPr lvl="0"/>
            <a:endParaRPr lang="en-US" sz="1600" dirty="0">
              <a:latin typeface="Arial Blac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4978"/>
            <a:ext cx="4989740" cy="836712"/>
          </a:xfrm>
        </p:spPr>
        <p:txBody>
          <a:bodyPr/>
          <a:lstStyle/>
          <a:p>
            <a:pPr algn="l">
              <a:defRPr/>
            </a:pPr>
            <a:r>
              <a:rPr lang="en-US" sz="32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KEBS Mandate</a:t>
            </a:r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367891" cy="5688632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dirty="0" smtClean="0">
                <a:latin typeface="Arial Black" pitchFamily="34" charset="0"/>
              </a:rPr>
              <a:t>KEBS was established through Standards Act CAP 496 of the Laws of Kenya and given mandate </a:t>
            </a:r>
            <a:r>
              <a:rPr lang="en-GB" sz="2000" dirty="0">
                <a:latin typeface="Arial Black" pitchFamily="34" charset="0"/>
              </a:rPr>
              <a:t>f</a:t>
            </a:r>
            <a:r>
              <a:rPr lang="en-GB" sz="2000" dirty="0" smtClean="0">
                <a:latin typeface="Arial Black" pitchFamily="34" charset="0"/>
              </a:rPr>
              <a:t>or:</a:t>
            </a:r>
          </a:p>
          <a:p>
            <a:pPr marL="0" lvl="0" indent="0">
              <a:buNone/>
            </a:pPr>
            <a:endParaRPr lang="en-GB" sz="300" dirty="0" smtClean="0">
              <a:latin typeface="Arial Black" pitchFamily="34" charset="0"/>
            </a:endParaRPr>
          </a:p>
          <a:p>
            <a:pPr marL="0" lvl="0" indent="0">
              <a:buNone/>
            </a:pPr>
            <a:endParaRPr lang="en-GB" sz="300" dirty="0">
              <a:latin typeface="Arial Black" pitchFamily="34" charset="0"/>
            </a:endParaRPr>
          </a:p>
          <a:p>
            <a:pPr marL="515938" lvl="0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GB" sz="2000" dirty="0" smtClean="0">
                <a:latin typeface="Arial Black" pitchFamily="34" charset="0"/>
              </a:rPr>
              <a:t>Development </a:t>
            </a:r>
            <a:r>
              <a:rPr lang="en-GB" sz="2000" dirty="0">
                <a:latin typeface="Arial Black" pitchFamily="34" charset="0"/>
              </a:rPr>
              <a:t>and harmonization of </a:t>
            </a:r>
            <a:r>
              <a:rPr lang="en-GB" sz="2000" dirty="0" smtClean="0">
                <a:latin typeface="Arial Black" pitchFamily="34" charset="0"/>
              </a:rPr>
              <a:t>standards</a:t>
            </a:r>
          </a:p>
          <a:p>
            <a:pPr marL="515938" lvl="0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300" dirty="0">
              <a:latin typeface="Arial Black" pitchFamily="34" charset="0"/>
            </a:endParaRPr>
          </a:p>
          <a:p>
            <a:pPr marL="515938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GB" sz="2000" dirty="0">
                <a:latin typeface="Arial Black" pitchFamily="34" charset="0"/>
              </a:rPr>
              <a:t>Product and system </a:t>
            </a:r>
            <a:r>
              <a:rPr lang="en-GB" sz="2000" dirty="0" smtClean="0">
                <a:latin typeface="Arial Black" pitchFamily="34" charset="0"/>
              </a:rPr>
              <a:t>certification</a:t>
            </a:r>
          </a:p>
          <a:p>
            <a:pPr marL="515938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300" dirty="0">
              <a:latin typeface="Arial Black" pitchFamily="34" charset="0"/>
            </a:endParaRPr>
          </a:p>
          <a:p>
            <a:pPr marL="515938" lvl="0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GB" sz="2000" dirty="0">
                <a:latin typeface="Arial Black" pitchFamily="34" charset="0"/>
              </a:rPr>
              <a:t>Support growth of industry by provision of quality assurance and </a:t>
            </a:r>
            <a:r>
              <a:rPr lang="en-GB" sz="2000" dirty="0" smtClean="0">
                <a:latin typeface="Arial Black" pitchFamily="34" charset="0"/>
              </a:rPr>
              <a:t>inspection</a:t>
            </a:r>
          </a:p>
          <a:p>
            <a:pPr marL="515938" lvl="0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GB" sz="300" dirty="0">
              <a:latin typeface="Arial Black" pitchFamily="34" charset="0"/>
            </a:endParaRPr>
          </a:p>
          <a:p>
            <a:pPr marL="515938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GB" sz="2000" dirty="0" smtClean="0">
                <a:latin typeface="Arial Black" pitchFamily="34" charset="0"/>
              </a:rPr>
              <a:t>Testing </a:t>
            </a:r>
            <a:r>
              <a:rPr lang="en-GB" sz="2000" dirty="0">
                <a:latin typeface="Arial Black" pitchFamily="34" charset="0"/>
              </a:rPr>
              <a:t>of </a:t>
            </a:r>
            <a:r>
              <a:rPr lang="en-GB" sz="2000" dirty="0" smtClean="0">
                <a:latin typeface="Arial Black" pitchFamily="34" charset="0"/>
              </a:rPr>
              <a:t>both raw </a:t>
            </a:r>
            <a:r>
              <a:rPr lang="en-GB" sz="2000" dirty="0">
                <a:latin typeface="Arial Black" pitchFamily="34" charset="0"/>
              </a:rPr>
              <a:t>materials and finished </a:t>
            </a:r>
            <a:r>
              <a:rPr lang="en-GB" sz="2000" dirty="0" smtClean="0">
                <a:latin typeface="Arial Black" pitchFamily="34" charset="0"/>
              </a:rPr>
              <a:t>products</a:t>
            </a:r>
          </a:p>
          <a:p>
            <a:pPr marL="515938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300" dirty="0">
              <a:latin typeface="Arial Black" pitchFamily="34" charset="0"/>
            </a:endParaRPr>
          </a:p>
          <a:p>
            <a:pPr marL="515938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GB" sz="2000" dirty="0">
                <a:latin typeface="Arial Black" pitchFamily="34" charset="0"/>
              </a:rPr>
              <a:t>Calibration of </a:t>
            </a:r>
            <a:r>
              <a:rPr lang="en-GB" sz="2000" dirty="0" smtClean="0">
                <a:latin typeface="Arial Black" pitchFamily="34" charset="0"/>
              </a:rPr>
              <a:t>equipment</a:t>
            </a:r>
          </a:p>
          <a:p>
            <a:pPr marL="515938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300" dirty="0">
              <a:latin typeface="Arial Black" pitchFamily="34" charset="0"/>
            </a:endParaRPr>
          </a:p>
          <a:p>
            <a:pPr marL="515938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GB" sz="2000" dirty="0">
                <a:latin typeface="Arial Black" pitchFamily="34" charset="0"/>
              </a:rPr>
              <a:t>Maintenance and dissemination of International System of Units (SI) of </a:t>
            </a:r>
            <a:r>
              <a:rPr lang="en-GB" sz="2000" dirty="0" smtClean="0">
                <a:latin typeface="Arial Black" pitchFamily="34" charset="0"/>
              </a:rPr>
              <a:t>measurements</a:t>
            </a:r>
          </a:p>
          <a:p>
            <a:pPr marL="515938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300" dirty="0">
              <a:latin typeface="Arial Black" pitchFamily="34" charset="0"/>
            </a:endParaRPr>
          </a:p>
          <a:p>
            <a:pPr marL="515938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GB" sz="2000" dirty="0">
                <a:latin typeface="Arial Black" pitchFamily="34" charset="0"/>
              </a:rPr>
              <a:t>Undertaking educational work in standardization and practical application of </a:t>
            </a:r>
            <a:r>
              <a:rPr lang="en-GB" sz="2000" dirty="0" smtClean="0">
                <a:latin typeface="Arial Black" pitchFamily="34" charset="0"/>
              </a:rPr>
              <a:t>standards</a:t>
            </a:r>
          </a:p>
          <a:p>
            <a:pPr marL="515938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GB" sz="300" dirty="0">
              <a:latin typeface="Arial Black" pitchFamily="34" charset="0"/>
            </a:endParaRPr>
          </a:p>
          <a:p>
            <a:pPr marL="515938" lvl="0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GB" sz="2000" dirty="0" smtClean="0">
                <a:latin typeface="Arial Black" pitchFamily="34" charset="0"/>
              </a:rPr>
              <a:t>Availing for sale </a:t>
            </a:r>
            <a:r>
              <a:rPr lang="en-GB" sz="2000" dirty="0">
                <a:latin typeface="Arial Black" pitchFamily="34" charset="0"/>
              </a:rPr>
              <a:t>Kenya standards, Regional and International </a:t>
            </a:r>
            <a:r>
              <a:rPr lang="en-GB" sz="2000" dirty="0" smtClean="0">
                <a:latin typeface="Arial Black" pitchFamily="34" charset="0"/>
              </a:rPr>
              <a:t>standards</a:t>
            </a:r>
          </a:p>
          <a:p>
            <a:pPr marL="515938" lvl="0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300" dirty="0">
              <a:latin typeface="Arial Black" pitchFamily="34" charset="0"/>
            </a:endParaRPr>
          </a:p>
          <a:p>
            <a:pPr marL="515938" lvl="0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300" dirty="0">
              <a:latin typeface="Arial Black" pitchFamily="34" charset="0"/>
            </a:endParaRPr>
          </a:p>
          <a:p>
            <a:pPr marL="515938" lvl="0" indent="-515938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Arial Blac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5976664" cy="836712"/>
          </a:xfrm>
        </p:spPr>
        <p:txBody>
          <a:bodyPr/>
          <a:lstStyle/>
          <a:p>
            <a:pPr algn="l">
              <a:defRPr/>
            </a:pPr>
            <a:r>
              <a:rPr lang="en-US" sz="30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Implementation of Standards</a:t>
            </a:r>
            <a:endParaRPr lang="en-US" sz="3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 Black" pitchFamily="34" charset="0"/>
              </a:rPr>
              <a:t>To ensure </a:t>
            </a:r>
            <a:r>
              <a:rPr lang="en-US" sz="2400" dirty="0" smtClean="0">
                <a:latin typeface="Arial Black" pitchFamily="34" charset="0"/>
              </a:rPr>
              <a:t>KEBS </a:t>
            </a:r>
            <a:r>
              <a:rPr lang="en-US" sz="2400" b="1" dirty="0" smtClean="0">
                <a:latin typeface="Arial Black" pitchFamily="34" charset="0"/>
              </a:rPr>
              <a:t>Mandate</a:t>
            </a:r>
            <a:r>
              <a:rPr lang="en-US" sz="2400" dirty="0" smtClean="0">
                <a:latin typeface="Arial Black" pitchFamily="34" charset="0"/>
              </a:rPr>
              <a:t> is fulfilled, KEBS</a:t>
            </a:r>
          </a:p>
          <a:p>
            <a:pPr marL="0" indent="0">
              <a:buNone/>
            </a:pPr>
            <a:endParaRPr lang="en-US" sz="2400" dirty="0">
              <a:latin typeface="Arial Black" pitchFamily="34" charset="0"/>
            </a:endParaRPr>
          </a:p>
          <a:p>
            <a:pPr marL="515938" indent="-515938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400" dirty="0" smtClean="0">
                <a:solidFill>
                  <a:prstClr val="black"/>
                </a:solidFill>
                <a:latin typeface="Arial Black" pitchFamily="34" charset="0"/>
              </a:rPr>
              <a:t>Supports industries by </a:t>
            </a:r>
            <a:r>
              <a:rPr lang="en-GB" sz="2400" dirty="0">
                <a:solidFill>
                  <a:prstClr val="black"/>
                </a:solidFill>
                <a:latin typeface="Arial Black" pitchFamily="34" charset="0"/>
              </a:rPr>
              <a:t>provision of </a:t>
            </a:r>
            <a:r>
              <a:rPr lang="en-GB" sz="2400" dirty="0" smtClean="0">
                <a:solidFill>
                  <a:prstClr val="black"/>
                </a:solidFill>
                <a:latin typeface="Arial Black" pitchFamily="34" charset="0"/>
              </a:rPr>
              <a:t>inspection and quality assurance services</a:t>
            </a:r>
            <a:endParaRPr lang="en-US" sz="2400" dirty="0" smtClean="0">
              <a:latin typeface="Arial Black" pitchFamily="34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400" dirty="0">
              <a:latin typeface="Arial Black" pitchFamily="34" charset="0"/>
            </a:endParaRPr>
          </a:p>
          <a:p>
            <a:pPr marL="515938" indent="-515938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Black" pitchFamily="34" charset="0"/>
              </a:rPr>
              <a:t>This process leads to issuance of Product </a:t>
            </a:r>
            <a:r>
              <a:rPr lang="en-US" sz="2400" dirty="0">
                <a:latin typeface="Arial Black" pitchFamily="34" charset="0"/>
              </a:rPr>
              <a:t>Standardization </a:t>
            </a:r>
            <a:r>
              <a:rPr lang="en-US" sz="2400" dirty="0" smtClean="0">
                <a:latin typeface="Arial Black" pitchFamily="34" charset="0"/>
              </a:rPr>
              <a:t>Marks namely:</a:t>
            </a:r>
          </a:p>
          <a:p>
            <a:pPr marL="0" indent="0">
              <a:buNone/>
            </a:pPr>
            <a:endParaRPr lang="en-US" sz="2400" dirty="0">
              <a:latin typeface="Arial Black" pitchFamily="34" charset="0"/>
            </a:endParaRPr>
          </a:p>
          <a:p>
            <a:pPr marL="973138" lvl="1" indent="-515938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itchFamily="34" charset="0"/>
              </a:rPr>
              <a:t>Standardization </a:t>
            </a:r>
            <a:r>
              <a:rPr lang="en-US" sz="2400" dirty="0" smtClean="0">
                <a:latin typeface="Arial Black" pitchFamily="34" charset="0"/>
              </a:rPr>
              <a:t>Mark (</a:t>
            </a:r>
            <a:r>
              <a:rPr lang="en-US" sz="2400" dirty="0" err="1" smtClean="0">
                <a:latin typeface="Arial Black" pitchFamily="34" charset="0"/>
              </a:rPr>
              <a:t>Smark</a:t>
            </a:r>
            <a:r>
              <a:rPr lang="en-US" sz="2400" dirty="0" smtClean="0">
                <a:latin typeface="Arial Black" pitchFamily="34" charset="0"/>
              </a:rPr>
              <a:t>)</a:t>
            </a:r>
          </a:p>
          <a:p>
            <a:pPr marL="973138" lvl="0" indent="-515938"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2400" dirty="0">
              <a:latin typeface="Arial Black" pitchFamily="34" charset="0"/>
            </a:endParaRPr>
          </a:p>
          <a:p>
            <a:pPr marL="973138" lvl="1" indent="-515938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 Black" pitchFamily="34" charset="0"/>
              </a:rPr>
              <a:t>The </a:t>
            </a:r>
            <a:r>
              <a:rPr lang="en-US" sz="2400" dirty="0">
                <a:latin typeface="Arial Black" pitchFamily="34" charset="0"/>
              </a:rPr>
              <a:t>Diamond Mark of </a:t>
            </a:r>
            <a:r>
              <a:rPr lang="en-US" sz="2400" dirty="0" smtClean="0">
                <a:latin typeface="Arial Black" pitchFamily="34" charset="0"/>
              </a:rPr>
              <a:t>Quality (</a:t>
            </a:r>
            <a:r>
              <a:rPr lang="en-US" sz="2400" dirty="0" err="1" smtClean="0">
                <a:latin typeface="Arial Black" pitchFamily="34" charset="0"/>
              </a:rPr>
              <a:t>Dmark</a:t>
            </a:r>
            <a:r>
              <a:rPr lang="en-US" sz="2400" dirty="0" smtClean="0">
                <a:latin typeface="Arial Black" pitchFamily="34" charset="0"/>
              </a:rPr>
              <a:t>)</a:t>
            </a:r>
            <a:endParaRPr lang="en-US" sz="2400" dirty="0">
              <a:latin typeface="Arial Black" pitchFamily="34" charset="0"/>
            </a:endParaRPr>
          </a:p>
          <a:p>
            <a:pPr lvl="0">
              <a:lnSpc>
                <a:spcPct val="150000"/>
              </a:lnSpc>
            </a:pPr>
            <a:endParaRPr lang="en-US" sz="1800" dirty="0" smtClean="0">
              <a:latin typeface="Century Gothic" panose="020B0502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GB" sz="18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2800" dirty="0"/>
          </a:p>
          <a:p>
            <a:pPr>
              <a:buNone/>
            </a:pPr>
            <a:endParaRPr lang="en-GB" sz="3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5976664" cy="836712"/>
          </a:xfrm>
        </p:spPr>
        <p:txBody>
          <a:bodyPr/>
          <a:lstStyle/>
          <a:p>
            <a:pPr algn="l">
              <a:defRPr/>
            </a:pPr>
            <a:r>
              <a:rPr lang="en-US" sz="30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Report on the Status of permits</a:t>
            </a:r>
            <a:endParaRPr lang="en-US" sz="3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515938" indent="-515938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prstClr val="black"/>
                </a:solidFill>
                <a:latin typeface="Arial Black" pitchFamily="34" charset="0"/>
              </a:rPr>
              <a:t>Number </a:t>
            </a:r>
            <a:r>
              <a:rPr lang="en-US" sz="2400" dirty="0">
                <a:solidFill>
                  <a:prstClr val="black"/>
                </a:solidFill>
                <a:latin typeface="Arial Black" pitchFamily="34" charset="0"/>
              </a:rPr>
              <a:t>of valid permits –  426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2400" dirty="0">
              <a:latin typeface="Arial Black" pitchFamily="34" charset="0"/>
            </a:endParaRPr>
          </a:p>
          <a:p>
            <a:pPr marL="515938" indent="-515938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 Black" pitchFamily="34" charset="0"/>
              </a:rPr>
              <a:t>Number of expired permits (Operating illegally) –  </a:t>
            </a:r>
            <a:r>
              <a:rPr lang="en-US" sz="2400" dirty="0" smtClean="0">
                <a:latin typeface="Arial Black" pitchFamily="34" charset="0"/>
              </a:rPr>
              <a:t>165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2400" dirty="0" smtClean="0">
              <a:latin typeface="Arial Black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Black" pitchFamily="34" charset="0"/>
            </a:endParaRPr>
          </a:p>
          <a:p>
            <a:pPr lvl="0">
              <a:lnSpc>
                <a:spcPct val="150000"/>
              </a:lnSpc>
            </a:pPr>
            <a:endParaRPr lang="en-US" sz="1800" dirty="0" smtClean="0">
              <a:latin typeface="Century Gothic" panose="020B0502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GB" sz="18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2800" dirty="0"/>
          </a:p>
          <a:p>
            <a:pPr>
              <a:buNone/>
            </a:pPr>
            <a:endParaRPr lang="en-GB" sz="3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6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5904656" cy="908720"/>
          </a:xfrm>
        </p:spPr>
        <p:txBody>
          <a:bodyPr/>
          <a:lstStyle/>
          <a:p>
            <a:pPr algn="l">
              <a:defRPr/>
            </a:pPr>
            <a:r>
              <a:rPr lang="en-US" sz="2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Implementation of Standardization Marks on Water</a:t>
            </a:r>
            <a:endParaRPr lang="en-US" sz="29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Black" pitchFamily="34" charset="0"/>
              </a:rPr>
              <a:t>During  water meeting held on 11</a:t>
            </a:r>
            <a:r>
              <a:rPr lang="en-US" sz="2400" baseline="30000" dirty="0" smtClean="0">
                <a:latin typeface="Arial Black" pitchFamily="34" charset="0"/>
              </a:rPr>
              <a:t>th</a:t>
            </a:r>
            <a:r>
              <a:rPr lang="en-US" sz="2400" dirty="0" smtClean="0">
                <a:latin typeface="Arial Black" pitchFamily="34" charset="0"/>
              </a:rPr>
              <a:t> </a:t>
            </a:r>
            <a:r>
              <a:rPr lang="en-US" sz="2400" dirty="0">
                <a:latin typeface="Arial Black" pitchFamily="34" charset="0"/>
              </a:rPr>
              <a:t>May </a:t>
            </a:r>
            <a:r>
              <a:rPr lang="en-US" sz="2400" dirty="0" smtClean="0">
                <a:latin typeface="Arial Black" pitchFamily="34" charset="0"/>
              </a:rPr>
              <a:t>2016 it </a:t>
            </a:r>
            <a:r>
              <a:rPr lang="en-US" sz="2400" dirty="0">
                <a:latin typeface="Arial Black" pitchFamily="34" charset="0"/>
              </a:rPr>
              <a:t>was agreed </a:t>
            </a:r>
            <a:r>
              <a:rPr lang="en-US" sz="2400" dirty="0" smtClean="0">
                <a:latin typeface="Arial Black" pitchFamily="34" charset="0"/>
              </a:rPr>
              <a:t>that:</a:t>
            </a:r>
          </a:p>
          <a:p>
            <a:pPr marL="1257300" lvl="2" indent="-457200">
              <a:buClr>
                <a:srgbClr val="0070C0"/>
              </a:buClr>
              <a:buFont typeface="+mj-lt"/>
              <a:buAutoNum type="arabicParenR"/>
            </a:pPr>
            <a:r>
              <a:rPr lang="en-US" sz="2200" dirty="0" smtClean="0">
                <a:latin typeface="Arial Black" pitchFamily="34" charset="0"/>
              </a:rPr>
              <a:t>All marks printed on the labels will have the permit number below it</a:t>
            </a:r>
            <a:r>
              <a:rPr lang="en-US" sz="2200" dirty="0">
                <a:latin typeface="Arial Black" pitchFamily="34" charset="0"/>
              </a:rPr>
              <a:t>. This number is used by consumers to verify the validity of the SM and obtain manufacturer details.</a:t>
            </a:r>
          </a:p>
          <a:p>
            <a:pPr marL="1257300" lvl="2" indent="-457200">
              <a:buClr>
                <a:srgbClr val="0070C0"/>
              </a:buClr>
              <a:buFont typeface="+mj-lt"/>
              <a:buAutoNum type="arabicParenR"/>
            </a:pPr>
            <a:r>
              <a:rPr lang="en-US" sz="2200" dirty="0" smtClean="0">
                <a:latin typeface="Arial Black" pitchFamily="34" charset="0"/>
              </a:rPr>
              <a:t>Personnel – Manufacturers to employ qualified personnel</a:t>
            </a:r>
          </a:p>
          <a:p>
            <a:pPr marL="1257300" lvl="2" indent="-457200">
              <a:buClr>
                <a:srgbClr val="0070C0"/>
              </a:buClr>
              <a:buFont typeface="+mj-lt"/>
              <a:buAutoNum type="arabicParenR"/>
            </a:pPr>
            <a:r>
              <a:rPr lang="en-US" sz="2200" dirty="0" smtClean="0">
                <a:latin typeface="Arial Black" pitchFamily="34" charset="0"/>
              </a:rPr>
              <a:t>Location – manufacturers to relocate outside residential units</a:t>
            </a:r>
            <a:endParaRPr lang="en-US" sz="2200" dirty="0">
              <a:latin typeface="Arial Black" pitchFamily="3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Black" pitchFamily="34" charset="0"/>
              </a:rPr>
              <a:t>For most </a:t>
            </a:r>
            <a:r>
              <a:rPr lang="en-US" sz="2400" smtClean="0">
                <a:latin typeface="Arial Black" pitchFamily="34" charset="0"/>
              </a:rPr>
              <a:t>companies these </a:t>
            </a:r>
            <a:r>
              <a:rPr lang="en-US" sz="2400" dirty="0" smtClean="0">
                <a:latin typeface="Arial Black" pitchFamily="34" charset="0"/>
              </a:rPr>
              <a:t>has been done satisfactorily. 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900" dirty="0" smtClean="0">
              <a:latin typeface="Arial Black" pitchFamily="3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600" dirty="0" smtClean="0">
              <a:latin typeface="Arial Black" pitchFamily="34" charset="0"/>
            </a:endParaRPr>
          </a:p>
          <a:p>
            <a:pPr>
              <a:buNone/>
            </a:pPr>
            <a:endParaRPr lang="en-GB" sz="3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5904656" cy="908720"/>
          </a:xfrm>
        </p:spPr>
        <p:txBody>
          <a:bodyPr/>
          <a:lstStyle/>
          <a:p>
            <a:pPr algn="l">
              <a:defRPr/>
            </a:pPr>
            <a:r>
              <a:rPr lang="en-US" sz="2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What KEBS is Doing</a:t>
            </a:r>
            <a:endParaRPr lang="en-US" sz="29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7992888" cy="5616624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1900" u="sng" dirty="0" smtClean="0">
                <a:latin typeface="Arial Black" pitchFamily="34" charset="0"/>
              </a:rPr>
              <a:t>SMS platform </a:t>
            </a:r>
          </a:p>
          <a:p>
            <a:pPr marL="395288" indent="0">
              <a:buClr>
                <a:srgbClr val="0070C0"/>
              </a:buClr>
              <a:buNone/>
            </a:pPr>
            <a:r>
              <a:rPr lang="en-US" sz="1900" dirty="0" smtClean="0">
                <a:latin typeface="Arial Black" pitchFamily="34" charset="0"/>
              </a:rPr>
              <a:t>There </a:t>
            </a:r>
            <a:r>
              <a:rPr lang="en-US" sz="1900" dirty="0">
                <a:latin typeface="Arial Black" pitchFamily="34" charset="0"/>
              </a:rPr>
              <a:t>is increased need to provide consumer confidence - hence the marks of quality must be applied on </a:t>
            </a:r>
            <a:r>
              <a:rPr lang="en-US" sz="1900" dirty="0" smtClean="0">
                <a:latin typeface="Arial Black" pitchFamily="34" charset="0"/>
              </a:rPr>
              <a:t>products which are traceable.</a:t>
            </a:r>
            <a:endParaRPr lang="en-US" sz="1900" dirty="0">
              <a:latin typeface="Arial Black" pitchFamily="3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1900" dirty="0">
              <a:latin typeface="Arial Black" pitchFamily="3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1900" u="sng" dirty="0" smtClean="0">
                <a:latin typeface="Arial Black" pitchFamily="34" charset="0"/>
              </a:rPr>
              <a:t>Market </a:t>
            </a:r>
            <a:r>
              <a:rPr lang="en-US" sz="1900" u="sng" dirty="0">
                <a:latin typeface="Arial Black" pitchFamily="34" charset="0"/>
              </a:rPr>
              <a:t>Surveillance </a:t>
            </a:r>
            <a:endParaRPr lang="en-US" sz="1900" u="sng" dirty="0" smtClean="0">
              <a:latin typeface="Arial Black" pitchFamily="34" charset="0"/>
            </a:endParaRPr>
          </a:p>
          <a:p>
            <a:pPr marL="395288" indent="0">
              <a:buClr>
                <a:srgbClr val="0070C0"/>
              </a:buClr>
              <a:buNone/>
            </a:pPr>
            <a:r>
              <a:rPr lang="en-US" sz="1900" dirty="0" smtClean="0">
                <a:latin typeface="Arial Black" pitchFamily="34" charset="0"/>
              </a:rPr>
              <a:t>Department has been </a:t>
            </a:r>
            <a:r>
              <a:rPr lang="en-US" sz="1900" dirty="0">
                <a:latin typeface="Arial Black" pitchFamily="34" charset="0"/>
              </a:rPr>
              <a:t>upgraded to a Directorate with increased resources in terms of personnel to carry out more </a:t>
            </a:r>
            <a:r>
              <a:rPr lang="en-US" sz="1900" dirty="0" smtClean="0">
                <a:latin typeface="Arial Black" pitchFamily="34" charset="0"/>
              </a:rPr>
              <a:t>surveillance.</a:t>
            </a:r>
            <a:endParaRPr lang="en-US" sz="1900" dirty="0">
              <a:latin typeface="Arial Black" pitchFamily="3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1900" dirty="0">
              <a:latin typeface="Arial Black" pitchFamily="3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1900" u="sng" dirty="0" smtClean="0">
                <a:latin typeface="Arial Black" pitchFamily="34" charset="0"/>
              </a:rPr>
              <a:t>Increased presence</a:t>
            </a:r>
          </a:p>
          <a:p>
            <a:pPr marL="395288" indent="0">
              <a:buClr>
                <a:srgbClr val="0070C0"/>
              </a:buClr>
              <a:buNone/>
            </a:pPr>
            <a:r>
              <a:rPr lang="en-US" sz="1900" dirty="0" smtClean="0">
                <a:latin typeface="Arial Black" pitchFamily="34" charset="0"/>
              </a:rPr>
              <a:t>We have increased trained personnel distributed throughout </a:t>
            </a:r>
            <a:r>
              <a:rPr lang="en-US" sz="1900" dirty="0">
                <a:latin typeface="Arial Black" pitchFamily="34" charset="0"/>
              </a:rPr>
              <a:t>the country to monitor the products in the market, hotels and </a:t>
            </a:r>
            <a:r>
              <a:rPr lang="en-US" sz="1900" dirty="0" smtClean="0">
                <a:latin typeface="Arial Black" pitchFamily="34" charset="0"/>
              </a:rPr>
              <a:t>institutions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Arial Black" pitchFamily="34" charset="0"/>
              </a:rPr>
              <a:t>Increased factor inspection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Arial Black" pitchFamily="34" charset="0"/>
              </a:rPr>
              <a:t>Closure of factories not meeting the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280920" cy="568863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Arial Black" pitchFamily="34" charset="0"/>
              </a:rPr>
              <a:t>Some </a:t>
            </a:r>
            <a:r>
              <a:rPr lang="en-US" sz="2000" dirty="0">
                <a:latin typeface="Arial Black" pitchFamily="34" charset="0"/>
              </a:rPr>
              <a:t>of the key challenges </a:t>
            </a:r>
            <a:r>
              <a:rPr lang="en-US" sz="2000" dirty="0" smtClean="0">
                <a:latin typeface="Arial Black" pitchFamily="34" charset="0"/>
              </a:rPr>
              <a:t>are as </a:t>
            </a:r>
            <a:r>
              <a:rPr lang="en-US" sz="2000" dirty="0">
                <a:latin typeface="Arial Black" pitchFamily="34" charset="0"/>
              </a:rPr>
              <a:t>follows;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 Black" pitchFamily="34" charset="0"/>
              </a:rPr>
              <a:t>Manufacturers who intend to bottle water do not notify KEBS of their intention - to determine the capability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600" dirty="0" smtClean="0">
              <a:latin typeface="Arial Black" pitchFamily="3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 Black" pitchFamily="34" charset="0"/>
              </a:rPr>
              <a:t>Non compliance to approved standard specifications: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Black" pitchFamily="34" charset="0"/>
              </a:rPr>
              <a:t>Standard Specifications for water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itchFamily="34" charset="0"/>
              </a:rPr>
              <a:t>C</a:t>
            </a:r>
            <a:r>
              <a:rPr lang="en-US" sz="2000" dirty="0" smtClean="0">
                <a:latin typeface="Arial Black" pitchFamily="34" charset="0"/>
              </a:rPr>
              <a:t>ode of hygiene and 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Black" pitchFamily="34" charset="0"/>
              </a:rPr>
              <a:t>Labelling requirements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600" dirty="0" smtClean="0">
              <a:latin typeface="Arial Black" pitchFamily="3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 Black" pitchFamily="34" charset="0"/>
              </a:rPr>
              <a:t>Not meeting other statutory requirements e.g. public health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600" dirty="0">
              <a:latin typeface="Arial Black" pitchFamily="34" charset="0"/>
            </a:endParaRP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 Black" pitchFamily="34" charset="0"/>
              </a:rPr>
              <a:t>Operating </a:t>
            </a:r>
            <a:r>
              <a:rPr lang="en-US" sz="2000" dirty="0">
                <a:latin typeface="Arial Black" pitchFamily="34" charset="0"/>
              </a:rPr>
              <a:t>companies </a:t>
            </a:r>
            <a:r>
              <a:rPr lang="en-US" sz="2000" dirty="0" smtClean="0">
                <a:latin typeface="Arial Black" pitchFamily="34" charset="0"/>
              </a:rPr>
              <a:t>when informed of non-compliance, changing company names, relocating </a:t>
            </a:r>
            <a:r>
              <a:rPr lang="en-US" sz="2000" dirty="0">
                <a:latin typeface="Arial Black" pitchFamily="34" charset="0"/>
              </a:rPr>
              <a:t>and not informing KEBS of the new </a:t>
            </a:r>
            <a:r>
              <a:rPr lang="en-US" sz="2000" dirty="0" smtClean="0">
                <a:latin typeface="Arial Black" pitchFamily="34" charset="0"/>
              </a:rPr>
              <a:t>location</a:t>
            </a: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800" dirty="0" smtClean="0">
              <a:latin typeface="Arial Black" pitchFamily="34" charset="0"/>
            </a:endParaRP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 Black" pitchFamily="34" charset="0"/>
              </a:rPr>
              <a:t>Manufacturers continuing with production after notification to stop production. </a:t>
            </a:r>
            <a:endParaRPr lang="en-US" sz="600" dirty="0">
              <a:latin typeface="Arial Blac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92321"/>
            <a:ext cx="5834136" cy="836712"/>
          </a:xfrm>
        </p:spPr>
        <p:txBody>
          <a:bodyPr/>
          <a:lstStyle/>
          <a:p>
            <a:pPr algn="l">
              <a:defRPr/>
            </a:pPr>
            <a:r>
              <a:rPr lang="en-US" sz="30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Quality Assurance Challenges</a:t>
            </a:r>
            <a:endParaRPr lang="en-US" sz="3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bs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lide" ma:contentTypeID="0x010100A22E315B1F3C42B49A0E90D2F9AB5AB1009F979ED5869353489835D8DB0EF862D4" ma:contentTypeVersion="0" ma:contentTypeDescription="Microsoft PowerPoint Slide" ma:contentTypeScope="" ma:versionID="cd147c3d544ea665ec880655b839e8d2">
  <xsd:schema xmlns:xsd="http://www.w3.org/2001/XMLSchema" xmlns:xs="http://www.w3.org/2001/XMLSchema" xmlns:p="http://schemas.microsoft.com/office/2006/metadata/properties" xmlns:ns2="http://schemas.microsoft.com/sharepoint/v3" targetNamespace="http://schemas.microsoft.com/office/2006/metadata/properties" ma:root="true" ma:fieldsID="50f288fed9020225c7b574ea0dd4251f" ns2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2:Presentation" minOccurs="0"/>
                <xsd:element ref="ns2:Slide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resentation" ma:index="1" nillable="true" ma:displayName="Presentation" ma:internalName="Presentation">
      <xsd:simpleType>
        <xsd:restriction base="dms:Text"/>
      </xsd:simpleType>
    </xsd:element>
    <xsd:element name="SlideDescription" ma:index="2" nillable="true" ma:displayName="Description" ma:internalName="SlideDescrip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lideDescription xmlns="http://schemas.microsoft.com/sharepoint/v3" xsi:nil="true"/>
    <Presentation xmlns="http://schemas.microsoft.com/sharepoint/v3">Kebs PowerPoint Template</Presentation>
  </documentManagement>
</p:properties>
</file>

<file path=customXml/itemProps1.xml><?xml version="1.0" encoding="utf-8"?>
<ds:datastoreItem xmlns:ds="http://schemas.openxmlformats.org/officeDocument/2006/customXml" ds:itemID="{710AFBE4-B3F5-4A24-907A-8896FBC1DB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E0CAD8-B283-4274-910A-D1BE5D165088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kebs_1</Template>
  <TotalTime>2787</TotalTime>
  <Words>669</Words>
  <Application>Microsoft Office PowerPoint</Application>
  <PresentationFormat>On-screen Show (4:3)</PresentationFormat>
  <Paragraphs>171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kebs_1</vt:lpstr>
      <vt:lpstr>PRESENTATION BY CHARLES ONGWAE, MD KEBS  DURING WATER STAKEHOLDERS WORKSHOP   BOMA HOTEL ON 24TH MAY, 2018 </vt:lpstr>
      <vt:lpstr>Why water workshop?</vt:lpstr>
      <vt:lpstr>Why Standards?</vt:lpstr>
      <vt:lpstr>KEBS Mandate</vt:lpstr>
      <vt:lpstr>Implementation of Standards</vt:lpstr>
      <vt:lpstr>Report on the Status of permits</vt:lpstr>
      <vt:lpstr>Implementation of Standardization Marks on Water</vt:lpstr>
      <vt:lpstr>What KEBS is Doing</vt:lpstr>
      <vt:lpstr>Quality Assurance Challenges</vt:lpstr>
      <vt:lpstr>Quality Assurance Challenges Cont.</vt:lpstr>
      <vt:lpstr>Way forward.</vt:lpstr>
      <vt:lpstr>As KEBS we listen and appreciate constructive feedback   We operate an open door policy and you are free to pick up a call and talk to me. 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Kebs PowerPoint Template</dc:title>
  <dc:creator>kiruie</dc:creator>
  <cp:lastModifiedBy>Makhanu Joan</cp:lastModifiedBy>
  <cp:revision>269</cp:revision>
  <cp:lastPrinted>2018-05-24T05:06:59Z</cp:lastPrinted>
  <dcterms:created xsi:type="dcterms:W3CDTF">2012-09-17T05:36:40Z</dcterms:created>
  <dcterms:modified xsi:type="dcterms:W3CDTF">2018-05-24T05:31:07Z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Slide</vt:lpwstr>
  </property>
  <property fmtid="{D5CDD505-2E9C-101B-9397-08002B2CF9AE}" pid="3" name="Presentation">
    <vt:lpwstr>Kebs PowerPoint Template</vt:lpwstr>
  </property>
  <property fmtid="{D5CDD505-2E9C-101B-9397-08002B2CF9AE}" pid="4" name="SlideDescription">
    <vt:lpwstr/>
  </property>
  <property fmtid="{D5CDD505-2E9C-101B-9397-08002B2CF9AE}" pid="5" name="ContentTypeId">
    <vt:lpwstr>0x010100A22E315B1F3C42B49A0E90D2F9AB5AB1009F979ED5869353489835D8DB0EF862D4</vt:lpwstr>
  </property>
</Properties>
</file>