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5" r:id="rId4"/>
    <p:sldMasterId id="2147483668" r:id="rId5"/>
  </p:sldMasterIdLst>
  <p:notesMasterIdLst>
    <p:notesMasterId r:id="rId26"/>
  </p:notesMasterIdLst>
  <p:handoutMasterIdLst>
    <p:handoutMasterId r:id="rId27"/>
  </p:handoutMasterIdLst>
  <p:sldIdLst>
    <p:sldId id="295" r:id="rId6"/>
    <p:sldId id="404" r:id="rId7"/>
    <p:sldId id="430" r:id="rId8"/>
    <p:sldId id="398" r:id="rId9"/>
    <p:sldId id="403" r:id="rId10"/>
    <p:sldId id="433" r:id="rId11"/>
    <p:sldId id="419" r:id="rId12"/>
    <p:sldId id="431" r:id="rId13"/>
    <p:sldId id="420" r:id="rId14"/>
    <p:sldId id="432" r:id="rId15"/>
    <p:sldId id="421" r:id="rId16"/>
    <p:sldId id="423" r:id="rId17"/>
    <p:sldId id="415" r:id="rId18"/>
    <p:sldId id="424" r:id="rId19"/>
    <p:sldId id="425" r:id="rId20"/>
    <p:sldId id="434" r:id="rId21"/>
    <p:sldId id="426" r:id="rId22"/>
    <p:sldId id="427" r:id="rId23"/>
    <p:sldId id="428" r:id="rId24"/>
    <p:sldId id="429" r:id="rId25"/>
  </p:sldIdLst>
  <p:sldSz cx="9144000" cy="6858000" type="screen4x3"/>
  <p:notesSz cx="68580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onne Nkirote" initials="Y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6380" autoAdjust="0"/>
  </p:normalViewPr>
  <p:slideViewPr>
    <p:cSldViewPr>
      <p:cViewPr varScale="1">
        <p:scale>
          <a:sx n="70" d="100"/>
          <a:sy n="70" d="100"/>
        </p:scale>
        <p:origin x="12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FEC59-C62D-4F90-A643-B67C45018DF9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5759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3B8E4-7A3D-461D-A0CD-CE3DB602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01D0D-A6D5-4202-8702-8AAF576C8795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79595"/>
            <a:ext cx="5486400" cy="414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57590"/>
            <a:ext cx="2971800" cy="4610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D9BAC-5B7A-48CD-B19B-A8825C48F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3730A-0349-45CB-8723-829345B13F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916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165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586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87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274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761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Kenya bureau of standards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1AA073-40D9-403E-9F5B-42AC97C960BC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759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83402-FEC1-4DAC-A8C6-E77126446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D6626D-3B06-433E-A33D-F50EC4B4781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E6AFE2-EE47-4413-87CA-25D725B37F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5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C63490-42FD-4206-9FB2-1B329681837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E7D607-C600-4D1D-869C-C4188F3A39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5FC9D-0E3C-4E2F-BE42-0A80715D651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3A93E8-B28B-4600-87F5-937F04452E5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BE9DA3-3469-47BB-841C-05180CE114D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7A230A-C699-431E-B598-B2BF5EF95FB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D39A9-DA2E-4BC6-91FD-CB74BF51DEA6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D319C0-3947-4098-84D8-55499450665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4FD17A-D4D0-4512-8357-626715CEA55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48F22D-0F17-4F5F-AD13-F407B1191BF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CA969-C753-4E56-B584-56E588E252A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5DCE21-AEA8-4D05-9585-469322269A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6477000" cy="715962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86800" cy="5135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82CB-BA4D-4585-978F-523603E9D7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24-May-18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C4D1-EFB9-4CF1-B93C-BD70CD7257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C2E3B6-D5E5-4E04-B9E8-CA52EAF44B2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D1DF91-2F10-4533-9837-4F08571B40F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2015-12- 07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AB63E1-7535-4753-B6D5-C1BCB960051C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82CB-BA4D-4585-978F-523603E9D7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24-May-18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C4D1-EFB9-4CF1-B93C-BD70CD7257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7ADE06-194C-446D-AAB4-AD3B1803092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2FBDB-6F2D-4E89-A6F9-41B3D5CEDD7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1419BF-DCE4-46C3-B38C-20AF92243E1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3532A7-932B-4CFD-B1E8-954DB4E1C9C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92620A-BB8E-4509-83ED-5DDD6889781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98F732-EC06-4ECE-80A2-FAF626D7476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AED36-397D-4428-90FA-E6AA0E2CB01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D5973-CAEA-46BD-B1E7-481D9E7A9C2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Luiza-\Logos\Kebs logos\Blank KEBS watermar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53526" cy="7188746"/>
          </a:xfrm>
          <a:prstGeom prst="rect">
            <a:avLst/>
          </a:prstGeom>
          <a:noFill/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6444208" cy="106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D7391-84F0-4657-B849-E329168A71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3" descr="D:\Luiza-\Logos\Kebs logos\Complete logo - with new taglin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0"/>
            <a:ext cx="2699792" cy="8834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Luiza-\Logos\Kebs logos\Blank KEBS watermark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718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w-KE" smtClean="0"/>
              <a:t>Click to edit Master text styles</a:t>
            </a:r>
          </a:p>
          <a:p>
            <a:pPr lvl="1"/>
            <a:r>
              <a:rPr lang="en-US" altLang="sw-KE" smtClean="0"/>
              <a:t>Second level</a:t>
            </a:r>
          </a:p>
          <a:p>
            <a:pPr lvl="2"/>
            <a:r>
              <a:rPr lang="en-US" altLang="sw-KE" smtClean="0"/>
              <a:t>Third level</a:t>
            </a:r>
          </a:p>
          <a:p>
            <a:pPr lvl="3"/>
            <a:r>
              <a:rPr lang="en-US" altLang="sw-KE" smtClean="0"/>
              <a:t>Fourth level</a:t>
            </a:r>
          </a:p>
          <a:p>
            <a:pPr lvl="4"/>
            <a:r>
              <a:rPr lang="en-US" altLang="sw-KE" smtClean="0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6443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w-KE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1F0105-9F18-4B65-8184-F65AA4331D45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A2A96C-129D-4D61-B705-99916E8C94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2" name="Picture 3" descr="D:\Luiza-\Logos\Kebs logos\Complete logo - with new taglin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27003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07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0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69288-15B1-4940-987D-5899A6DC487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24-May-18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936CCD-1547-4B30-BBC0-3868669EA66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5" name="Picture 3" descr="D:\Luiza-\Logos\Kebs logos\Complete logo - with new taglin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8913"/>
            <a:ext cx="26987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2" descr="D:\Luiza-\Logos\Kebs logos\Blank KEBS watermark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718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3" descr="D:\Luiza-\Logos\Kebs logos\Complete logo - with new taglin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0"/>
            <a:ext cx="26987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2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8208912" cy="5400600"/>
          </a:xfrm>
        </p:spPr>
        <p:txBody>
          <a:bodyPr/>
          <a:lstStyle/>
          <a:p>
            <a:pPr algn="l"/>
            <a:r>
              <a:rPr lang="en-US" sz="6600" b="1" dirty="0" smtClean="0">
                <a:solidFill>
                  <a:srgbClr val="3333FF"/>
                </a:solidFill>
                <a:latin typeface="Century Gothic" panose="020B0502020202020204" pitchFamily="34" charset="0"/>
              </a:rPr>
              <a:t>WATER CERTIFICATION REQUIREMENTS</a:t>
            </a:r>
            <a:br>
              <a:rPr lang="en-US" sz="6600" b="1" dirty="0" smtClean="0">
                <a:solidFill>
                  <a:srgbClr val="3333FF"/>
                </a:solidFill>
                <a:latin typeface="Century Gothic" panose="020B0502020202020204" pitchFamily="34" charset="0"/>
              </a:rPr>
            </a:br>
            <a:r>
              <a:rPr lang="en-US" sz="2400" b="1" dirty="0" smtClean="0">
                <a:latin typeface="Century Gothic" panose="020B0502020202020204" pitchFamily="34" charset="0"/>
              </a:rPr>
              <a:t>PRESENTATION DURING WATER WORKSHOP 2018</a:t>
            </a:r>
            <a:br>
              <a:rPr lang="en-US" sz="2400" b="1" dirty="0" smtClean="0">
                <a:latin typeface="Century Gothic" panose="020B0502020202020204" pitchFamily="34" charset="0"/>
              </a:rPr>
            </a:br>
            <a:r>
              <a:rPr lang="en-US" sz="2400" b="1" dirty="0" smtClean="0">
                <a:latin typeface="Century Gothic" panose="020B0502020202020204" pitchFamily="34" charset="0"/>
              </a:rPr>
              <a:t/>
            </a:r>
            <a:br>
              <a:rPr lang="en-US" sz="2400" b="1" dirty="0" smtClean="0">
                <a:latin typeface="Century Gothic" panose="020B0502020202020204" pitchFamily="34" charset="0"/>
              </a:rPr>
            </a:br>
            <a:r>
              <a:rPr lang="en-US" sz="2400" b="1" i="1" dirty="0" smtClean="0">
                <a:latin typeface="Century Gothic" panose="020B0502020202020204" pitchFamily="34" charset="0"/>
              </a:rPr>
              <a:t>PRESENTOR</a:t>
            </a:r>
            <a:r>
              <a:rPr lang="en-US" sz="2400" b="1" dirty="0" smtClean="0">
                <a:latin typeface="Century Gothic" panose="020B0502020202020204" pitchFamily="34" charset="0"/>
              </a:rPr>
              <a:t>:			</a:t>
            </a:r>
            <a:r>
              <a:rPr lang="en-US" sz="2000" dirty="0" smtClean="0">
                <a:latin typeface="Century Gothic" panose="020B0502020202020204" pitchFamily="34" charset="0"/>
              </a:rPr>
              <a:t>BERNARD NGUYO </a:t>
            </a:r>
            <a:br>
              <a:rPr lang="en-US" sz="2000" dirty="0" smtClean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latin typeface="Century Gothic" panose="020B0502020202020204" pitchFamily="34" charset="0"/>
              </a:rPr>
              <a:t>			(HOD - QUALITY SSURANCE)</a:t>
            </a:r>
            <a:r>
              <a:rPr lang="en-US" sz="2000" b="1" dirty="0" smtClean="0">
                <a:latin typeface="Century Gothic" panose="020B0502020202020204" pitchFamily="34" charset="0"/>
              </a:rPr>
              <a:t/>
            </a:r>
            <a:br>
              <a:rPr lang="en-US" sz="2000" b="1" dirty="0" smtClean="0">
                <a:latin typeface="Century Gothic" panose="020B0502020202020204" pitchFamily="34" charset="0"/>
              </a:rPr>
            </a:br>
            <a:r>
              <a:rPr lang="en-US" sz="2000" b="1" i="1" dirty="0" smtClean="0">
                <a:latin typeface="Century Gothic" panose="020B0502020202020204" pitchFamily="34" charset="0"/>
              </a:rPr>
              <a:t>DATE:</a:t>
            </a:r>
            <a:r>
              <a:rPr lang="en-US" sz="2000" b="1" dirty="0" smtClean="0">
                <a:latin typeface="Century Gothic" panose="020B0502020202020204" pitchFamily="34" charset="0"/>
              </a:rPr>
              <a:t> 				</a:t>
            </a:r>
            <a:r>
              <a:rPr lang="en-US" sz="2000" dirty="0" smtClean="0">
                <a:latin typeface="Century Gothic" panose="020B0502020202020204" pitchFamily="34" charset="0"/>
              </a:rPr>
              <a:t>24</a:t>
            </a:r>
            <a:r>
              <a:rPr lang="en-US" sz="2000" baseline="30000" dirty="0" smtClean="0">
                <a:latin typeface="Century Gothic" panose="020B0502020202020204" pitchFamily="34" charset="0"/>
              </a:rPr>
              <a:t>TH</a:t>
            </a:r>
            <a:r>
              <a:rPr lang="en-US" sz="2000" dirty="0" smtClean="0">
                <a:latin typeface="Century Gothic" panose="020B0502020202020204" pitchFamily="34" charset="0"/>
              </a:rPr>
              <a:t>  MAY 2018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1600" b="1" dirty="0" smtClean="0">
                <a:latin typeface="Century Gothic" panose="020B0502020202020204" pitchFamily="34" charset="0"/>
              </a:rPr>
              <a:t> </a:t>
            </a:r>
            <a:br>
              <a:rPr lang="en-US" sz="1600" b="1" dirty="0" smtClean="0">
                <a:latin typeface="Century Gothic" panose="020B0502020202020204" pitchFamily="34" charset="0"/>
              </a:rPr>
            </a:br>
            <a:r>
              <a:rPr lang="en-US" sz="1600" b="1" dirty="0" smtClean="0">
                <a:latin typeface="Century Gothic" panose="020B0502020202020204" pitchFamily="34" charset="0"/>
              </a:rPr>
              <a:t/>
            </a:r>
            <a:br>
              <a:rPr lang="en-US" sz="1600" b="1" dirty="0" smtClean="0">
                <a:latin typeface="Century Gothic" panose="020B0502020202020204" pitchFamily="34" charset="0"/>
              </a:rPr>
            </a:br>
            <a:r>
              <a:rPr lang="en-US" sz="1600" b="1" dirty="0" smtClean="0">
                <a:latin typeface="Century Gothic" panose="020B0502020202020204" pitchFamily="34" charset="0"/>
              </a:rPr>
              <a:t/>
            </a:r>
            <a:br>
              <a:rPr lang="en-US" sz="1600" b="1" dirty="0" smtClean="0">
                <a:latin typeface="Century Gothic" panose="020B0502020202020204" pitchFamily="34" charset="0"/>
              </a:rPr>
            </a:b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71563"/>
            <a:ext cx="7772400" cy="928687"/>
          </a:xfrm>
        </p:spPr>
        <p:txBody>
          <a:bodyPr/>
          <a:lstStyle/>
          <a:p>
            <a:pPr eaLnBrk="1" hangingPunct="1"/>
            <a:r>
              <a:rPr lang="en-GB" altLang="sw-KE" b="1" dirty="0" smtClean="0">
                <a:solidFill>
                  <a:srgbClr val="0033CC"/>
                </a:solidFill>
                <a:latin typeface="Arial Narrow" panose="020B0606020202030204" pitchFamily="34" charset="0"/>
              </a:rPr>
              <a:t>Diamond Mark</a:t>
            </a:r>
            <a:endParaRPr lang="en-US" altLang="sw-KE" b="1" dirty="0" smtClean="0">
              <a:solidFill>
                <a:srgbClr val="0033CC"/>
              </a:solidFill>
              <a:latin typeface="Arial Narrow" panose="020B0606020202030204" pitchFamily="34" charset="0"/>
            </a:endParaRPr>
          </a:p>
        </p:txBody>
      </p:sp>
      <p:pic>
        <p:nvPicPr>
          <p:cNvPr id="14339" name="Content Placeholder 4" descr="Diamond Mark  Design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800" y="1994819"/>
            <a:ext cx="3254375" cy="3594421"/>
          </a:xfrm>
        </p:spPr>
      </p:pic>
      <p:sp>
        <p:nvSpPr>
          <p:cNvPr id="2" name="TextBox 1"/>
          <p:cNvSpPr txBox="1"/>
          <p:nvPr/>
        </p:nvSpPr>
        <p:spPr>
          <a:xfrm>
            <a:off x="2915816" y="558924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DM#XXXXX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344816" cy="620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3333FF"/>
                </a:solidFill>
                <a:latin typeface="Century Gothic" panose="020B0502020202020204" pitchFamily="34" charset="0"/>
              </a:rPr>
              <a:t/>
            </a:r>
            <a:br>
              <a:rPr lang="en-US" sz="3200" b="1" dirty="0">
                <a:solidFill>
                  <a:srgbClr val="3333FF"/>
                </a:solidFill>
                <a:latin typeface="Century Gothic" panose="020B0502020202020204" pitchFamily="34" charset="0"/>
              </a:rPr>
            </a:br>
            <a:r>
              <a:rPr lang="en-US" sz="4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Steps to Certification</a:t>
            </a:r>
            <a:endParaRPr lang="en-US" sz="32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520655"/>
          </a:xfrm>
        </p:spPr>
        <p:txBody>
          <a:bodyPr>
            <a:normAutofit/>
          </a:bodyPr>
          <a:lstStyle/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Application  </a:t>
            </a:r>
            <a:r>
              <a:rPr lang="en-US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(</a:t>
            </a: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STA1, STA10 Forms, company registration, CR 12 (Directors) </a:t>
            </a:r>
            <a:r>
              <a:rPr lang="en-US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&amp; payment of applicable Fees</a:t>
            </a: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).</a:t>
            </a: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alt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prstClr val="black"/>
                </a:solidFill>
                <a:latin typeface="Century Gothic" panose="020B0502020202020204" pitchFamily="34" charset="0"/>
              </a:rPr>
              <a:t>Preliminary evaluation (</a:t>
            </a:r>
            <a:r>
              <a:rPr lang="en-US" alt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Documentation Compliance)</a:t>
            </a: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altLang="en-US" sz="12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Factory </a:t>
            </a:r>
            <a:r>
              <a:rPr lang="en-US" altLang="en-US" b="1" dirty="0">
                <a:solidFill>
                  <a:prstClr val="black"/>
                </a:solidFill>
                <a:latin typeface="Century Gothic" panose="020B0502020202020204" pitchFamily="34" charset="0"/>
              </a:rPr>
              <a:t>(production system) </a:t>
            </a:r>
            <a:r>
              <a:rPr lang="en-US" altLang="en-US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inspection</a:t>
            </a: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altLang="en-US" sz="12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Sampling and Product testing</a:t>
            </a:r>
          </a:p>
          <a:p>
            <a:pPr marL="0" lvl="0" indent="0" fontAlgn="auto">
              <a:spcAft>
                <a:spcPts val="0"/>
              </a:spcAft>
              <a:buNone/>
            </a:pPr>
            <a:endParaRPr lang="en-US" altLang="en-US" sz="4000" b="1" dirty="0">
              <a:solidFill>
                <a:srgbClr val="1F497D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6926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/>
            </a:r>
            <a:br>
              <a:rPr lang="en-US" sz="3200" b="1" dirty="0">
                <a:latin typeface="Century Gothic" panose="020B0502020202020204" pitchFamily="34" charset="0"/>
              </a:rPr>
            </a:br>
            <a:r>
              <a:rPr lang="en-US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Steps to Certification – </a:t>
            </a:r>
            <a:r>
              <a:rPr lang="en-US" b="1" dirty="0" err="1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Contd</a:t>
            </a:r>
            <a:endParaRPr lang="en-US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520655"/>
          </a:xfrm>
        </p:spPr>
        <p:txBody>
          <a:bodyPr>
            <a:normAutofit/>
          </a:bodyPr>
          <a:lstStyle/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Signing </a:t>
            </a:r>
            <a:r>
              <a:rPr lang="en-US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of Scheme of supervision and </a:t>
            </a: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Control</a:t>
            </a: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altLang="en-US" sz="1200" dirty="0" smtClea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Assessment for compliance with scheme of supervision and Control</a:t>
            </a: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alt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Approval by an Independent Approval </a:t>
            </a: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Committee</a:t>
            </a: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alt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Monitoring through visits and market outlets</a:t>
            </a:r>
            <a:endParaRPr lang="en-US" alt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0" lvl="0" indent="0" fontAlgn="auto">
              <a:spcAft>
                <a:spcPts val="0"/>
              </a:spcAft>
              <a:buNone/>
            </a:pPr>
            <a:endParaRPr lang="en-US" altLang="en-US" sz="4000" b="1" dirty="0">
              <a:solidFill>
                <a:srgbClr val="1F497D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214312" y="0"/>
            <a:ext cx="8177659" cy="896653"/>
          </a:xfrm>
        </p:spPr>
        <p:txBody>
          <a:bodyPr/>
          <a:lstStyle/>
          <a:p>
            <a:pPr algn="l" eaLnBrk="1" hangingPunct="1"/>
            <a:r>
              <a:rPr lang="en-GB" altLang="sw-KE" sz="4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Criteria</a:t>
            </a:r>
            <a:endParaRPr lang="en-US" altLang="sw-KE" sz="4000" b="1" dirty="0" smtClean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896654"/>
            <a:ext cx="8643937" cy="5818472"/>
          </a:xfrm>
        </p:spPr>
        <p:txBody>
          <a:bodyPr/>
          <a:lstStyle/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Evidence of quality control on;</a:t>
            </a:r>
          </a:p>
          <a:p>
            <a:pPr marL="976313" lvl="2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Incoming raw material</a:t>
            </a:r>
          </a:p>
          <a:p>
            <a:pPr marL="976313" lvl="2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In process controls</a:t>
            </a:r>
          </a:p>
          <a:p>
            <a:pPr marL="976313" lvl="2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Finished products</a:t>
            </a: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Testing, Calibration and quality records</a:t>
            </a: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Records of Noncompliance and Rejects</a:t>
            </a: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Product labelling </a:t>
            </a: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Handling of complaints</a:t>
            </a: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Plant housekeeping and Environmental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8149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177659" cy="1400709"/>
          </a:xfrm>
        </p:spPr>
        <p:txBody>
          <a:bodyPr/>
          <a:lstStyle/>
          <a:p>
            <a:pPr eaLnBrk="1" hangingPunct="1"/>
            <a:r>
              <a:rPr lang="en-GB" altLang="sw-KE" sz="5400" b="1" dirty="0" smtClean="0">
                <a:solidFill>
                  <a:srgbClr val="0033CC"/>
                </a:solidFill>
              </a:rPr>
              <a:t>Sector Requirements For Water Certification</a:t>
            </a:r>
            <a:endParaRPr lang="en-US" altLang="sw-KE" sz="5400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214312" y="0"/>
            <a:ext cx="8177659" cy="896653"/>
          </a:xfrm>
        </p:spPr>
        <p:txBody>
          <a:bodyPr/>
          <a:lstStyle/>
          <a:p>
            <a:pPr algn="l" eaLnBrk="1" hangingPunct="1"/>
            <a:r>
              <a:rPr lang="en-GB" altLang="sw-KE" sz="3600" b="1" dirty="0" smtClean="0">
                <a:solidFill>
                  <a:srgbClr val="0033CC"/>
                </a:solidFill>
              </a:rPr>
              <a:t>Scope</a:t>
            </a:r>
            <a:endParaRPr lang="en-US" altLang="sw-KE" sz="3600" b="1" dirty="0" smtClean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896654"/>
            <a:ext cx="8643937" cy="5818472"/>
          </a:xfrm>
        </p:spPr>
        <p:txBody>
          <a:bodyPr/>
          <a:lstStyle/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Packaged water.</a:t>
            </a: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prstClr val="black"/>
              </a:solidFill>
            </a:endParaRP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Not Certified </a:t>
            </a:r>
          </a:p>
          <a:p>
            <a:pPr marL="976313" lvl="1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Piped water</a:t>
            </a:r>
          </a:p>
          <a:p>
            <a:pPr marL="976313" lvl="1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Water Bowsers</a:t>
            </a:r>
          </a:p>
          <a:p>
            <a:pPr marL="976313" lvl="1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Boreholes – KEBS shall work with WARMA to have a program of testing borehole water and issue test report indicate quality of water intended for consumption.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214312" y="0"/>
            <a:ext cx="8177659" cy="896653"/>
          </a:xfrm>
        </p:spPr>
        <p:txBody>
          <a:bodyPr/>
          <a:lstStyle/>
          <a:p>
            <a:pPr algn="l" eaLnBrk="1" hangingPunct="1"/>
            <a:r>
              <a:rPr lang="en-GB" altLang="sw-KE" sz="3600" b="1" dirty="0" smtClean="0">
                <a:solidFill>
                  <a:srgbClr val="0033CC"/>
                </a:solidFill>
              </a:rPr>
              <a:t>Legal Requirements</a:t>
            </a:r>
            <a:endParaRPr lang="en-US" altLang="sw-KE" sz="3600" b="1" dirty="0" smtClean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896654"/>
            <a:ext cx="8643937" cy="5818472"/>
          </a:xfrm>
        </p:spPr>
        <p:txBody>
          <a:bodyPr/>
          <a:lstStyle/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Certificate </a:t>
            </a:r>
            <a:r>
              <a:rPr lang="en-US" dirty="0">
                <a:solidFill>
                  <a:prstClr val="black"/>
                </a:solidFill>
              </a:rPr>
              <a:t>of Company Registration </a:t>
            </a:r>
            <a:r>
              <a:rPr lang="en-US" dirty="0" smtClean="0">
                <a:solidFill>
                  <a:prstClr val="black"/>
                </a:solidFill>
              </a:rPr>
              <a:t>&amp; CR12</a:t>
            </a:r>
            <a:endParaRPr lang="en-US" dirty="0">
              <a:solidFill>
                <a:prstClr val="black"/>
              </a:solidFill>
            </a:endParaRP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Valid </a:t>
            </a:r>
            <a:r>
              <a:rPr lang="en-US" dirty="0">
                <a:solidFill>
                  <a:prstClr val="black"/>
                </a:solidFill>
              </a:rPr>
              <a:t>Public Health </a:t>
            </a:r>
            <a:r>
              <a:rPr lang="en-US" dirty="0" smtClean="0">
                <a:solidFill>
                  <a:prstClr val="black"/>
                </a:solidFill>
              </a:rPr>
              <a:t>Permit (</a:t>
            </a:r>
            <a:r>
              <a:rPr lang="en-US" i="1" dirty="0" smtClean="0">
                <a:solidFill>
                  <a:prstClr val="black"/>
                </a:solidFill>
              </a:rPr>
              <a:t>Cap 254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Applicable </a:t>
            </a:r>
            <a:r>
              <a:rPr lang="en-US" dirty="0">
                <a:solidFill>
                  <a:prstClr val="black"/>
                </a:solidFill>
              </a:rPr>
              <a:t>licenses for extraction/use of use of water for commercial </a:t>
            </a:r>
            <a:r>
              <a:rPr lang="en-US" dirty="0" smtClean="0">
                <a:solidFill>
                  <a:prstClr val="black"/>
                </a:solidFill>
              </a:rPr>
              <a:t>purpose.</a:t>
            </a:r>
            <a:endParaRPr lang="en-US" dirty="0">
              <a:solidFill>
                <a:prstClr val="black"/>
              </a:solidFill>
            </a:endParaRP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PIN </a:t>
            </a:r>
            <a:r>
              <a:rPr lang="en-US" dirty="0">
                <a:solidFill>
                  <a:prstClr val="black"/>
                </a:solidFill>
              </a:rPr>
              <a:t>certificate (</a:t>
            </a:r>
            <a:r>
              <a:rPr lang="en-US" i="1" dirty="0">
                <a:solidFill>
                  <a:prstClr val="black"/>
                </a:solidFill>
              </a:rPr>
              <a:t>new application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Current </a:t>
            </a:r>
            <a:r>
              <a:rPr lang="en-US" dirty="0">
                <a:solidFill>
                  <a:prstClr val="black"/>
                </a:solidFill>
              </a:rPr>
              <a:t>Tax Compliance Certificate (</a:t>
            </a:r>
            <a:r>
              <a:rPr lang="en-US" i="1" dirty="0">
                <a:solidFill>
                  <a:prstClr val="black"/>
                </a:solidFill>
              </a:rPr>
              <a:t>for renewal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Standards </a:t>
            </a:r>
            <a:r>
              <a:rPr lang="en-US" dirty="0">
                <a:solidFill>
                  <a:prstClr val="black"/>
                </a:solidFill>
              </a:rPr>
              <a:t>Levy registration.</a:t>
            </a:r>
          </a:p>
          <a:p>
            <a:pPr marL="519113" lvl="0" indent="-519113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Certificate </a:t>
            </a:r>
            <a:r>
              <a:rPr lang="en-US" dirty="0">
                <a:solidFill>
                  <a:prstClr val="black"/>
                </a:solidFill>
              </a:rPr>
              <a:t>of Registration for the brand issued by Kenya Industrial Property Institute</a:t>
            </a:r>
          </a:p>
        </p:txBody>
      </p:sp>
    </p:spTree>
    <p:extLst>
      <p:ext uri="{BB962C8B-B14F-4D97-AF65-F5344CB8AC3E}">
        <p14:creationId xmlns:p14="http://schemas.microsoft.com/office/powerpoint/2010/main" val="36817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214312" y="0"/>
            <a:ext cx="8177659" cy="896653"/>
          </a:xfrm>
        </p:spPr>
        <p:txBody>
          <a:bodyPr/>
          <a:lstStyle/>
          <a:p>
            <a:pPr algn="l" eaLnBrk="1" hangingPunct="1"/>
            <a:r>
              <a:rPr lang="en-GB" altLang="sw-KE" sz="3600" b="1" dirty="0" smtClean="0">
                <a:solidFill>
                  <a:srgbClr val="0033CC"/>
                </a:solidFill>
              </a:rPr>
              <a:t>Health, Safety and Hygiene</a:t>
            </a:r>
            <a:endParaRPr lang="en-US" altLang="sw-KE" sz="3600" b="1" dirty="0" smtClean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1052736"/>
            <a:ext cx="8643937" cy="5662390"/>
          </a:xfrm>
        </p:spPr>
        <p:txBody>
          <a:bodyPr/>
          <a:lstStyle/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Medical Certificate for staff  (Cap 254)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Cleaning </a:t>
            </a:r>
            <a:r>
              <a:rPr lang="en-US" dirty="0">
                <a:solidFill>
                  <a:prstClr val="black"/>
                </a:solidFill>
              </a:rPr>
              <a:t>and </a:t>
            </a:r>
            <a:r>
              <a:rPr lang="en-US" dirty="0" smtClean="0">
                <a:solidFill>
                  <a:prstClr val="black"/>
                </a:solidFill>
              </a:rPr>
              <a:t>maintenance schedule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Stainless </a:t>
            </a:r>
            <a:r>
              <a:rPr lang="en-US" dirty="0">
                <a:solidFill>
                  <a:prstClr val="black"/>
                </a:solidFill>
              </a:rPr>
              <a:t>steel tables for </a:t>
            </a:r>
            <a:r>
              <a:rPr lang="en-US" dirty="0" smtClean="0">
                <a:solidFill>
                  <a:prstClr val="black"/>
                </a:solidFill>
              </a:rPr>
              <a:t>production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prstClr val="black"/>
                </a:solidFill>
              </a:rPr>
              <a:t>Insectocuter</a:t>
            </a:r>
            <a:r>
              <a:rPr lang="en-US" dirty="0" smtClean="0">
                <a:solidFill>
                  <a:prstClr val="black"/>
                </a:solidFill>
              </a:rPr>
              <a:t>/window screens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Fumigation </a:t>
            </a:r>
            <a:r>
              <a:rPr lang="en-US" dirty="0">
                <a:solidFill>
                  <a:prstClr val="black"/>
                </a:solidFill>
              </a:rPr>
              <a:t>and pest control </a:t>
            </a:r>
            <a:r>
              <a:rPr lang="en-US" dirty="0" smtClean="0">
                <a:solidFill>
                  <a:prstClr val="black"/>
                </a:solidFill>
              </a:rPr>
              <a:t>schedule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Foot bath &amp; Hand washing facility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Secure </a:t>
            </a:r>
            <a:r>
              <a:rPr lang="en-US" dirty="0">
                <a:solidFill>
                  <a:prstClr val="black"/>
                </a:solidFill>
              </a:rPr>
              <a:t>the raw water storage tank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214313" y="0"/>
            <a:ext cx="6805960" cy="1124744"/>
          </a:xfrm>
        </p:spPr>
        <p:txBody>
          <a:bodyPr/>
          <a:lstStyle/>
          <a:p>
            <a:pPr algn="l" eaLnBrk="1" hangingPunct="1"/>
            <a:r>
              <a:rPr lang="en-GB" altLang="sw-KE" sz="3600" b="1" dirty="0" smtClean="0">
                <a:solidFill>
                  <a:srgbClr val="0033CC"/>
                </a:solidFill>
              </a:rPr>
              <a:t>Health, Safety and Hygiene </a:t>
            </a:r>
            <a:r>
              <a:rPr lang="en-GB" altLang="sw-KE" sz="3200" b="1" dirty="0" smtClean="0">
                <a:solidFill>
                  <a:srgbClr val="0033CC"/>
                </a:solidFill>
              </a:rPr>
              <a:t>– Cont’d</a:t>
            </a:r>
            <a:endParaRPr lang="en-US" altLang="sw-KE" sz="3200" b="1" dirty="0" smtClean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908720"/>
            <a:ext cx="8643937" cy="5832648"/>
          </a:xfrm>
        </p:spPr>
        <p:txBody>
          <a:bodyPr/>
          <a:lstStyle/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Secure </a:t>
            </a:r>
            <a:r>
              <a:rPr lang="en-US" dirty="0">
                <a:solidFill>
                  <a:prstClr val="black"/>
                </a:solidFill>
              </a:rPr>
              <a:t>the raw water storage </a:t>
            </a:r>
            <a:r>
              <a:rPr lang="en-US" dirty="0" smtClean="0">
                <a:solidFill>
                  <a:prstClr val="black"/>
                </a:solidFill>
              </a:rPr>
              <a:t>tank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Provide </a:t>
            </a:r>
            <a:r>
              <a:rPr lang="en-US" dirty="0">
                <a:solidFill>
                  <a:prstClr val="black"/>
                </a:solidFill>
              </a:rPr>
              <a:t>window with screens to prevent entry of </a:t>
            </a:r>
            <a:r>
              <a:rPr lang="en-US" dirty="0" smtClean="0">
                <a:solidFill>
                  <a:prstClr val="black"/>
                </a:solidFill>
              </a:rPr>
              <a:t>flies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Install </a:t>
            </a:r>
            <a:r>
              <a:rPr lang="en-US" dirty="0">
                <a:solidFill>
                  <a:prstClr val="black"/>
                </a:solidFill>
              </a:rPr>
              <a:t>a fluorescent bulb for foreign matter </a:t>
            </a:r>
            <a:r>
              <a:rPr lang="en-US" dirty="0" smtClean="0">
                <a:solidFill>
                  <a:prstClr val="black"/>
                </a:solidFill>
              </a:rPr>
              <a:t>inspection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Provide </a:t>
            </a:r>
            <a:r>
              <a:rPr lang="en-US" dirty="0">
                <a:solidFill>
                  <a:prstClr val="black"/>
                </a:solidFill>
              </a:rPr>
              <a:t>protective clothing for </a:t>
            </a:r>
            <a:r>
              <a:rPr lang="en-US" dirty="0" smtClean="0">
                <a:solidFill>
                  <a:prstClr val="black"/>
                </a:solidFill>
              </a:rPr>
              <a:t>staff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Tiled walls </a:t>
            </a:r>
            <a:r>
              <a:rPr lang="en-US" dirty="0">
                <a:solidFill>
                  <a:prstClr val="black"/>
                </a:solidFill>
              </a:rPr>
              <a:t>and </a:t>
            </a:r>
            <a:r>
              <a:rPr lang="en-US" dirty="0" smtClean="0">
                <a:solidFill>
                  <a:prstClr val="black"/>
                </a:solidFill>
              </a:rPr>
              <a:t>floor</a:t>
            </a:r>
            <a:endParaRPr lang="en-US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 smtClean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Bottling factory shall not be located in a residential set up.</a:t>
            </a:r>
          </a:p>
          <a:p>
            <a:pPr marL="342900" lvl="0" indent="-342900" algn="l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214313" y="0"/>
            <a:ext cx="6373912" cy="1052736"/>
          </a:xfrm>
        </p:spPr>
        <p:txBody>
          <a:bodyPr/>
          <a:lstStyle/>
          <a:p>
            <a:pPr algn="l" eaLnBrk="1" hangingPunct="1"/>
            <a:r>
              <a:rPr lang="en-GB" altLang="sw-KE" sz="3600" b="1" dirty="0" smtClean="0">
                <a:solidFill>
                  <a:srgbClr val="0033CC"/>
                </a:solidFill>
              </a:rPr>
              <a:t>Requirements for Quality Assurance</a:t>
            </a:r>
            <a:endParaRPr lang="en-US" altLang="sw-KE" sz="3200" b="1" dirty="0" smtClean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1124744"/>
            <a:ext cx="8643937" cy="5544616"/>
          </a:xfrm>
        </p:spPr>
        <p:txBody>
          <a:bodyPr/>
          <a:lstStyle/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Presence of Kenya  Standards on site</a:t>
            </a:r>
            <a:endParaRPr lang="en-US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 smtClean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Qualified </a:t>
            </a:r>
            <a:r>
              <a:rPr lang="en-US" dirty="0">
                <a:solidFill>
                  <a:prstClr val="black"/>
                </a:solidFill>
              </a:rPr>
              <a:t>personnel for monitoring </a:t>
            </a:r>
            <a:r>
              <a:rPr lang="en-US" dirty="0" smtClean="0">
                <a:solidFill>
                  <a:prstClr val="black"/>
                </a:solidFill>
              </a:rPr>
              <a:t>quality and plant hygiene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Label </a:t>
            </a:r>
            <a:r>
              <a:rPr lang="en-US" dirty="0">
                <a:solidFill>
                  <a:prstClr val="black"/>
                </a:solidFill>
              </a:rPr>
              <a:t>shall comply </a:t>
            </a:r>
            <a:r>
              <a:rPr lang="en-US" dirty="0" smtClean="0">
                <a:solidFill>
                  <a:prstClr val="black"/>
                </a:solidFill>
              </a:rPr>
              <a:t>with KS </a:t>
            </a:r>
            <a:r>
              <a:rPr lang="en-US" dirty="0">
                <a:solidFill>
                  <a:prstClr val="black"/>
                </a:solidFill>
              </a:rPr>
              <a:t>EAS </a:t>
            </a:r>
            <a:r>
              <a:rPr lang="en-US" dirty="0" smtClean="0">
                <a:solidFill>
                  <a:prstClr val="black"/>
                </a:solidFill>
              </a:rPr>
              <a:t>38:2004 and the respective drinking water standards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Maintain quality records</a:t>
            </a:r>
          </a:p>
          <a:p>
            <a:pPr lvl="0" algn="l" eaLnBrk="1" fontAlgn="auto" hangingPunct="1">
              <a:spcAft>
                <a:spcPts val="0"/>
              </a:spcAft>
              <a:buClr>
                <a:srgbClr val="0070C0"/>
              </a:buClr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Have laboratory and/or sign </a:t>
            </a:r>
            <a:r>
              <a:rPr lang="en-US" dirty="0">
                <a:solidFill>
                  <a:prstClr val="black"/>
                </a:solidFill>
              </a:rPr>
              <a:t>contract with a laboratory for continuous quality </a:t>
            </a:r>
            <a:r>
              <a:rPr lang="en-US" dirty="0" smtClean="0">
                <a:solidFill>
                  <a:prstClr val="black"/>
                </a:solidFill>
              </a:rPr>
              <a:t>tests</a:t>
            </a: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800" dirty="0">
              <a:solidFill>
                <a:prstClr val="black"/>
              </a:solidFill>
            </a:endParaRPr>
          </a:p>
          <a:p>
            <a:pPr marL="463550" lvl="0" indent="-463550" algn="l" eaLnBrk="1" fontAlgn="auto" hangingPunct="1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Procedure for handling customer </a:t>
            </a:r>
            <a:r>
              <a:rPr lang="en-US" dirty="0">
                <a:solidFill>
                  <a:prstClr val="black"/>
                </a:solidFill>
              </a:rPr>
              <a:t>complaints</a:t>
            </a:r>
          </a:p>
        </p:txBody>
      </p:sp>
    </p:spTree>
    <p:extLst>
      <p:ext uri="{BB962C8B-B14F-4D97-AF65-F5344CB8AC3E}">
        <p14:creationId xmlns:p14="http://schemas.microsoft.com/office/powerpoint/2010/main" val="25036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95536" y="76200"/>
            <a:ext cx="6081464" cy="715963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3333FF"/>
                </a:solidFill>
              </a:rPr>
              <a:t>Outline of the Presentation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7544" y="990600"/>
            <a:ext cx="8219256" cy="5135563"/>
          </a:xfrm>
        </p:spPr>
        <p:txBody>
          <a:bodyPr/>
          <a:lstStyle/>
          <a:p>
            <a:pPr marL="573088" indent="-573088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 Narrow" panose="020B0606020202030204" pitchFamily="34" charset="0"/>
              </a:rPr>
              <a:t>Overview of product certification</a:t>
            </a:r>
          </a:p>
          <a:p>
            <a:pPr marL="573088" indent="-573088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altLang="en-US" dirty="0" smtClean="0">
              <a:latin typeface="Arial Narrow" panose="020B0606020202030204" pitchFamily="34" charset="0"/>
            </a:endParaRPr>
          </a:p>
          <a:p>
            <a:pPr marL="573088" indent="-573088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 Narrow" panose="020B0606020202030204" pitchFamily="34" charset="0"/>
              </a:rPr>
              <a:t>Steps to product certification</a:t>
            </a:r>
          </a:p>
          <a:p>
            <a:pPr marL="573088" indent="-573088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altLang="en-US" dirty="0" smtClean="0">
              <a:latin typeface="Arial Narrow" panose="020B0606020202030204" pitchFamily="34" charset="0"/>
            </a:endParaRPr>
          </a:p>
          <a:p>
            <a:pPr marL="573088" indent="-573088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 Narrow" panose="020B0606020202030204" pitchFamily="34" charset="0"/>
              </a:rPr>
              <a:t>Key Requirements for bottled water certification</a:t>
            </a:r>
          </a:p>
        </p:txBody>
      </p:sp>
    </p:spTree>
    <p:extLst>
      <p:ext uri="{BB962C8B-B14F-4D97-AF65-F5344CB8AC3E}">
        <p14:creationId xmlns:p14="http://schemas.microsoft.com/office/powerpoint/2010/main" val="22447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60700"/>
            <a:ext cx="2543175" cy="1362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US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603" name="Rectangle 10"/>
          <p:cNvSpPr>
            <a:spLocks noChangeArrowheads="1"/>
          </p:cNvSpPr>
          <p:nvPr/>
        </p:nvSpPr>
        <p:spPr bwMode="auto">
          <a:xfrm>
            <a:off x="3057525" y="1560513"/>
            <a:ext cx="6010275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300" b="1" u="sng">
                <a:solidFill>
                  <a:srgbClr val="0033CC"/>
                </a:solidFill>
                <a:latin typeface="Verdana" panose="020B0604030504040204" pitchFamily="34" charset="0"/>
              </a:rPr>
              <a:t>KEBS CONTACTS: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300" b="1">
                <a:solidFill>
                  <a:srgbClr val="0033CC"/>
                </a:solidFill>
                <a:latin typeface="Verdana" panose="020B0604030504040204" pitchFamily="34" charset="0"/>
              </a:rPr>
              <a:t>Email: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300">
                <a:solidFill>
                  <a:srgbClr val="0033CC"/>
                </a:solidFill>
                <a:latin typeface="Verdana" panose="020B0604030504040204" pitchFamily="34" charset="0"/>
              </a:rPr>
              <a:t>md@kebs.org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300">
                <a:solidFill>
                  <a:srgbClr val="376092"/>
                </a:solidFill>
                <a:latin typeface="Verdana" panose="020B0604030504040204" pitchFamily="34" charset="0"/>
              </a:rPr>
              <a:t>info@kebs.org </a:t>
            </a:r>
            <a:endParaRPr lang="en-GB" altLang="en-US" sz="2300" u="sng">
              <a:solidFill>
                <a:srgbClr val="376092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33CC"/>
                </a:solidFill>
                <a:latin typeface="Verdana" panose="020B0604030504040204" pitchFamily="34" charset="0"/>
              </a:rPr>
              <a:t>Head Office</a:t>
            </a:r>
            <a:r>
              <a:rPr lang="en-US" altLang="en-US" sz="2300" b="1">
                <a:solidFill>
                  <a:srgbClr val="376092"/>
                </a:solidFill>
                <a:latin typeface="Verdana" panose="020B0604030504040204" pitchFamily="34" charset="0"/>
              </a:rPr>
              <a:t>: </a:t>
            </a:r>
            <a:r>
              <a:rPr lang="en-US" altLang="en-US" sz="2300">
                <a:solidFill>
                  <a:srgbClr val="376092"/>
                </a:solidFill>
                <a:latin typeface="Verdana" panose="020B0604030504040204" pitchFamily="34" charset="0"/>
              </a:rPr>
              <a:t>KEBS Centre, Popo Road, off Mombasa Road</a:t>
            </a:r>
            <a:br>
              <a:rPr lang="en-US" altLang="en-US" sz="2300">
                <a:solidFill>
                  <a:srgbClr val="376092"/>
                </a:solidFill>
                <a:latin typeface="Verdana" panose="020B0604030504040204" pitchFamily="34" charset="0"/>
              </a:rPr>
            </a:br>
            <a:r>
              <a:rPr lang="en-US" altLang="en-US" sz="2300" b="1">
                <a:solidFill>
                  <a:srgbClr val="0033CC"/>
                </a:solidFill>
                <a:latin typeface="Verdana" panose="020B0604030504040204" pitchFamily="34" charset="0"/>
              </a:rPr>
              <a:t>P.O. Box </a:t>
            </a:r>
            <a:r>
              <a:rPr lang="en-US" altLang="en-US" sz="2300" b="1">
                <a:solidFill>
                  <a:srgbClr val="376092"/>
                </a:solidFill>
                <a:latin typeface="Verdana" panose="020B0604030504040204" pitchFamily="34" charset="0"/>
              </a:rPr>
              <a:t>54974 - 00200, Nairobi </a:t>
            </a:r>
            <a:br>
              <a:rPr lang="en-US" altLang="en-US" sz="2300" b="1">
                <a:solidFill>
                  <a:srgbClr val="376092"/>
                </a:solidFill>
                <a:latin typeface="Verdana" panose="020B0604030504040204" pitchFamily="34" charset="0"/>
              </a:rPr>
            </a:br>
            <a:r>
              <a:rPr lang="en-US" altLang="en-US" sz="2300" b="1">
                <a:solidFill>
                  <a:srgbClr val="0033CC"/>
                </a:solidFill>
                <a:latin typeface="Verdana" panose="020B0604030504040204" pitchFamily="34" charset="0"/>
              </a:rPr>
              <a:t>Tel: </a:t>
            </a:r>
            <a:r>
              <a:rPr lang="en-US" altLang="en-US" sz="2300">
                <a:solidFill>
                  <a:srgbClr val="376092"/>
                </a:solidFill>
                <a:latin typeface="Verdana" panose="020B0604030504040204" pitchFamily="34" charset="0"/>
              </a:rPr>
              <a:t>(+254 0 20) 6948 000,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33CC"/>
                </a:solidFill>
                <a:latin typeface="Verdana" panose="020B0604030504040204" pitchFamily="34" charset="0"/>
              </a:rPr>
              <a:t>Toll free line</a:t>
            </a:r>
            <a:r>
              <a:rPr lang="en-US" altLang="en-US" sz="230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300">
                <a:solidFill>
                  <a:srgbClr val="376092"/>
                </a:solidFill>
                <a:latin typeface="Verdana" panose="020B0604030504040204" pitchFamily="34" charset="0"/>
              </a:rPr>
              <a:t>0800221350</a:t>
            </a:r>
            <a:r>
              <a:rPr lang="en-US" altLang="en-US" sz="2300" b="1">
                <a:solidFill>
                  <a:srgbClr val="376092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300">
                <a:solidFill>
                  <a:srgbClr val="376092"/>
                </a:solidFill>
                <a:latin typeface="Verdana" panose="020B0604030504040204" pitchFamily="34" charset="0"/>
              </a:rPr>
              <a:t>or 1545</a:t>
            </a:r>
            <a:r>
              <a:rPr lang="en-US" altLang="en-US" sz="2300" b="1">
                <a:solidFill>
                  <a:srgbClr val="376092"/>
                </a:solidFill>
                <a:latin typeface="Verdana" panose="020B0604030504040204" pitchFamily="34" charset="0"/>
              </a:rPr>
              <a:t/>
            </a:r>
            <a:br>
              <a:rPr lang="en-US" altLang="en-US" sz="2300" b="1">
                <a:solidFill>
                  <a:srgbClr val="376092"/>
                </a:solidFill>
                <a:latin typeface="Verdana" panose="020B0604030504040204" pitchFamily="34" charset="0"/>
              </a:rPr>
            </a:br>
            <a:r>
              <a:rPr lang="en-US" altLang="en-US" sz="2300" b="1">
                <a:solidFill>
                  <a:srgbClr val="0033CC"/>
                </a:solidFill>
                <a:latin typeface="Verdana" panose="020B0604030504040204" pitchFamily="34" charset="0"/>
              </a:rPr>
              <a:t>Cell: </a:t>
            </a:r>
            <a:r>
              <a:rPr lang="en-US" altLang="en-US" sz="2300">
                <a:solidFill>
                  <a:srgbClr val="376092"/>
                </a:solidFill>
                <a:latin typeface="Verdana" panose="020B0604030504040204" pitchFamily="34" charset="0"/>
              </a:rPr>
              <a:t>0722 202 137/8; 07334 600 471/2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33CC"/>
                </a:solidFill>
                <a:latin typeface="Verdana" panose="020B0604030504040204" pitchFamily="34" charset="0"/>
              </a:rPr>
              <a:t>SMS Service: </a:t>
            </a:r>
            <a:r>
              <a:rPr lang="en-US" altLang="en-US" sz="2300">
                <a:solidFill>
                  <a:srgbClr val="376092"/>
                </a:solidFill>
                <a:latin typeface="Verdana" panose="020B0604030504040204" pitchFamily="34" charset="0"/>
              </a:rPr>
              <a:t>20023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974975" y="1339850"/>
            <a:ext cx="0" cy="432117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8136904" cy="1364034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3333FF"/>
                </a:solidFill>
                <a:latin typeface="Century Gothic" panose="020B0502020202020204" pitchFamily="34" charset="0"/>
              </a:rPr>
              <a:t>Overview of Product Certification</a:t>
            </a:r>
            <a:endParaRPr lang="en-US" sz="3800" b="1" dirty="0">
              <a:solidFill>
                <a:srgbClr val="3333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C4D1-EFB9-4CF1-B93C-BD70CD7257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1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955058" cy="7920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latin typeface="Century Gothic" panose="020B0502020202020204" pitchFamily="34" charset="0"/>
              </a:rPr>
              <a:t/>
            </a:r>
            <a:br>
              <a:rPr lang="en-US" sz="4000" b="1" dirty="0">
                <a:latin typeface="Century Gothic" panose="020B0502020202020204" pitchFamily="34" charset="0"/>
              </a:rPr>
            </a:br>
            <a:r>
              <a:rPr lang="en-US" sz="4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What is Product Certification?</a:t>
            </a:r>
            <a:endParaRPr lang="en-US" sz="40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91264" cy="444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u="sng" dirty="0" smtClean="0">
                <a:latin typeface="Century Gothic" panose="020B0502020202020204" pitchFamily="34" charset="0"/>
              </a:rPr>
              <a:t>Third-party</a:t>
            </a:r>
            <a:r>
              <a:rPr lang="en-US" altLang="en-US" sz="4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4400" dirty="0">
                <a:latin typeface="Century Gothic" panose="020B0502020202020204" pitchFamily="34" charset="0"/>
              </a:rPr>
              <a:t>attestation that the </a:t>
            </a:r>
            <a:r>
              <a:rPr lang="en-US" altLang="en-US" sz="4400" dirty="0" smtClean="0">
                <a:latin typeface="Century Gothic" panose="020B0502020202020204" pitchFamily="34" charset="0"/>
              </a:rPr>
              <a:t>product in question </a:t>
            </a:r>
            <a:r>
              <a:rPr lang="en-US" altLang="en-US" sz="4400" dirty="0">
                <a:latin typeface="Century Gothic" panose="020B0502020202020204" pitchFamily="34" charset="0"/>
              </a:rPr>
              <a:t>conforms </a:t>
            </a:r>
            <a:r>
              <a:rPr lang="en-US" altLang="en-US" sz="4400" dirty="0" smtClean="0">
                <a:latin typeface="Century Gothic" panose="020B0502020202020204" pitchFamily="34" charset="0"/>
              </a:rPr>
              <a:t>to </a:t>
            </a:r>
            <a:r>
              <a:rPr lang="en-US" altLang="en-US" sz="4400" u="sng" dirty="0">
                <a:latin typeface="Century Gothic" panose="020B0502020202020204" pitchFamily="34" charset="0"/>
              </a:rPr>
              <a:t>specified </a:t>
            </a:r>
            <a:r>
              <a:rPr lang="en-US" altLang="en-US" sz="4400" u="sng" dirty="0" smtClean="0">
                <a:latin typeface="Century Gothic" panose="020B0502020202020204" pitchFamily="34" charset="0"/>
              </a:rPr>
              <a:t>requirements</a:t>
            </a:r>
            <a:r>
              <a:rPr lang="en-US" altLang="en-US" sz="4400" dirty="0" smtClean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743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8367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/>
            </a:r>
            <a:br>
              <a:rPr lang="en-US" sz="3200" b="1" dirty="0">
                <a:latin typeface="Century Gothic" panose="020B0502020202020204" pitchFamily="34" charset="0"/>
              </a:rPr>
            </a:br>
            <a:r>
              <a:rPr lang="en-US" sz="32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Product Certification entails….</a:t>
            </a:r>
            <a:endParaRPr lang="en-US" sz="32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520655"/>
          </a:xfrm>
        </p:spPr>
        <p:txBody>
          <a:bodyPr>
            <a:normAutofit/>
          </a:bodyPr>
          <a:lstStyle/>
          <a:p>
            <a:pPr marL="625475" lvl="2" indent="-5715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4400" dirty="0" smtClean="0">
                <a:latin typeface="Century Gothic" panose="020B0502020202020204" pitchFamily="34" charset="0"/>
              </a:rPr>
              <a:t>Specified product</a:t>
            </a:r>
          </a:p>
          <a:p>
            <a:pPr marL="625475" lvl="2" indent="-5715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4400" dirty="0">
                <a:latin typeface="Century Gothic" panose="020B0502020202020204" pitchFamily="34" charset="0"/>
              </a:rPr>
              <a:t>S</a:t>
            </a:r>
            <a:r>
              <a:rPr lang="en-US" altLang="en-US" sz="4400" dirty="0" smtClean="0">
                <a:latin typeface="Century Gothic" panose="020B0502020202020204" pitchFamily="34" charset="0"/>
              </a:rPr>
              <a:t>pecified requirements </a:t>
            </a:r>
          </a:p>
          <a:p>
            <a:pPr marL="625475" lvl="2" indent="-5715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4400" dirty="0">
                <a:latin typeface="Century Gothic" panose="020B0502020202020204" pitchFamily="34" charset="0"/>
              </a:rPr>
              <a:t>S</a:t>
            </a:r>
            <a:r>
              <a:rPr lang="en-US" altLang="en-US" sz="4400" dirty="0" smtClean="0">
                <a:latin typeface="Century Gothic" panose="020B0502020202020204" pitchFamily="34" charset="0"/>
              </a:rPr>
              <a:t>pecified rules</a:t>
            </a:r>
          </a:p>
          <a:p>
            <a:pPr marL="625475" lvl="2" indent="-5715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4400" dirty="0" smtClean="0">
                <a:latin typeface="Century Gothic" panose="020B0502020202020204" pitchFamily="34" charset="0"/>
              </a:rPr>
              <a:t>Specified procedures</a:t>
            </a:r>
            <a:endParaRPr lang="en-GB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8367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/>
            </a:r>
            <a:br>
              <a:rPr lang="en-US" sz="3200" b="1" dirty="0">
                <a:latin typeface="Century Gothic" panose="020B0502020202020204" pitchFamily="34" charset="0"/>
              </a:rPr>
            </a:br>
            <a:r>
              <a:rPr lang="en-US" sz="32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Product Certification Schemes</a:t>
            </a:r>
            <a:endParaRPr lang="en-US" sz="32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520655"/>
          </a:xfrm>
        </p:spPr>
        <p:txBody>
          <a:bodyPr>
            <a:normAutofit/>
          </a:bodyPr>
          <a:lstStyle/>
          <a:p>
            <a:pPr marL="625475" lvl="2" indent="-5715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4400" dirty="0" smtClean="0">
                <a:latin typeface="Century Gothic" panose="020B0502020202020204" pitchFamily="34" charset="0"/>
              </a:rPr>
              <a:t>Standardization Mark</a:t>
            </a:r>
          </a:p>
          <a:p>
            <a:pPr marL="625475" lvl="2" indent="-5715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4400" dirty="0" smtClean="0">
                <a:latin typeface="Century Gothic" panose="020B0502020202020204" pitchFamily="34" charset="0"/>
              </a:rPr>
              <a:t>Diamond Mark</a:t>
            </a:r>
          </a:p>
          <a:p>
            <a:pPr marL="625475" lvl="2" indent="-5715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4400" dirty="0" smtClean="0">
                <a:latin typeface="Century Gothic" panose="020B0502020202020204" pitchFamily="34" charset="0"/>
              </a:rPr>
              <a:t>Import Standardization Mark</a:t>
            </a:r>
          </a:p>
          <a:p>
            <a:pPr marL="625475" lvl="2" indent="-5715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altLang="en-US" sz="4400" dirty="0" smtClean="0">
                <a:latin typeface="Century Gothic" panose="020B0502020202020204" pitchFamily="34" charset="0"/>
              </a:rPr>
              <a:t>Food Fortification Logo</a:t>
            </a:r>
            <a:endParaRPr lang="en-GB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7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8367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/>
            </a:r>
            <a:br>
              <a:rPr lang="en-US" sz="3200" b="1" dirty="0">
                <a:latin typeface="Century Gothic" panose="020B0502020202020204" pitchFamily="34" charset="0"/>
              </a:rPr>
            </a:br>
            <a:r>
              <a:rPr lang="en-US" sz="32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Mandate for Product Certification</a:t>
            </a:r>
            <a:endParaRPr lang="en-US" sz="32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520655"/>
          </a:xfrm>
        </p:spPr>
        <p:txBody>
          <a:bodyPr>
            <a:normAutofit/>
          </a:bodyPr>
          <a:lstStyle/>
          <a:p>
            <a:pPr marL="0" lvl="0" indent="0" fontAlgn="auto">
              <a:spcAft>
                <a:spcPts val="0"/>
              </a:spcAft>
              <a:buNone/>
            </a:pPr>
            <a:r>
              <a:rPr lang="en-US" altLang="en-US" sz="36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Standardization Mark</a:t>
            </a:r>
          </a:p>
          <a:p>
            <a:pPr marL="463550" lvl="0" indent="-463550" fontAlgn="auto"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q"/>
            </a:pPr>
            <a:r>
              <a:rPr lang="en-US" altLang="en-US" sz="2800" b="1" u="sng" dirty="0">
                <a:solidFill>
                  <a:prstClr val="black"/>
                </a:solidFill>
                <a:latin typeface="Century Gothic" panose="020B0502020202020204" pitchFamily="34" charset="0"/>
              </a:rPr>
              <a:t>Standards Act Cap 496  Section 10</a:t>
            </a:r>
          </a:p>
          <a:p>
            <a:pPr lvl="1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Specification of the Standardization Mark.</a:t>
            </a:r>
          </a:p>
          <a:p>
            <a:pPr lvl="1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Provides for mandatory application </a:t>
            </a:r>
            <a:r>
              <a:rPr lang="en-US" altLang="en-US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for products with Kenya Standards</a:t>
            </a:r>
          </a:p>
          <a:p>
            <a:pPr lvl="0" fontAlgn="auto"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2800" b="1" u="sng" dirty="0">
                <a:solidFill>
                  <a:prstClr val="black"/>
                </a:solidFill>
                <a:latin typeface="Century Gothic" panose="020B0502020202020204" pitchFamily="34" charset="0"/>
              </a:rPr>
              <a:t>EAC SQMT Act Section 24</a:t>
            </a:r>
          </a:p>
          <a:p>
            <a:pPr lvl="1" indent="-342900" fontAlgn="auto"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Notification and mutual recognition of Standardization marks across EAC.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857250"/>
            <a:ext cx="7772400" cy="785813"/>
          </a:xfrm>
        </p:spPr>
        <p:txBody>
          <a:bodyPr/>
          <a:lstStyle/>
          <a:p>
            <a:pPr eaLnBrk="1" hangingPunct="1"/>
            <a:r>
              <a:rPr lang="en-GB" altLang="sw-KE" b="1" dirty="0" smtClean="0">
                <a:solidFill>
                  <a:srgbClr val="0033CC"/>
                </a:solidFill>
                <a:latin typeface="Arial Narrow" panose="020B0606020202030204" pitchFamily="34" charset="0"/>
              </a:rPr>
              <a:t>Standardization Mark</a:t>
            </a:r>
            <a:endParaRPr lang="en-US" altLang="sw-KE" b="1" dirty="0" smtClean="0">
              <a:solidFill>
                <a:srgbClr val="0033CC"/>
              </a:solidFill>
            </a:endParaRPr>
          </a:p>
        </p:txBody>
      </p:sp>
      <p:pic>
        <p:nvPicPr>
          <p:cNvPr id="12291" name="Picture 2" descr="D:\BACKUP I\quality marks\Standardization mark fi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84785"/>
            <a:ext cx="330835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14625" y="5661248"/>
            <a:ext cx="330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SM#XXXXXX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8367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latin typeface="Century Gothic" panose="020B0502020202020204" pitchFamily="34" charset="0"/>
              </a:rPr>
              <a:t/>
            </a:r>
            <a:br>
              <a:rPr lang="en-US" sz="3200" b="1" dirty="0">
                <a:latin typeface="Century Gothic" panose="020B0502020202020204" pitchFamily="34" charset="0"/>
              </a:rPr>
            </a:br>
            <a:r>
              <a:rPr lang="en-US" sz="32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Mandate for Product Certification</a:t>
            </a:r>
            <a:endParaRPr lang="en-US" sz="32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520655"/>
          </a:xfrm>
        </p:spPr>
        <p:txBody>
          <a:bodyPr>
            <a:normAutofit/>
          </a:bodyPr>
          <a:lstStyle/>
          <a:p>
            <a:pPr marL="0" lvl="0" indent="0" fontAlgn="auto">
              <a:spcAft>
                <a:spcPts val="0"/>
              </a:spcAft>
              <a:buNone/>
            </a:pPr>
            <a:r>
              <a:rPr lang="en-US" altLang="en-US" sz="4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Diamond Mark of Quality</a:t>
            </a:r>
          </a:p>
          <a:p>
            <a:pPr marL="0" lvl="0" indent="0" fontAlgn="auto">
              <a:spcAft>
                <a:spcPts val="0"/>
              </a:spcAft>
              <a:buNone/>
            </a:pPr>
            <a:endParaRPr lang="en-US" altLang="en-US" sz="800" b="1" dirty="0" smtClean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lvl="0" indent="0" fontAlgn="auto">
              <a:spcAft>
                <a:spcPts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Diamond Mark is a voluntary mark of excellence based on rigorous evaluation of both </a:t>
            </a: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the product </a:t>
            </a:r>
            <a:r>
              <a:rPr lang="en-US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processes used in its manufacture.</a:t>
            </a:r>
            <a:endParaRPr lang="en-US" alt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0" lvl="0" indent="0" fontAlgn="auto">
              <a:spcAft>
                <a:spcPts val="0"/>
              </a:spcAft>
              <a:buNone/>
            </a:pPr>
            <a:endParaRPr lang="en-US" altLang="en-US" sz="4000" b="1" dirty="0">
              <a:solidFill>
                <a:srgbClr val="1F497D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B6592-C24A-4AD2-BEFC-5C1CE0E6EA3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kebs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ebs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lide" ma:contentTypeID="0x010100A22E315B1F3C42B49A0E90D2F9AB5AB1009F979ED5869353489835D8DB0EF862D4" ma:contentTypeVersion="0" ma:contentTypeDescription="Microsoft PowerPoint Slide" ma:contentTypeScope="" ma:versionID="cd147c3d544ea665ec880655b839e8d2">
  <xsd:schema xmlns:xsd="http://www.w3.org/2001/XMLSchema" xmlns:xs="http://www.w3.org/2001/XMLSchema" xmlns:p="http://schemas.microsoft.com/office/2006/metadata/properties" xmlns:ns2="http://schemas.microsoft.com/sharepoint/v3" targetNamespace="http://schemas.microsoft.com/office/2006/metadata/properties" ma:root="true" ma:fieldsID="50f288fed9020225c7b574ea0dd4251f" ns2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2:Presentation" minOccurs="0"/>
                <xsd:element ref="ns2:Slide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resentation" ma:index="1" nillable="true" ma:displayName="Presentation" ma:internalName="Presentation">
      <xsd:simpleType>
        <xsd:restriction base="dms:Text"/>
      </xsd:simpleType>
    </xsd:element>
    <xsd:element name="SlideDescription" ma:index="2" nillable="true" ma:displayName="Description" ma:internalName="SlideDescrip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lideDescription xmlns="http://schemas.microsoft.com/sharepoint/v3" xsi:nil="true"/>
    <Presentation xmlns="http://schemas.microsoft.com/sharepoint/v3">Kebs PowerPoint Template</Presentation>
  </documentManagement>
</p:properties>
</file>

<file path=customXml/itemProps1.xml><?xml version="1.0" encoding="utf-8"?>
<ds:datastoreItem xmlns:ds="http://schemas.openxmlformats.org/officeDocument/2006/customXml" ds:itemID="{710AFBE4-B3F5-4A24-907A-8896FBC1D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E0CAD8-B283-4274-910A-D1BE5D165088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kebs_1</Template>
  <TotalTime>2694</TotalTime>
  <Words>539</Words>
  <Application>Microsoft Office PowerPoint</Application>
  <PresentationFormat>On-screen Show (4:3)</PresentationFormat>
  <Paragraphs>146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Narrow</vt:lpstr>
      <vt:lpstr>Calibri</vt:lpstr>
      <vt:lpstr>Century Gothic</vt:lpstr>
      <vt:lpstr>Comic Sans MS</vt:lpstr>
      <vt:lpstr>Verdana</vt:lpstr>
      <vt:lpstr>Wingdings</vt:lpstr>
      <vt:lpstr>kebs_1</vt:lpstr>
      <vt:lpstr>1_kebs_1</vt:lpstr>
      <vt:lpstr>Custom Design</vt:lpstr>
      <vt:lpstr>WATER CERTIFICATION REQUIREMENTS PRESENTATION DURING WATER WORKSHOP 2018  PRESENTOR:   BERNARD NGUYO      (HOD - QUALITY SSURANCE) DATE:     24TH  MAY 2018     </vt:lpstr>
      <vt:lpstr>Outline of the Presentation </vt:lpstr>
      <vt:lpstr>Overview of Product Certification</vt:lpstr>
      <vt:lpstr> What is Product Certification?</vt:lpstr>
      <vt:lpstr> Product Certification entails….</vt:lpstr>
      <vt:lpstr> Product Certification Schemes</vt:lpstr>
      <vt:lpstr> Mandate for Product Certification</vt:lpstr>
      <vt:lpstr>Standardization Mark</vt:lpstr>
      <vt:lpstr> Mandate for Product Certification</vt:lpstr>
      <vt:lpstr>Diamond Mark</vt:lpstr>
      <vt:lpstr> Steps to Certification</vt:lpstr>
      <vt:lpstr> Steps to Certification – Contd</vt:lpstr>
      <vt:lpstr>Assessment Criteria</vt:lpstr>
      <vt:lpstr>Sector Requirements For Water Certification</vt:lpstr>
      <vt:lpstr>Scope</vt:lpstr>
      <vt:lpstr>Legal Requirements</vt:lpstr>
      <vt:lpstr>Health, Safety and Hygiene</vt:lpstr>
      <vt:lpstr>Health, Safety and Hygiene – Cont’d</vt:lpstr>
      <vt:lpstr>Requirements for Quality Assurance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Kebs PowerPoint Template</dc:title>
  <dc:creator>kiruie</dc:creator>
  <cp:lastModifiedBy>Nguyo Bernard</cp:lastModifiedBy>
  <cp:revision>311</cp:revision>
  <dcterms:created xsi:type="dcterms:W3CDTF">2012-09-17T05:36:40Z</dcterms:created>
  <dcterms:modified xsi:type="dcterms:W3CDTF">2018-05-24T06:59:14Z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Slide</vt:lpwstr>
  </property>
  <property fmtid="{D5CDD505-2E9C-101B-9397-08002B2CF9AE}" pid="3" name="Presentation">
    <vt:lpwstr>Kebs PowerPoint Template</vt:lpwstr>
  </property>
  <property fmtid="{D5CDD505-2E9C-101B-9397-08002B2CF9AE}" pid="4" name="SlideDescription">
    <vt:lpwstr/>
  </property>
  <property fmtid="{D5CDD505-2E9C-101B-9397-08002B2CF9AE}" pid="5" name="ContentTypeId">
    <vt:lpwstr>0x010100A22E315B1F3C42B49A0E90D2F9AB5AB1009F979ED5869353489835D8DB0EF862D4</vt:lpwstr>
  </property>
</Properties>
</file>