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7"/>
    <p:restoredTop sz="94737"/>
  </p:normalViewPr>
  <p:slideViewPr>
    <p:cSldViewPr snapToGrid="0">
      <p:cViewPr varScale="1">
        <p:scale>
          <a:sx n="126" d="100"/>
          <a:sy n="126" d="100"/>
        </p:scale>
        <p:origin x="23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2720-C7BE-78CA-86D0-4790B4FB1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9D4484-CC7C-BAD6-C8A7-0C2A96F41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F3127A-E3E3-D7CA-B195-737DC3DB93A2}"/>
              </a:ext>
            </a:extLst>
          </p:cNvPr>
          <p:cNvSpPr>
            <a:spLocks noGrp="1"/>
          </p:cNvSpPr>
          <p:nvPr>
            <p:ph type="dt" sz="half" idx="10"/>
          </p:nvPr>
        </p:nvSpPr>
        <p:spPr/>
        <p:txBody>
          <a:bodyPr/>
          <a:lstStyle/>
          <a:p>
            <a:fld id="{9ACA906E-FAA8-C441-A4C4-9DFC9D139007}" type="datetimeFigureOut">
              <a:rPr lang="en-US" smtClean="0"/>
              <a:t>9/18/23</a:t>
            </a:fld>
            <a:endParaRPr lang="en-US"/>
          </a:p>
        </p:txBody>
      </p:sp>
      <p:sp>
        <p:nvSpPr>
          <p:cNvPr id="5" name="Footer Placeholder 4">
            <a:extLst>
              <a:ext uri="{FF2B5EF4-FFF2-40B4-BE49-F238E27FC236}">
                <a16:creationId xmlns:a16="http://schemas.microsoft.com/office/drawing/2014/main" id="{B40D642F-FDF2-2EEA-F7AF-735D37574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C5039-1987-CF7B-7F70-F61BB67F093A}"/>
              </a:ext>
            </a:extLst>
          </p:cNvPr>
          <p:cNvSpPr>
            <a:spLocks noGrp="1"/>
          </p:cNvSpPr>
          <p:nvPr>
            <p:ph type="sldNum" sz="quarter" idx="12"/>
          </p:nvPr>
        </p:nvSpPr>
        <p:spPr/>
        <p:txBody>
          <a:bodyPr/>
          <a:lstStyle/>
          <a:p>
            <a:fld id="{3588A743-0193-E144-8AFD-934E5A706CD5}" type="slidenum">
              <a:rPr lang="en-US" smtClean="0"/>
              <a:t>‹#›</a:t>
            </a:fld>
            <a:endParaRPr lang="en-US"/>
          </a:p>
        </p:txBody>
      </p:sp>
    </p:spTree>
    <p:extLst>
      <p:ext uri="{BB962C8B-B14F-4D97-AF65-F5344CB8AC3E}">
        <p14:creationId xmlns:p14="http://schemas.microsoft.com/office/powerpoint/2010/main" val="112667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89D9-C247-3FB7-26D6-AC71333D3F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D4539D-E25F-9CBA-26EE-DFC49BD21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B36EF-E215-4B8D-DFFD-0B19FA7D087B}"/>
              </a:ext>
            </a:extLst>
          </p:cNvPr>
          <p:cNvSpPr>
            <a:spLocks noGrp="1"/>
          </p:cNvSpPr>
          <p:nvPr>
            <p:ph type="dt" sz="half" idx="10"/>
          </p:nvPr>
        </p:nvSpPr>
        <p:spPr/>
        <p:txBody>
          <a:bodyPr/>
          <a:lstStyle/>
          <a:p>
            <a:fld id="{9ACA906E-FAA8-C441-A4C4-9DFC9D139007}" type="datetimeFigureOut">
              <a:rPr lang="en-US" smtClean="0"/>
              <a:t>9/18/23</a:t>
            </a:fld>
            <a:endParaRPr lang="en-US"/>
          </a:p>
        </p:txBody>
      </p:sp>
      <p:sp>
        <p:nvSpPr>
          <p:cNvPr id="5" name="Footer Placeholder 4">
            <a:extLst>
              <a:ext uri="{FF2B5EF4-FFF2-40B4-BE49-F238E27FC236}">
                <a16:creationId xmlns:a16="http://schemas.microsoft.com/office/drawing/2014/main" id="{3D5E6AE1-F81A-5A50-6A15-889C66AAF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7C351-C924-767C-71A5-565114DCFD0A}"/>
              </a:ext>
            </a:extLst>
          </p:cNvPr>
          <p:cNvSpPr>
            <a:spLocks noGrp="1"/>
          </p:cNvSpPr>
          <p:nvPr>
            <p:ph type="sldNum" sz="quarter" idx="12"/>
          </p:nvPr>
        </p:nvSpPr>
        <p:spPr/>
        <p:txBody>
          <a:bodyPr/>
          <a:lstStyle/>
          <a:p>
            <a:fld id="{3588A743-0193-E144-8AFD-934E5A706CD5}" type="slidenum">
              <a:rPr lang="en-US" smtClean="0"/>
              <a:t>‹#›</a:t>
            </a:fld>
            <a:endParaRPr lang="en-US"/>
          </a:p>
        </p:txBody>
      </p:sp>
    </p:spTree>
    <p:extLst>
      <p:ext uri="{BB962C8B-B14F-4D97-AF65-F5344CB8AC3E}">
        <p14:creationId xmlns:p14="http://schemas.microsoft.com/office/powerpoint/2010/main" val="12133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FE5C99-402A-ED7B-E1B7-24DDBD53CD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EBD69A-C09A-CA83-E3B4-FC024CDA52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1EAD0-665B-47B4-7461-74D5988B778A}"/>
              </a:ext>
            </a:extLst>
          </p:cNvPr>
          <p:cNvSpPr>
            <a:spLocks noGrp="1"/>
          </p:cNvSpPr>
          <p:nvPr>
            <p:ph type="dt" sz="half" idx="10"/>
          </p:nvPr>
        </p:nvSpPr>
        <p:spPr/>
        <p:txBody>
          <a:bodyPr/>
          <a:lstStyle/>
          <a:p>
            <a:fld id="{9ACA906E-FAA8-C441-A4C4-9DFC9D139007}" type="datetimeFigureOut">
              <a:rPr lang="en-US" smtClean="0"/>
              <a:t>9/18/23</a:t>
            </a:fld>
            <a:endParaRPr lang="en-US"/>
          </a:p>
        </p:txBody>
      </p:sp>
      <p:sp>
        <p:nvSpPr>
          <p:cNvPr id="5" name="Footer Placeholder 4">
            <a:extLst>
              <a:ext uri="{FF2B5EF4-FFF2-40B4-BE49-F238E27FC236}">
                <a16:creationId xmlns:a16="http://schemas.microsoft.com/office/drawing/2014/main" id="{0D1EA97C-462F-C09C-8EAB-86AF137DF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021DE-A3CF-3C53-E5DB-DB57E33CF37C}"/>
              </a:ext>
            </a:extLst>
          </p:cNvPr>
          <p:cNvSpPr>
            <a:spLocks noGrp="1"/>
          </p:cNvSpPr>
          <p:nvPr>
            <p:ph type="sldNum" sz="quarter" idx="12"/>
          </p:nvPr>
        </p:nvSpPr>
        <p:spPr/>
        <p:txBody>
          <a:bodyPr/>
          <a:lstStyle/>
          <a:p>
            <a:fld id="{3588A743-0193-E144-8AFD-934E5A706CD5}" type="slidenum">
              <a:rPr lang="en-US" smtClean="0"/>
              <a:t>‹#›</a:t>
            </a:fld>
            <a:endParaRPr lang="en-US"/>
          </a:p>
        </p:txBody>
      </p:sp>
    </p:spTree>
    <p:extLst>
      <p:ext uri="{BB962C8B-B14F-4D97-AF65-F5344CB8AC3E}">
        <p14:creationId xmlns:p14="http://schemas.microsoft.com/office/powerpoint/2010/main" val="278177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7D86-C087-B17B-1D41-B3D6A889D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918DA-540F-1D05-B012-D85213E46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0283B-DAFA-1725-E0C6-6ABD624C3CC0}"/>
              </a:ext>
            </a:extLst>
          </p:cNvPr>
          <p:cNvSpPr>
            <a:spLocks noGrp="1"/>
          </p:cNvSpPr>
          <p:nvPr>
            <p:ph type="dt" sz="half" idx="10"/>
          </p:nvPr>
        </p:nvSpPr>
        <p:spPr/>
        <p:txBody>
          <a:bodyPr/>
          <a:lstStyle/>
          <a:p>
            <a:fld id="{9ACA906E-FAA8-C441-A4C4-9DFC9D139007}" type="datetimeFigureOut">
              <a:rPr lang="en-US" smtClean="0"/>
              <a:t>9/18/23</a:t>
            </a:fld>
            <a:endParaRPr lang="en-US"/>
          </a:p>
        </p:txBody>
      </p:sp>
      <p:sp>
        <p:nvSpPr>
          <p:cNvPr id="5" name="Footer Placeholder 4">
            <a:extLst>
              <a:ext uri="{FF2B5EF4-FFF2-40B4-BE49-F238E27FC236}">
                <a16:creationId xmlns:a16="http://schemas.microsoft.com/office/drawing/2014/main" id="{4F2E3E76-DE5E-7D4B-8E12-29CD4F5B2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84E0D-9E21-D06D-E2B3-F7CCB57AAD83}"/>
              </a:ext>
            </a:extLst>
          </p:cNvPr>
          <p:cNvSpPr>
            <a:spLocks noGrp="1"/>
          </p:cNvSpPr>
          <p:nvPr>
            <p:ph type="sldNum" sz="quarter" idx="12"/>
          </p:nvPr>
        </p:nvSpPr>
        <p:spPr/>
        <p:txBody>
          <a:bodyPr/>
          <a:lstStyle/>
          <a:p>
            <a:fld id="{3588A743-0193-E144-8AFD-934E5A706CD5}" type="slidenum">
              <a:rPr lang="en-US" smtClean="0"/>
              <a:t>‹#›</a:t>
            </a:fld>
            <a:endParaRPr lang="en-US"/>
          </a:p>
        </p:txBody>
      </p:sp>
    </p:spTree>
    <p:extLst>
      <p:ext uri="{BB962C8B-B14F-4D97-AF65-F5344CB8AC3E}">
        <p14:creationId xmlns:p14="http://schemas.microsoft.com/office/powerpoint/2010/main" val="368005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94C9-015A-3868-3C78-300FADEDCC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FCC720-E220-1F76-119F-B317002914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EBFA9E-016C-14F3-7717-008A6BFC8412}"/>
              </a:ext>
            </a:extLst>
          </p:cNvPr>
          <p:cNvSpPr>
            <a:spLocks noGrp="1"/>
          </p:cNvSpPr>
          <p:nvPr>
            <p:ph type="dt" sz="half" idx="10"/>
          </p:nvPr>
        </p:nvSpPr>
        <p:spPr/>
        <p:txBody>
          <a:bodyPr/>
          <a:lstStyle/>
          <a:p>
            <a:fld id="{9ACA906E-FAA8-C441-A4C4-9DFC9D139007}" type="datetimeFigureOut">
              <a:rPr lang="en-US" smtClean="0"/>
              <a:t>9/18/23</a:t>
            </a:fld>
            <a:endParaRPr lang="en-US"/>
          </a:p>
        </p:txBody>
      </p:sp>
      <p:sp>
        <p:nvSpPr>
          <p:cNvPr id="5" name="Footer Placeholder 4">
            <a:extLst>
              <a:ext uri="{FF2B5EF4-FFF2-40B4-BE49-F238E27FC236}">
                <a16:creationId xmlns:a16="http://schemas.microsoft.com/office/drawing/2014/main" id="{7A53416D-18D1-42F2-C107-17F0E7A55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404DC-B3DE-1599-660B-431B1FB1D1AE}"/>
              </a:ext>
            </a:extLst>
          </p:cNvPr>
          <p:cNvSpPr>
            <a:spLocks noGrp="1"/>
          </p:cNvSpPr>
          <p:nvPr>
            <p:ph type="sldNum" sz="quarter" idx="12"/>
          </p:nvPr>
        </p:nvSpPr>
        <p:spPr/>
        <p:txBody>
          <a:bodyPr/>
          <a:lstStyle/>
          <a:p>
            <a:fld id="{3588A743-0193-E144-8AFD-934E5A706CD5}" type="slidenum">
              <a:rPr lang="en-US" smtClean="0"/>
              <a:t>‹#›</a:t>
            </a:fld>
            <a:endParaRPr lang="en-US"/>
          </a:p>
        </p:txBody>
      </p:sp>
    </p:spTree>
    <p:extLst>
      <p:ext uri="{BB962C8B-B14F-4D97-AF65-F5344CB8AC3E}">
        <p14:creationId xmlns:p14="http://schemas.microsoft.com/office/powerpoint/2010/main" val="64096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6A3D-9210-C469-DF03-8A47E57B5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173FB-B3A7-D2F4-6B26-4B6941B5AF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5D6170-409E-B31A-8BCE-2BABC01F41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277BEE-87C8-56CF-B34D-C71E7D67F7A2}"/>
              </a:ext>
            </a:extLst>
          </p:cNvPr>
          <p:cNvSpPr>
            <a:spLocks noGrp="1"/>
          </p:cNvSpPr>
          <p:nvPr>
            <p:ph type="dt" sz="half" idx="10"/>
          </p:nvPr>
        </p:nvSpPr>
        <p:spPr/>
        <p:txBody>
          <a:bodyPr/>
          <a:lstStyle/>
          <a:p>
            <a:fld id="{9ACA906E-FAA8-C441-A4C4-9DFC9D139007}" type="datetimeFigureOut">
              <a:rPr lang="en-US" smtClean="0"/>
              <a:t>9/18/23</a:t>
            </a:fld>
            <a:endParaRPr lang="en-US"/>
          </a:p>
        </p:txBody>
      </p:sp>
      <p:sp>
        <p:nvSpPr>
          <p:cNvPr id="6" name="Footer Placeholder 5">
            <a:extLst>
              <a:ext uri="{FF2B5EF4-FFF2-40B4-BE49-F238E27FC236}">
                <a16:creationId xmlns:a16="http://schemas.microsoft.com/office/drawing/2014/main" id="{3697E20B-1502-79B5-659F-87E120C34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27084-43DE-CB66-18E4-41A6BE933FA7}"/>
              </a:ext>
            </a:extLst>
          </p:cNvPr>
          <p:cNvSpPr>
            <a:spLocks noGrp="1"/>
          </p:cNvSpPr>
          <p:nvPr>
            <p:ph type="sldNum" sz="quarter" idx="12"/>
          </p:nvPr>
        </p:nvSpPr>
        <p:spPr/>
        <p:txBody>
          <a:bodyPr/>
          <a:lstStyle/>
          <a:p>
            <a:fld id="{3588A743-0193-E144-8AFD-934E5A706CD5}" type="slidenum">
              <a:rPr lang="en-US" smtClean="0"/>
              <a:t>‹#›</a:t>
            </a:fld>
            <a:endParaRPr lang="en-US"/>
          </a:p>
        </p:txBody>
      </p:sp>
    </p:spTree>
    <p:extLst>
      <p:ext uri="{BB962C8B-B14F-4D97-AF65-F5344CB8AC3E}">
        <p14:creationId xmlns:p14="http://schemas.microsoft.com/office/powerpoint/2010/main" val="131687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B6B1-C15F-190F-FBCD-5E0B52069C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D09267-09F1-FFCB-ED56-7EDF6A679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D0223-8785-A3F2-5635-7BA1D2CA70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14A102-D6F7-25D6-FCFA-7EE336FF21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CCD85-22FE-C5AC-0B6A-63D09FF8F9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DBED48-471F-A751-8E88-6820E7386F88}"/>
              </a:ext>
            </a:extLst>
          </p:cNvPr>
          <p:cNvSpPr>
            <a:spLocks noGrp="1"/>
          </p:cNvSpPr>
          <p:nvPr>
            <p:ph type="dt" sz="half" idx="10"/>
          </p:nvPr>
        </p:nvSpPr>
        <p:spPr/>
        <p:txBody>
          <a:bodyPr/>
          <a:lstStyle/>
          <a:p>
            <a:fld id="{9ACA906E-FAA8-C441-A4C4-9DFC9D139007}" type="datetimeFigureOut">
              <a:rPr lang="en-US" smtClean="0"/>
              <a:t>9/18/23</a:t>
            </a:fld>
            <a:endParaRPr lang="en-US"/>
          </a:p>
        </p:txBody>
      </p:sp>
      <p:sp>
        <p:nvSpPr>
          <p:cNvPr id="8" name="Footer Placeholder 7">
            <a:extLst>
              <a:ext uri="{FF2B5EF4-FFF2-40B4-BE49-F238E27FC236}">
                <a16:creationId xmlns:a16="http://schemas.microsoft.com/office/drawing/2014/main" id="{D405A7E4-8271-B359-F1F1-85A7AD53C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5E8C3-5217-9EFE-D889-2B3E61D93B70}"/>
              </a:ext>
            </a:extLst>
          </p:cNvPr>
          <p:cNvSpPr>
            <a:spLocks noGrp="1"/>
          </p:cNvSpPr>
          <p:nvPr>
            <p:ph type="sldNum" sz="quarter" idx="12"/>
          </p:nvPr>
        </p:nvSpPr>
        <p:spPr/>
        <p:txBody>
          <a:bodyPr/>
          <a:lstStyle/>
          <a:p>
            <a:fld id="{3588A743-0193-E144-8AFD-934E5A706CD5}" type="slidenum">
              <a:rPr lang="en-US" smtClean="0"/>
              <a:t>‹#›</a:t>
            </a:fld>
            <a:endParaRPr lang="en-US"/>
          </a:p>
        </p:txBody>
      </p:sp>
    </p:spTree>
    <p:extLst>
      <p:ext uri="{BB962C8B-B14F-4D97-AF65-F5344CB8AC3E}">
        <p14:creationId xmlns:p14="http://schemas.microsoft.com/office/powerpoint/2010/main" val="1606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D09-B450-15E9-5F9C-7033927B20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6ABF52-5ABE-2E31-2ED1-417F7BD40CC0}"/>
              </a:ext>
            </a:extLst>
          </p:cNvPr>
          <p:cNvSpPr>
            <a:spLocks noGrp="1"/>
          </p:cNvSpPr>
          <p:nvPr>
            <p:ph type="dt" sz="half" idx="10"/>
          </p:nvPr>
        </p:nvSpPr>
        <p:spPr/>
        <p:txBody>
          <a:bodyPr/>
          <a:lstStyle/>
          <a:p>
            <a:fld id="{9ACA906E-FAA8-C441-A4C4-9DFC9D139007}" type="datetimeFigureOut">
              <a:rPr lang="en-US" smtClean="0"/>
              <a:t>9/18/23</a:t>
            </a:fld>
            <a:endParaRPr lang="en-US"/>
          </a:p>
        </p:txBody>
      </p:sp>
      <p:sp>
        <p:nvSpPr>
          <p:cNvPr id="4" name="Footer Placeholder 3">
            <a:extLst>
              <a:ext uri="{FF2B5EF4-FFF2-40B4-BE49-F238E27FC236}">
                <a16:creationId xmlns:a16="http://schemas.microsoft.com/office/drawing/2014/main" id="{0B352289-CCB0-3986-C16E-593BB347C4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76B39-94D3-1C39-EB92-EDB26F65A8E3}"/>
              </a:ext>
            </a:extLst>
          </p:cNvPr>
          <p:cNvSpPr>
            <a:spLocks noGrp="1"/>
          </p:cNvSpPr>
          <p:nvPr>
            <p:ph type="sldNum" sz="quarter" idx="12"/>
          </p:nvPr>
        </p:nvSpPr>
        <p:spPr/>
        <p:txBody>
          <a:bodyPr/>
          <a:lstStyle/>
          <a:p>
            <a:fld id="{3588A743-0193-E144-8AFD-934E5A706CD5}" type="slidenum">
              <a:rPr lang="en-US" smtClean="0"/>
              <a:t>‹#›</a:t>
            </a:fld>
            <a:endParaRPr lang="en-US"/>
          </a:p>
        </p:txBody>
      </p:sp>
    </p:spTree>
    <p:extLst>
      <p:ext uri="{BB962C8B-B14F-4D97-AF65-F5344CB8AC3E}">
        <p14:creationId xmlns:p14="http://schemas.microsoft.com/office/powerpoint/2010/main" val="129464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E7DB9-3129-4FEA-FF64-B3B9C790BC09}"/>
              </a:ext>
            </a:extLst>
          </p:cNvPr>
          <p:cNvSpPr>
            <a:spLocks noGrp="1"/>
          </p:cNvSpPr>
          <p:nvPr>
            <p:ph type="dt" sz="half" idx="10"/>
          </p:nvPr>
        </p:nvSpPr>
        <p:spPr/>
        <p:txBody>
          <a:bodyPr/>
          <a:lstStyle/>
          <a:p>
            <a:fld id="{9ACA906E-FAA8-C441-A4C4-9DFC9D139007}" type="datetimeFigureOut">
              <a:rPr lang="en-US" smtClean="0"/>
              <a:t>9/18/23</a:t>
            </a:fld>
            <a:endParaRPr lang="en-US"/>
          </a:p>
        </p:txBody>
      </p:sp>
      <p:sp>
        <p:nvSpPr>
          <p:cNvPr id="3" name="Footer Placeholder 2">
            <a:extLst>
              <a:ext uri="{FF2B5EF4-FFF2-40B4-BE49-F238E27FC236}">
                <a16:creationId xmlns:a16="http://schemas.microsoft.com/office/drawing/2014/main" id="{A6A23B1D-B11B-26CA-149F-6C8ED7406F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670CB8-88EB-D4B1-CB83-9F3F5C92D8E5}"/>
              </a:ext>
            </a:extLst>
          </p:cNvPr>
          <p:cNvSpPr>
            <a:spLocks noGrp="1"/>
          </p:cNvSpPr>
          <p:nvPr>
            <p:ph type="sldNum" sz="quarter" idx="12"/>
          </p:nvPr>
        </p:nvSpPr>
        <p:spPr/>
        <p:txBody>
          <a:bodyPr/>
          <a:lstStyle/>
          <a:p>
            <a:fld id="{3588A743-0193-E144-8AFD-934E5A706CD5}" type="slidenum">
              <a:rPr lang="en-US" smtClean="0"/>
              <a:t>‹#›</a:t>
            </a:fld>
            <a:endParaRPr lang="en-US"/>
          </a:p>
        </p:txBody>
      </p:sp>
    </p:spTree>
    <p:extLst>
      <p:ext uri="{BB962C8B-B14F-4D97-AF65-F5344CB8AC3E}">
        <p14:creationId xmlns:p14="http://schemas.microsoft.com/office/powerpoint/2010/main" val="181423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E23A-2273-2330-6443-58F4FC556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67C604-8811-A496-3131-079771FCB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1FB76-7D4E-5B66-439B-66B86E88B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C67A0-DA78-A3EE-65A7-1A7FEE0C8F99}"/>
              </a:ext>
            </a:extLst>
          </p:cNvPr>
          <p:cNvSpPr>
            <a:spLocks noGrp="1"/>
          </p:cNvSpPr>
          <p:nvPr>
            <p:ph type="dt" sz="half" idx="10"/>
          </p:nvPr>
        </p:nvSpPr>
        <p:spPr/>
        <p:txBody>
          <a:bodyPr/>
          <a:lstStyle/>
          <a:p>
            <a:fld id="{9ACA906E-FAA8-C441-A4C4-9DFC9D139007}" type="datetimeFigureOut">
              <a:rPr lang="en-US" smtClean="0"/>
              <a:t>9/18/23</a:t>
            </a:fld>
            <a:endParaRPr lang="en-US"/>
          </a:p>
        </p:txBody>
      </p:sp>
      <p:sp>
        <p:nvSpPr>
          <p:cNvPr id="6" name="Footer Placeholder 5">
            <a:extLst>
              <a:ext uri="{FF2B5EF4-FFF2-40B4-BE49-F238E27FC236}">
                <a16:creationId xmlns:a16="http://schemas.microsoft.com/office/drawing/2014/main" id="{681C3DC3-807A-25F5-2DEB-85C3919FF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BDAFD-31EF-6F0A-993D-8092A8ABB902}"/>
              </a:ext>
            </a:extLst>
          </p:cNvPr>
          <p:cNvSpPr>
            <a:spLocks noGrp="1"/>
          </p:cNvSpPr>
          <p:nvPr>
            <p:ph type="sldNum" sz="quarter" idx="12"/>
          </p:nvPr>
        </p:nvSpPr>
        <p:spPr/>
        <p:txBody>
          <a:bodyPr/>
          <a:lstStyle/>
          <a:p>
            <a:fld id="{3588A743-0193-E144-8AFD-934E5A706CD5}" type="slidenum">
              <a:rPr lang="en-US" smtClean="0"/>
              <a:t>‹#›</a:t>
            </a:fld>
            <a:endParaRPr lang="en-US"/>
          </a:p>
        </p:txBody>
      </p:sp>
    </p:spTree>
    <p:extLst>
      <p:ext uri="{BB962C8B-B14F-4D97-AF65-F5344CB8AC3E}">
        <p14:creationId xmlns:p14="http://schemas.microsoft.com/office/powerpoint/2010/main" val="249518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230D-E506-0AB6-CABF-20BAE2685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6F53D-4D1F-498B-2A3E-C086AF021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0F57FC-669A-AE3C-2124-D7999C534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86D98-9A6B-6897-EF50-62FE781C742A}"/>
              </a:ext>
            </a:extLst>
          </p:cNvPr>
          <p:cNvSpPr>
            <a:spLocks noGrp="1"/>
          </p:cNvSpPr>
          <p:nvPr>
            <p:ph type="dt" sz="half" idx="10"/>
          </p:nvPr>
        </p:nvSpPr>
        <p:spPr/>
        <p:txBody>
          <a:bodyPr/>
          <a:lstStyle/>
          <a:p>
            <a:fld id="{9ACA906E-FAA8-C441-A4C4-9DFC9D139007}" type="datetimeFigureOut">
              <a:rPr lang="en-US" smtClean="0"/>
              <a:t>9/18/23</a:t>
            </a:fld>
            <a:endParaRPr lang="en-US"/>
          </a:p>
        </p:txBody>
      </p:sp>
      <p:sp>
        <p:nvSpPr>
          <p:cNvPr id="6" name="Footer Placeholder 5">
            <a:extLst>
              <a:ext uri="{FF2B5EF4-FFF2-40B4-BE49-F238E27FC236}">
                <a16:creationId xmlns:a16="http://schemas.microsoft.com/office/drawing/2014/main" id="{5C359304-12F2-ED0A-2196-4165E128D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534EF-2641-B461-EFFD-832FF9F2BE16}"/>
              </a:ext>
            </a:extLst>
          </p:cNvPr>
          <p:cNvSpPr>
            <a:spLocks noGrp="1"/>
          </p:cNvSpPr>
          <p:nvPr>
            <p:ph type="sldNum" sz="quarter" idx="12"/>
          </p:nvPr>
        </p:nvSpPr>
        <p:spPr/>
        <p:txBody>
          <a:bodyPr/>
          <a:lstStyle/>
          <a:p>
            <a:fld id="{3588A743-0193-E144-8AFD-934E5A706CD5}" type="slidenum">
              <a:rPr lang="en-US" smtClean="0"/>
              <a:t>‹#›</a:t>
            </a:fld>
            <a:endParaRPr lang="en-US"/>
          </a:p>
        </p:txBody>
      </p:sp>
    </p:spTree>
    <p:extLst>
      <p:ext uri="{BB962C8B-B14F-4D97-AF65-F5344CB8AC3E}">
        <p14:creationId xmlns:p14="http://schemas.microsoft.com/office/powerpoint/2010/main" val="133325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1EBCA4-7B13-F848-4D75-3794A2F3E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92B2E6-8F68-FA46-0BFB-9C8A2AFE9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72577-63E7-4294-2BFE-04272CB91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A906E-FAA8-C441-A4C4-9DFC9D139007}" type="datetimeFigureOut">
              <a:rPr lang="en-US" smtClean="0"/>
              <a:t>9/18/23</a:t>
            </a:fld>
            <a:endParaRPr lang="en-US"/>
          </a:p>
        </p:txBody>
      </p:sp>
      <p:sp>
        <p:nvSpPr>
          <p:cNvPr id="5" name="Footer Placeholder 4">
            <a:extLst>
              <a:ext uri="{FF2B5EF4-FFF2-40B4-BE49-F238E27FC236}">
                <a16:creationId xmlns:a16="http://schemas.microsoft.com/office/drawing/2014/main" id="{3F88079C-D430-0F37-5510-6C9AC52AC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36D7DD-20B1-3D19-2444-6330467F1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8A743-0193-E144-8AFD-934E5A706CD5}" type="slidenum">
              <a:rPr lang="en-US" smtClean="0"/>
              <a:t>‹#›</a:t>
            </a:fld>
            <a:endParaRPr lang="en-US"/>
          </a:p>
        </p:txBody>
      </p:sp>
    </p:spTree>
    <p:extLst>
      <p:ext uri="{BB962C8B-B14F-4D97-AF65-F5344CB8AC3E}">
        <p14:creationId xmlns:p14="http://schemas.microsoft.com/office/powerpoint/2010/main" val="213351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ms.gov/newsroom/press-releases/cms-awards-200-new-medicare-funded-residency-slots-hospitals-serving-underserved-communiti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EDC6-3436-CE8D-A4A6-00D51C115BBF}"/>
              </a:ext>
            </a:extLst>
          </p:cNvPr>
          <p:cNvSpPr>
            <a:spLocks noGrp="1"/>
          </p:cNvSpPr>
          <p:nvPr>
            <p:ph type="ctrTitle"/>
          </p:nvPr>
        </p:nvSpPr>
        <p:spPr>
          <a:xfrm>
            <a:off x="1524000" y="1681163"/>
            <a:ext cx="9144000" cy="1417637"/>
          </a:xfrm>
        </p:spPr>
        <p:txBody>
          <a:bodyPr/>
          <a:lstStyle/>
          <a:p>
            <a:r>
              <a:rPr lang="en-US" b="1" dirty="0">
                <a:latin typeface="Arial" panose="020B0604020202020204" pitchFamily="34" charset="0"/>
                <a:cs typeface="Arial" panose="020B0604020202020204" pitchFamily="34" charset="0"/>
              </a:rPr>
              <a:t>Beyond the Bedside</a:t>
            </a:r>
          </a:p>
        </p:txBody>
      </p:sp>
      <p:sp>
        <p:nvSpPr>
          <p:cNvPr id="3" name="Subtitle 2">
            <a:extLst>
              <a:ext uri="{FF2B5EF4-FFF2-40B4-BE49-F238E27FC236}">
                <a16:creationId xmlns:a16="http://schemas.microsoft.com/office/drawing/2014/main" id="{065F53DF-43EB-A8A5-F855-ECA3B507A47C}"/>
              </a:ext>
            </a:extLst>
          </p:cNvPr>
          <p:cNvSpPr>
            <a:spLocks noGrp="1"/>
          </p:cNvSpPr>
          <p:nvPr>
            <p:ph type="subTitle" idx="1"/>
          </p:nvPr>
        </p:nvSpPr>
        <p:spPr>
          <a:xfrm>
            <a:off x="1910080" y="3429000"/>
            <a:ext cx="8371840" cy="1228407"/>
          </a:xfrm>
        </p:spPr>
        <p:txBody>
          <a:bodyPr>
            <a:normAutofit fontScale="92500"/>
          </a:bodyPr>
          <a:lstStyle/>
          <a:p>
            <a:r>
              <a:rPr lang="en-US" sz="3600" dirty="0">
                <a:latin typeface="Arial" panose="020B0604020202020204" pitchFamily="34" charset="0"/>
                <a:cs typeface="Arial" panose="020B0604020202020204" pitchFamily="34" charset="0"/>
              </a:rPr>
              <a:t>Evaluating Hospital Quality of Care amidst Workforce Shortages in the Southeast</a:t>
            </a:r>
          </a:p>
        </p:txBody>
      </p:sp>
    </p:spTree>
    <p:extLst>
      <p:ext uri="{BB962C8B-B14F-4D97-AF65-F5344CB8AC3E}">
        <p14:creationId xmlns:p14="http://schemas.microsoft.com/office/powerpoint/2010/main" val="424556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C90F-C9C0-5D8A-60E8-F7CB81DC0791}"/>
              </a:ext>
            </a:extLst>
          </p:cNvPr>
          <p:cNvSpPr>
            <a:spLocks noGrp="1"/>
          </p:cNvSpPr>
          <p:nvPr>
            <p:ph type="title"/>
          </p:nvPr>
        </p:nvSpPr>
        <p:spPr>
          <a:xfrm>
            <a:off x="838200" y="2995137"/>
            <a:ext cx="10515600" cy="1325563"/>
          </a:xfrm>
        </p:spPr>
        <p:txBody>
          <a:bodyPr>
            <a:normAutofit fontScale="90000"/>
          </a:bodyPr>
          <a:lstStyle/>
          <a:p>
            <a:pPr algn="ctr"/>
            <a:r>
              <a:rPr lang="en-US" dirty="0">
                <a:latin typeface="Arial" panose="020B0604020202020204" pitchFamily="34" charset="0"/>
                <a:cs typeface="Arial" panose="020B0604020202020204" pitchFamily="34" charset="0"/>
              </a:rPr>
              <a:t>How does the shortage of healthcare professionals in different regions of the U.S. impact the quality of care provided in acute care hospitals?</a:t>
            </a:r>
          </a:p>
        </p:txBody>
      </p:sp>
      <p:sp>
        <p:nvSpPr>
          <p:cNvPr id="4" name="Title 1">
            <a:extLst>
              <a:ext uri="{FF2B5EF4-FFF2-40B4-BE49-F238E27FC236}">
                <a16:creationId xmlns:a16="http://schemas.microsoft.com/office/drawing/2014/main" id="{F4274F6C-4532-1CAA-849F-73D6540B3F7C}"/>
              </a:ext>
            </a:extLst>
          </p:cNvPr>
          <p:cNvSpPr txBox="1">
            <a:spLocks/>
          </p:cNvSpPr>
          <p:nvPr/>
        </p:nvSpPr>
        <p:spPr>
          <a:xfrm>
            <a:off x="838200" y="1211738"/>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Arial" panose="020B0604020202020204" pitchFamily="34" charset="0"/>
                <a:cs typeface="Arial" panose="020B0604020202020204" pitchFamily="34" charset="0"/>
              </a:rPr>
              <a:t>Research Topic</a:t>
            </a:r>
          </a:p>
        </p:txBody>
      </p:sp>
    </p:spTree>
    <p:extLst>
      <p:ext uri="{BB962C8B-B14F-4D97-AF65-F5344CB8AC3E}">
        <p14:creationId xmlns:p14="http://schemas.microsoft.com/office/powerpoint/2010/main" val="142245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C90F-C9C0-5D8A-60E8-F7CB81DC0791}"/>
              </a:ext>
            </a:extLst>
          </p:cNvPr>
          <p:cNvSpPr>
            <a:spLocks noGrp="1"/>
          </p:cNvSpPr>
          <p:nvPr>
            <p:ph type="title"/>
          </p:nvPr>
        </p:nvSpPr>
        <p:spPr>
          <a:xfrm>
            <a:off x="1008380" y="1341121"/>
            <a:ext cx="10175240" cy="1219200"/>
          </a:xfrm>
        </p:spPr>
        <p:txBody>
          <a:bodyPr>
            <a:normAutofit/>
          </a:bodyPr>
          <a:lstStyle/>
          <a:p>
            <a:pPr algn="ctr"/>
            <a:r>
              <a:rPr lang="en-US" sz="3200" dirty="0">
                <a:latin typeface="Arial" panose="020B0604020202020204" pitchFamily="34" charset="0"/>
                <a:cs typeface="Arial" panose="020B0604020202020204" pitchFamily="34" charset="0"/>
              </a:rPr>
              <a:t>1) Which states are facing the most severe shortages of primary care practitioners?</a:t>
            </a:r>
          </a:p>
        </p:txBody>
      </p:sp>
      <p:sp>
        <p:nvSpPr>
          <p:cNvPr id="4" name="Title 1">
            <a:extLst>
              <a:ext uri="{FF2B5EF4-FFF2-40B4-BE49-F238E27FC236}">
                <a16:creationId xmlns:a16="http://schemas.microsoft.com/office/drawing/2014/main" id="{F4274F6C-4532-1CAA-849F-73D6540B3F7C}"/>
              </a:ext>
            </a:extLst>
          </p:cNvPr>
          <p:cNvSpPr txBox="1">
            <a:spLocks/>
          </p:cNvSpPr>
          <p:nvPr/>
        </p:nvSpPr>
        <p:spPr>
          <a:xfrm>
            <a:off x="838200" y="205898"/>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Arial" panose="020B0604020202020204" pitchFamily="34" charset="0"/>
                <a:cs typeface="Arial" panose="020B0604020202020204" pitchFamily="34" charset="0"/>
              </a:rPr>
              <a:t>Research Questions</a:t>
            </a:r>
          </a:p>
        </p:txBody>
      </p:sp>
      <p:sp>
        <p:nvSpPr>
          <p:cNvPr id="3" name="Title 1">
            <a:extLst>
              <a:ext uri="{FF2B5EF4-FFF2-40B4-BE49-F238E27FC236}">
                <a16:creationId xmlns:a16="http://schemas.microsoft.com/office/drawing/2014/main" id="{93A1CEF5-AB53-E6D9-F435-D050FD0BCDF9}"/>
              </a:ext>
            </a:extLst>
          </p:cNvPr>
          <p:cNvSpPr txBox="1">
            <a:spLocks/>
          </p:cNvSpPr>
          <p:nvPr/>
        </p:nvSpPr>
        <p:spPr>
          <a:xfrm>
            <a:off x="1008380" y="2560320"/>
            <a:ext cx="10175240" cy="175767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2) How do the states with the most pronounced shortages perform in terms of CMS Overall Hospital Quality scores?</a:t>
            </a:r>
          </a:p>
        </p:txBody>
      </p:sp>
      <p:sp>
        <p:nvSpPr>
          <p:cNvPr id="5" name="Title 1">
            <a:extLst>
              <a:ext uri="{FF2B5EF4-FFF2-40B4-BE49-F238E27FC236}">
                <a16:creationId xmlns:a16="http://schemas.microsoft.com/office/drawing/2014/main" id="{9B43CFBC-DBAE-92CF-0D76-86D4AB3E629D}"/>
              </a:ext>
            </a:extLst>
          </p:cNvPr>
          <p:cNvSpPr txBox="1">
            <a:spLocks/>
          </p:cNvSpPr>
          <p:nvPr/>
        </p:nvSpPr>
        <p:spPr>
          <a:xfrm>
            <a:off x="1008380" y="4297680"/>
            <a:ext cx="10175240" cy="1916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3) Are there differences in CMS Hospital Quality subdomain scores between hospitals in shortage areas versus those in non-shortage areas?</a:t>
            </a:r>
          </a:p>
        </p:txBody>
      </p:sp>
    </p:spTree>
    <p:extLst>
      <p:ext uri="{BB962C8B-B14F-4D97-AF65-F5344CB8AC3E}">
        <p14:creationId xmlns:p14="http://schemas.microsoft.com/office/powerpoint/2010/main" val="150282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490EFE-C708-FECD-07B9-548C9BBD20D1}"/>
              </a:ext>
            </a:extLst>
          </p:cNvPr>
          <p:cNvSpPr>
            <a:spLocks noGrp="1"/>
          </p:cNvSpPr>
          <p:nvPr>
            <p:ph type="title"/>
          </p:nvPr>
        </p:nvSpPr>
        <p:spPr>
          <a:xfrm>
            <a:off x="642620" y="121285"/>
            <a:ext cx="10906760" cy="1325563"/>
          </a:xfrm>
        </p:spPr>
        <p:txBody>
          <a:bodyPr>
            <a:noAutofit/>
          </a:bodyPr>
          <a:lstStyle/>
          <a:p>
            <a:pPr algn="ctr"/>
            <a:r>
              <a:rPr lang="en-US" sz="3200" b="1" dirty="0">
                <a:latin typeface="Arial" panose="020B0604020202020204" pitchFamily="34" charset="0"/>
                <a:cs typeface="Arial" panose="020B0604020202020204" pitchFamily="34" charset="0"/>
              </a:rPr>
              <a:t>1) Which states are facing the most severe shortages of primary care practitioners?</a:t>
            </a:r>
          </a:p>
        </p:txBody>
      </p:sp>
      <p:pic>
        <p:nvPicPr>
          <p:cNvPr id="6" name="Picture 5">
            <a:extLst>
              <a:ext uri="{FF2B5EF4-FFF2-40B4-BE49-F238E27FC236}">
                <a16:creationId xmlns:a16="http://schemas.microsoft.com/office/drawing/2014/main" id="{D52FD449-BFD5-D105-E0FB-483DB1E7F2AA}"/>
              </a:ext>
            </a:extLst>
          </p:cNvPr>
          <p:cNvPicPr>
            <a:picLocks noChangeAspect="1"/>
          </p:cNvPicPr>
          <p:nvPr/>
        </p:nvPicPr>
        <p:blipFill>
          <a:blip r:embed="rId2"/>
          <a:stretch>
            <a:fillRect/>
          </a:stretch>
        </p:blipFill>
        <p:spPr>
          <a:xfrm>
            <a:off x="2029154" y="1676400"/>
            <a:ext cx="2405693" cy="1975778"/>
          </a:xfrm>
          <a:prstGeom prst="rect">
            <a:avLst/>
          </a:prstGeom>
        </p:spPr>
      </p:pic>
      <p:pic>
        <p:nvPicPr>
          <p:cNvPr id="7" name="Picture 6">
            <a:extLst>
              <a:ext uri="{FF2B5EF4-FFF2-40B4-BE49-F238E27FC236}">
                <a16:creationId xmlns:a16="http://schemas.microsoft.com/office/drawing/2014/main" id="{0E4062A2-4232-5A96-2537-51D2A991FA08}"/>
              </a:ext>
            </a:extLst>
          </p:cNvPr>
          <p:cNvPicPr>
            <a:picLocks noChangeAspect="1"/>
          </p:cNvPicPr>
          <p:nvPr/>
        </p:nvPicPr>
        <p:blipFill>
          <a:blip r:embed="rId3"/>
          <a:stretch>
            <a:fillRect/>
          </a:stretch>
        </p:blipFill>
        <p:spPr>
          <a:xfrm>
            <a:off x="6990082" y="1342944"/>
            <a:ext cx="3983397" cy="2642691"/>
          </a:xfrm>
          <a:prstGeom prst="rect">
            <a:avLst/>
          </a:prstGeom>
        </p:spPr>
      </p:pic>
      <p:pic>
        <p:nvPicPr>
          <p:cNvPr id="8" name="Picture 7">
            <a:extLst>
              <a:ext uri="{FF2B5EF4-FFF2-40B4-BE49-F238E27FC236}">
                <a16:creationId xmlns:a16="http://schemas.microsoft.com/office/drawing/2014/main" id="{8BBB2E29-002C-DAA7-FDB3-7D24CCEEB69F}"/>
              </a:ext>
            </a:extLst>
          </p:cNvPr>
          <p:cNvPicPr>
            <a:picLocks noChangeAspect="1"/>
          </p:cNvPicPr>
          <p:nvPr/>
        </p:nvPicPr>
        <p:blipFill>
          <a:blip r:embed="rId4"/>
          <a:stretch>
            <a:fillRect/>
          </a:stretch>
        </p:blipFill>
        <p:spPr>
          <a:xfrm>
            <a:off x="1262082" y="4114590"/>
            <a:ext cx="3939838" cy="2642691"/>
          </a:xfrm>
          <a:prstGeom prst="rect">
            <a:avLst/>
          </a:prstGeom>
        </p:spPr>
      </p:pic>
      <p:pic>
        <p:nvPicPr>
          <p:cNvPr id="9" name="Picture 8">
            <a:extLst>
              <a:ext uri="{FF2B5EF4-FFF2-40B4-BE49-F238E27FC236}">
                <a16:creationId xmlns:a16="http://schemas.microsoft.com/office/drawing/2014/main" id="{91F4D02D-F0CC-2753-D3EC-A6E4A0748C54}"/>
              </a:ext>
            </a:extLst>
          </p:cNvPr>
          <p:cNvPicPr>
            <a:picLocks noChangeAspect="1"/>
          </p:cNvPicPr>
          <p:nvPr/>
        </p:nvPicPr>
        <p:blipFill>
          <a:blip r:embed="rId5"/>
          <a:stretch>
            <a:fillRect/>
          </a:stretch>
        </p:blipFill>
        <p:spPr>
          <a:xfrm>
            <a:off x="6990082" y="4114590"/>
            <a:ext cx="3988151" cy="2642692"/>
          </a:xfrm>
          <a:prstGeom prst="rect">
            <a:avLst/>
          </a:prstGeom>
        </p:spPr>
      </p:pic>
      <p:sp>
        <p:nvSpPr>
          <p:cNvPr id="10" name="Right Arrow 9">
            <a:extLst>
              <a:ext uri="{FF2B5EF4-FFF2-40B4-BE49-F238E27FC236}">
                <a16:creationId xmlns:a16="http://schemas.microsoft.com/office/drawing/2014/main" id="{087AEB57-A100-93C6-429E-88F5817A04F8}"/>
              </a:ext>
            </a:extLst>
          </p:cNvPr>
          <p:cNvSpPr/>
          <p:nvPr/>
        </p:nvSpPr>
        <p:spPr>
          <a:xfrm>
            <a:off x="5588000" y="2317664"/>
            <a:ext cx="1016000" cy="34780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24BFB14B-AECE-C6DA-572B-6F2B6F98B5D5}"/>
              </a:ext>
            </a:extLst>
          </p:cNvPr>
          <p:cNvSpPr/>
          <p:nvPr/>
        </p:nvSpPr>
        <p:spPr>
          <a:xfrm>
            <a:off x="5588000" y="5088126"/>
            <a:ext cx="1016000" cy="34780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01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A6A3-A691-1BEE-F085-5AC7F1F06816}"/>
              </a:ext>
            </a:extLst>
          </p:cNvPr>
          <p:cNvSpPr>
            <a:spLocks noGrp="1"/>
          </p:cNvSpPr>
          <p:nvPr>
            <p:ph type="title"/>
          </p:nvPr>
        </p:nvSpPr>
        <p:spPr>
          <a:xfrm>
            <a:off x="289560" y="161925"/>
            <a:ext cx="11612880" cy="1325563"/>
          </a:xfrm>
        </p:spPr>
        <p:txBody>
          <a:bodyPr>
            <a:noAutofit/>
          </a:bodyPr>
          <a:lstStyle/>
          <a:p>
            <a:pPr algn="ctr"/>
            <a:r>
              <a:rPr lang="en-US" sz="3200" b="1" dirty="0">
                <a:latin typeface="Arial" panose="020B0604020202020204" pitchFamily="34" charset="0"/>
                <a:cs typeface="Arial" panose="020B0604020202020204" pitchFamily="34" charset="0"/>
              </a:rPr>
              <a:t>2) How do the states with the most pronounced shortages perform in terms of CMS Overall Hospital Quality scores?</a:t>
            </a:r>
          </a:p>
        </p:txBody>
      </p:sp>
    </p:spTree>
    <p:extLst>
      <p:ext uri="{BB962C8B-B14F-4D97-AF65-F5344CB8AC3E}">
        <p14:creationId xmlns:p14="http://schemas.microsoft.com/office/powerpoint/2010/main" val="10609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A6A3-A691-1BEE-F085-5AC7F1F06816}"/>
              </a:ext>
            </a:extLst>
          </p:cNvPr>
          <p:cNvSpPr>
            <a:spLocks noGrp="1"/>
          </p:cNvSpPr>
          <p:nvPr>
            <p:ph type="title"/>
          </p:nvPr>
        </p:nvSpPr>
        <p:spPr>
          <a:xfrm>
            <a:off x="850900" y="202565"/>
            <a:ext cx="10490200" cy="1325563"/>
          </a:xfrm>
        </p:spPr>
        <p:txBody>
          <a:bodyPr>
            <a:noAutofit/>
          </a:bodyPr>
          <a:lstStyle/>
          <a:p>
            <a:pPr algn="ctr"/>
            <a:r>
              <a:rPr lang="en-US" sz="3200" b="1" dirty="0">
                <a:latin typeface="Arial" panose="020B0604020202020204" pitchFamily="34" charset="0"/>
                <a:cs typeface="Arial" panose="020B0604020202020204" pitchFamily="34" charset="0"/>
              </a:rPr>
              <a:t>3) Are there differences in CMS Hospital Quality subdomain scores between hospitals in shortage areas versus those in non-shortage areas?</a:t>
            </a:r>
          </a:p>
        </p:txBody>
      </p:sp>
    </p:spTree>
    <p:extLst>
      <p:ext uri="{BB962C8B-B14F-4D97-AF65-F5344CB8AC3E}">
        <p14:creationId xmlns:p14="http://schemas.microsoft.com/office/powerpoint/2010/main" val="336642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274F6C-4532-1CAA-849F-73D6540B3F7C}"/>
              </a:ext>
            </a:extLst>
          </p:cNvPr>
          <p:cNvSpPr txBox="1">
            <a:spLocks/>
          </p:cNvSpPr>
          <p:nvPr/>
        </p:nvSpPr>
        <p:spPr>
          <a:xfrm>
            <a:off x="838200" y="0"/>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Arial" panose="020B0604020202020204" pitchFamily="34" charset="0"/>
                <a:cs typeface="Arial" panose="020B0604020202020204" pitchFamily="34" charset="0"/>
              </a:rPr>
              <a:t>Story Outline</a:t>
            </a:r>
          </a:p>
        </p:txBody>
      </p:sp>
      <p:sp>
        <p:nvSpPr>
          <p:cNvPr id="3" name="TextBox 2">
            <a:extLst>
              <a:ext uri="{FF2B5EF4-FFF2-40B4-BE49-F238E27FC236}">
                <a16:creationId xmlns:a16="http://schemas.microsoft.com/office/drawing/2014/main" id="{1DE7EFE3-E62F-C111-8682-30FE4B3C3A58}"/>
              </a:ext>
            </a:extLst>
          </p:cNvPr>
          <p:cNvSpPr txBox="1"/>
          <p:nvPr/>
        </p:nvSpPr>
        <p:spPr>
          <a:xfrm>
            <a:off x="424180" y="1070590"/>
            <a:ext cx="11343640" cy="769441"/>
          </a:xfrm>
          <a:prstGeom prst="rect">
            <a:avLst/>
          </a:prstGeom>
          <a:noFill/>
        </p:spPr>
        <p:txBody>
          <a:bodyPr wrap="square" rtlCol="0">
            <a:spAutoFit/>
          </a:bodyPr>
          <a:lstStyle/>
          <a:p>
            <a:pPr marL="457200" indent="-457200" algn="ctr">
              <a:buFont typeface="Arial" panose="020B0604020202020204" pitchFamily="34" charset="0"/>
              <a:buChar char="•"/>
            </a:pPr>
            <a:r>
              <a:rPr lang="en-US" sz="2200" dirty="0">
                <a:latin typeface="Arial" panose="020B0604020202020204" pitchFamily="34" charset="0"/>
                <a:cs typeface="Arial" panose="020B0604020202020204" pitchFamily="34" charset="0"/>
              </a:rPr>
              <a:t>I am a data analyst working for a hospital in Mississippi that is in a healthcare shortage area.</a:t>
            </a:r>
          </a:p>
        </p:txBody>
      </p:sp>
      <p:sp>
        <p:nvSpPr>
          <p:cNvPr id="7" name="TextBox 6">
            <a:extLst>
              <a:ext uri="{FF2B5EF4-FFF2-40B4-BE49-F238E27FC236}">
                <a16:creationId xmlns:a16="http://schemas.microsoft.com/office/drawing/2014/main" id="{353DE063-B285-ABDE-4327-EAEBB62C1ECA}"/>
              </a:ext>
            </a:extLst>
          </p:cNvPr>
          <p:cNvSpPr txBox="1"/>
          <p:nvPr/>
        </p:nvSpPr>
        <p:spPr>
          <a:xfrm>
            <a:off x="424180" y="1672878"/>
            <a:ext cx="11343640" cy="1446550"/>
          </a:xfrm>
          <a:prstGeom prst="rect">
            <a:avLst/>
          </a:prstGeom>
          <a:noFill/>
        </p:spPr>
        <p:txBody>
          <a:bodyPr wrap="square" rtlCol="0">
            <a:spAutoFit/>
          </a:bodyPr>
          <a:lstStyle/>
          <a:p>
            <a:pPr algn="ctr"/>
            <a:endParaRPr lang="en-US" sz="2200" dirty="0">
              <a:latin typeface="Arial" panose="020B0604020202020204" pitchFamily="34" charset="0"/>
              <a:cs typeface="Arial" panose="020B0604020202020204" pitchFamily="34" charset="0"/>
            </a:endParaRPr>
          </a:p>
          <a:p>
            <a:pPr marL="457200" indent="-457200" algn="ctr">
              <a:buFont typeface="Arial" panose="020B0604020202020204" pitchFamily="34" charset="0"/>
              <a:buChar char="•"/>
            </a:pPr>
            <a:r>
              <a:rPr lang="en-US" sz="2200" dirty="0">
                <a:latin typeface="Arial" panose="020B0604020202020204" pitchFamily="34" charset="0"/>
                <a:cs typeface="Arial" panose="020B0604020202020204" pitchFamily="34" charset="0"/>
              </a:rPr>
              <a:t>My stakeholders (hospital executives) have asked me to identify which CMS Hospital Quality subdomains require improvement, and which subdomains we are performing well in.</a:t>
            </a:r>
          </a:p>
        </p:txBody>
      </p:sp>
      <p:sp>
        <p:nvSpPr>
          <p:cNvPr id="8" name="TextBox 7">
            <a:extLst>
              <a:ext uri="{FF2B5EF4-FFF2-40B4-BE49-F238E27FC236}">
                <a16:creationId xmlns:a16="http://schemas.microsoft.com/office/drawing/2014/main" id="{15C91B1B-38D8-5098-A1CD-DE339E9712CA}"/>
              </a:ext>
            </a:extLst>
          </p:cNvPr>
          <p:cNvSpPr txBox="1"/>
          <p:nvPr/>
        </p:nvSpPr>
        <p:spPr>
          <a:xfrm>
            <a:off x="424180" y="2952275"/>
            <a:ext cx="11343640" cy="769441"/>
          </a:xfrm>
          <a:prstGeom prst="rect">
            <a:avLst/>
          </a:prstGeom>
          <a:noFill/>
        </p:spPr>
        <p:txBody>
          <a:bodyPr wrap="square" rtlCol="0">
            <a:spAutoFit/>
          </a:bodyPr>
          <a:lstStyle/>
          <a:p>
            <a:pPr algn="ctr"/>
            <a:endParaRPr lang="en-US" sz="2200" dirty="0">
              <a:latin typeface="Arial" panose="020B0604020202020204" pitchFamily="34" charset="0"/>
              <a:cs typeface="Arial" panose="020B0604020202020204" pitchFamily="34" charset="0"/>
            </a:endParaRPr>
          </a:p>
          <a:p>
            <a:pPr algn="ctr"/>
            <a:r>
              <a:rPr lang="en-US" sz="2200" b="1" u="sng" dirty="0">
                <a:latin typeface="Arial" panose="020B0604020202020204" pitchFamily="34" charset="0"/>
                <a:cs typeface="Arial" panose="020B0604020202020204" pitchFamily="34" charset="0"/>
              </a:rPr>
              <a:t>Why? (What is the business objective?)</a:t>
            </a:r>
            <a:endParaRPr lang="en-US" sz="2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4B3C72B-51FE-C72E-04B3-27E9E062393B}"/>
              </a:ext>
            </a:extLst>
          </p:cNvPr>
          <p:cNvSpPr txBox="1"/>
          <p:nvPr/>
        </p:nvSpPr>
        <p:spPr>
          <a:xfrm>
            <a:off x="424180" y="3823950"/>
            <a:ext cx="11343640" cy="1107996"/>
          </a:xfrm>
          <a:prstGeom prst="rect">
            <a:avLst/>
          </a:prstGeom>
          <a:noFill/>
        </p:spPr>
        <p:txBody>
          <a:bodyPr wrap="square" rtlCol="0">
            <a:spAutoFit/>
          </a:bodyPr>
          <a:lstStyle/>
          <a:p>
            <a:pPr marL="457200" indent="-457200" algn="ctr">
              <a:buAutoNum type="arabicParenBoth"/>
            </a:pPr>
            <a:r>
              <a:rPr lang="en-US" sz="2200" dirty="0">
                <a:latin typeface="Arial" panose="020B0604020202020204" pitchFamily="34" charset="0"/>
                <a:cs typeface="Arial" panose="020B0604020202020204" pitchFamily="34" charset="0"/>
              </a:rPr>
              <a:t>We want to improve our hospital’s quality of care performance, because we receive higher payments from the CMS when we score more highly on the Hospital Quality measures.</a:t>
            </a:r>
          </a:p>
        </p:txBody>
      </p:sp>
      <p:sp>
        <p:nvSpPr>
          <p:cNvPr id="10" name="TextBox 9">
            <a:extLst>
              <a:ext uri="{FF2B5EF4-FFF2-40B4-BE49-F238E27FC236}">
                <a16:creationId xmlns:a16="http://schemas.microsoft.com/office/drawing/2014/main" id="{8241CC3B-78FF-914B-824D-1A79E0C20B6D}"/>
              </a:ext>
            </a:extLst>
          </p:cNvPr>
          <p:cNvSpPr txBox="1"/>
          <p:nvPr/>
        </p:nvSpPr>
        <p:spPr>
          <a:xfrm>
            <a:off x="424180" y="5064135"/>
            <a:ext cx="11343640" cy="1446550"/>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(2)  We’ve applied to </a:t>
            </a:r>
            <a:r>
              <a:rPr lang="en-US" sz="2200" dirty="0">
                <a:latin typeface="Arial" panose="020B0604020202020204" pitchFamily="34" charset="0"/>
                <a:cs typeface="Arial" panose="020B0604020202020204" pitchFamily="34" charset="0"/>
                <a:hlinkClick r:id="rId2"/>
              </a:rPr>
              <a:t>CMS-funded residency slots</a:t>
            </a:r>
            <a:r>
              <a:rPr lang="en-US" sz="2200" dirty="0">
                <a:latin typeface="Arial" panose="020B0604020202020204" pitchFamily="34" charset="0"/>
                <a:cs typeface="Arial" panose="020B0604020202020204" pitchFamily="34" charset="0"/>
              </a:rPr>
              <a:t>, which are awarded to hospitals serving underserved communities.  We want to use this analysis to pinpoint the areas where we excel, so we can highlight our strengths in the marketing materials used to attract residents to our hospital.</a:t>
            </a:r>
          </a:p>
        </p:txBody>
      </p:sp>
    </p:spTree>
    <p:extLst>
      <p:ext uri="{BB962C8B-B14F-4D97-AF65-F5344CB8AC3E}">
        <p14:creationId xmlns:p14="http://schemas.microsoft.com/office/powerpoint/2010/main" val="105163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302</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Beyond the Bedside</vt:lpstr>
      <vt:lpstr>How does the shortage of healthcare professionals in different regions of the U.S. impact the quality of care provided in acute care hospitals?</vt:lpstr>
      <vt:lpstr>1) Which states are facing the most severe shortages of primary care practitioners?</vt:lpstr>
      <vt:lpstr>1) Which states are facing the most severe shortages of primary care practitioners?</vt:lpstr>
      <vt:lpstr>2) How do the states with the most pronounced shortages perform in terms of CMS Overall Hospital Quality scores?</vt:lpstr>
      <vt:lpstr>3) Are there differences in CMS Hospital Quality subdomain scores between hospitals in shortage areas versus those in non-shortage areas?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Magalong</dc:creator>
  <cp:lastModifiedBy>Valerie Magalong</cp:lastModifiedBy>
  <cp:revision>7</cp:revision>
  <dcterms:created xsi:type="dcterms:W3CDTF">2023-09-18T15:12:05Z</dcterms:created>
  <dcterms:modified xsi:type="dcterms:W3CDTF">2023-09-18T18:52:52Z</dcterms:modified>
</cp:coreProperties>
</file>