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26" r:id="rId2"/>
    <p:sldId id="318" r:id="rId3"/>
    <p:sldId id="32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3946"/>
  </p:normalViewPr>
  <p:slideViewPr>
    <p:cSldViewPr snapToGrid="0">
      <p:cViewPr varScale="1">
        <p:scale>
          <a:sx n="106" d="100"/>
          <a:sy n="106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03E2E-4E14-F441-B98F-ED390B6A662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9CA40-8AC4-B141-A771-C8BC523BF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9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5C852-7BA6-DD47-9231-286FD1F83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I wanted to start at a high level, looking at all the hospitals in Mississippi, Alabama, &amp; Louisiana.  I’ve put the number of hospitals that go into each bar here.</a:t>
            </a:r>
          </a:p>
          <a:p>
            <a:endParaRPr lang="en-US" dirty="0"/>
          </a:p>
          <a:p>
            <a:r>
              <a:rPr lang="en-US" dirty="0"/>
              <a:t>This bar graph shows the average star rating for all hospitals in a given state.  We can compare this average star rating to the national average, which is shown by this dotted line.</a:t>
            </a:r>
          </a:p>
          <a:p>
            <a:endParaRPr lang="en-US" dirty="0"/>
          </a:p>
          <a:p>
            <a:r>
              <a:rPr lang="en-US" dirty="0"/>
              <a:t>It’s apparent that hospitals in Mississippi have a lower average star rating compared to Alabama &amp; Louisiana.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5C852-7BA6-DD47-9231-286FD1F839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the star rating for Mississippi hospitals getting lower over time, reaching an average of 2.3 stars in 2022.</a:t>
            </a:r>
          </a:p>
          <a:p>
            <a:endParaRPr lang="en-US" dirty="0"/>
          </a:p>
          <a:p>
            <a:r>
              <a:rPr lang="en-US" dirty="0"/>
              <a:t>This comparison was for all the hospitals in a given state, but I wanted to know how the star ratings compared between shortage area hospitals and non-shortage area hospitals WITHIN each of these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5C852-7BA6-DD47-9231-286FD1F839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9746-1808-B856-051D-68F236E80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CE9DD-DCC2-C3C3-49FA-97B29D3E3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D3340-6EB1-420B-EE32-D997AD00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A25B-85E9-D64A-2CE7-AAD3A234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7FD1-E08D-2412-9A3B-E14E06B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E9D5-D1BA-158C-EB17-1014A3CC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D8B7B-19AC-4AA3-390F-D913DA8D1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935C-DB9C-3B9B-4FB8-84BB21A1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6C74-F409-9048-0FDA-FC39693B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98B9-5966-9C76-350E-6C5097A0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11E85-45D7-59BC-F6DF-0238F7527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849A2-0877-5DFD-16A2-85FEBAD4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FEB8-3131-BD80-C2CD-7CDE090E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E0E8-C600-55DC-5226-2F574FC4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8227-EE14-8881-50D0-482BBDDF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5FEF-2FE1-E237-1DF3-2D5B3CE7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1EF0-DA71-3B13-E3E3-0B4EE22F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2670-36EF-653B-4A71-EB35C3A2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507C-930F-2941-9665-D580184A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33B6A-398F-EA15-BC0A-F7B45ED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D247-5765-ADA4-1209-1981ADB6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B4B2D-7F5F-5664-67FD-73713313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D6B9-23DE-CFAC-907B-5ED1BC2D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CB7E-391A-562E-F314-06DF1376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83AD-ABAB-7CBF-33B0-78BD9B1C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A292-9F68-CD7B-0377-B477E31A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3CD6-D6CD-376F-C6E9-90E1B41DE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4612E-7C5D-4EC5-B467-2D07DA6FE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E187B-7225-2D4B-AF97-BDC78BB6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292FA-C4A9-C760-0737-077D5AD7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6BA3F-6502-CEEE-288B-0C534251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39ED-8FEA-471D-F351-39415832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6BE8-6445-A00E-51FF-E93C8B6C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E923B-8A97-CE73-DF8B-2B70EEF24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31719-4974-3073-E740-48287E383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E5ACF-F5B2-F9AA-8AF7-1FB9E6D60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66C39-66A9-0AC2-2EB0-7301D067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98693-2E73-05D0-C99B-367E6B36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E784E-027D-7A6D-8806-3D3D5000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AADB-B27C-7E96-4087-E0B77F5A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C3AB1-1AE0-2BE7-9D6D-479735F3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03DCE-1FE3-6B5F-EC09-F9D366F4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37A96-50A1-CFC9-9E85-270EB8FD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768E1-EEB3-7B08-8C6C-3173C8A2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5B093-B71B-B57C-169F-6082CA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98147-8B85-AD60-D85D-2A50A522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25FA-A707-2CFF-3321-B7ECDA5E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BC9C-9A72-7A97-F07F-5A477278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48B04-B4B8-80A5-D306-913AFB3FA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D40F6-1562-6064-B130-A0B32EBF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A3D5-A455-3821-0045-93796A97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AF9A-4901-92F6-F15B-AA862F6E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CC2A-5845-B4A7-AC22-AC588DA2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F3561-054F-8B5D-2032-57355C91A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575D-2623-2BAB-C465-CCF1F4406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D9BF-D56C-E3D0-79A4-B7FEC593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0E2C-A1A8-5632-1A70-F20E2D0E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6606-1E9B-7801-BC4E-DA1DDA93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A49AD-2194-ED9B-BF38-7350CEFA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ABC27-E79E-95E5-233B-C4FCF5E83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C04A-5283-9F8A-E2B3-141FA6871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4AA9-F7B3-1842-A670-2995E7F5554B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D774-80DA-DDAA-7D1D-C096DDF3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B90F-F3B2-C075-B7DC-9AD83884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340A-CEBA-744B-B168-C75E74F9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gi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gi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6984598B-36B2-28D9-31F4-4562B2EB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734238" y="10393411"/>
            <a:ext cx="1219704" cy="12258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156682-67A8-018E-D816-043ED722284D}"/>
              </a:ext>
            </a:extLst>
          </p:cNvPr>
          <p:cNvSpPr/>
          <p:nvPr/>
        </p:nvSpPr>
        <p:spPr>
          <a:xfrm>
            <a:off x="1" y="0"/>
            <a:ext cx="1127206" cy="6858000"/>
          </a:xfrm>
          <a:prstGeom prst="rect">
            <a:avLst/>
          </a:prstGeom>
          <a:solidFill>
            <a:srgbClr val="D8DE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21E5B-168B-81AF-D9C7-B9C6BCC69928}"/>
              </a:ext>
            </a:extLst>
          </p:cNvPr>
          <p:cNvSpPr/>
          <p:nvPr/>
        </p:nvSpPr>
        <p:spPr>
          <a:xfrm>
            <a:off x="1" y="0"/>
            <a:ext cx="1127206" cy="1586068"/>
          </a:xfrm>
          <a:prstGeom prst="rect">
            <a:avLst/>
          </a:prstGeom>
          <a:solidFill>
            <a:srgbClr val="3A8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B346E-2751-C9AF-6D0D-CDE2F6614F6C}"/>
              </a:ext>
            </a:extLst>
          </p:cNvPr>
          <p:cNvSpPr txBox="1"/>
          <p:nvPr/>
        </p:nvSpPr>
        <p:spPr>
          <a:xfrm>
            <a:off x="1256885" y="280794"/>
            <a:ext cx="10823171" cy="1126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60" dirty="0">
                <a:solidFill>
                  <a:srgbClr val="3A85F2"/>
                </a:solidFill>
                <a:latin typeface="Jost Medium" pitchFamily="2" charset="77"/>
                <a:ea typeface="Jost Medium" pitchFamily="2" charset="77"/>
              </a:rPr>
              <a:t>Shortage area hospitals in Mississippi &amp; Alabama have higher average star ratings than non-shortage areas.</a:t>
            </a:r>
          </a:p>
        </p:txBody>
      </p:sp>
      <p:pic>
        <p:nvPicPr>
          <p:cNvPr id="7" name="Graphic 6" descr="Hospital with solid fill">
            <a:extLst>
              <a:ext uri="{FF2B5EF4-FFF2-40B4-BE49-F238E27FC236}">
                <a16:creationId xmlns:a16="http://schemas.microsoft.com/office/drawing/2014/main" id="{C40309CF-E232-B293-F5AB-FD0F9B44D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463" y="443455"/>
            <a:ext cx="796423" cy="796423"/>
          </a:xfrm>
          <a:prstGeom prst="rect">
            <a:avLst/>
          </a:prstGeom>
        </p:spPr>
      </p:pic>
      <p:pic>
        <p:nvPicPr>
          <p:cNvPr id="8" name="Graphic 7" descr="Rating Star with solid fill">
            <a:extLst>
              <a:ext uri="{FF2B5EF4-FFF2-40B4-BE49-F238E27FC236}">
                <a16:creationId xmlns:a16="http://schemas.microsoft.com/office/drawing/2014/main" id="{829D1447-BBD9-6EA2-A961-7B491B678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513" y="171193"/>
            <a:ext cx="469438" cy="469438"/>
          </a:xfrm>
          <a:prstGeom prst="rect">
            <a:avLst/>
          </a:prstGeom>
        </p:spPr>
      </p:pic>
      <p:pic>
        <p:nvPicPr>
          <p:cNvPr id="9" name="Graphic 8" descr="Rating Star with solid fill">
            <a:extLst>
              <a:ext uri="{FF2B5EF4-FFF2-40B4-BE49-F238E27FC236}">
                <a16:creationId xmlns:a16="http://schemas.microsoft.com/office/drawing/2014/main" id="{CD0A7E84-B812-E908-93B3-6391BAF596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6635"/>
          <a:stretch/>
        </p:blipFill>
        <p:spPr>
          <a:xfrm>
            <a:off x="641476" y="171193"/>
            <a:ext cx="156629" cy="469435"/>
          </a:xfrm>
          <a:prstGeom prst="rect">
            <a:avLst/>
          </a:prstGeom>
        </p:spPr>
      </p:pic>
      <p:pic>
        <p:nvPicPr>
          <p:cNvPr id="10" name="Graphic 9" descr="Rating Star with solid fill">
            <a:extLst>
              <a:ext uri="{FF2B5EF4-FFF2-40B4-BE49-F238E27FC236}">
                <a16:creationId xmlns:a16="http://schemas.microsoft.com/office/drawing/2014/main" id="{932E9599-5ED6-011C-3038-787DB6620E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6635"/>
          <a:stretch/>
        </p:blipFill>
        <p:spPr>
          <a:xfrm>
            <a:off x="788495" y="171193"/>
            <a:ext cx="156629" cy="4694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4787EE-777B-D8D2-F972-D36702C4F4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1707" y="5792648"/>
            <a:ext cx="320040" cy="7467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98B231-23A4-EDB9-CB83-E3863EB16EFD}"/>
              </a:ext>
            </a:extLst>
          </p:cNvPr>
          <p:cNvSpPr txBox="1"/>
          <p:nvPr/>
        </p:nvSpPr>
        <p:spPr>
          <a:xfrm>
            <a:off x="6181747" y="5793555"/>
            <a:ext cx="2680578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80" dirty="0">
                <a:latin typeface="Jost Medium" pitchFamily="2" charset="77"/>
                <a:ea typeface="Jost Medium" pitchFamily="2" charset="77"/>
              </a:rPr>
              <a:t>Non-Shortage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54ADD1-26B2-32B7-A4D5-6775747AC1E2}"/>
              </a:ext>
            </a:extLst>
          </p:cNvPr>
          <p:cNvSpPr txBox="1"/>
          <p:nvPr/>
        </p:nvSpPr>
        <p:spPr>
          <a:xfrm>
            <a:off x="6181745" y="6217108"/>
            <a:ext cx="2680578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80" dirty="0">
                <a:latin typeface="Jost Medium" pitchFamily="2" charset="77"/>
                <a:ea typeface="Jost Medium" pitchFamily="2" charset="77"/>
              </a:rPr>
              <a:t>Shortage Area</a:t>
            </a:r>
          </a:p>
        </p:txBody>
      </p:sp>
      <p:pic>
        <p:nvPicPr>
          <p:cNvPr id="13" name="Picture 12" descr="A graph of the state of alabama&#10;&#10;Description automatically generated">
            <a:extLst>
              <a:ext uri="{FF2B5EF4-FFF2-40B4-BE49-F238E27FC236}">
                <a16:creationId xmlns:a16="http://schemas.microsoft.com/office/drawing/2014/main" id="{6C74548A-BDD8-6EF6-9F2E-06C68BFF838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478"/>
          <a:stretch/>
        </p:blipFill>
        <p:spPr>
          <a:xfrm>
            <a:off x="1444515" y="2076572"/>
            <a:ext cx="10635541" cy="34016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0EEC51-200F-CA18-CB51-34B3C2EB7B99}"/>
              </a:ext>
            </a:extLst>
          </p:cNvPr>
          <p:cNvSpPr txBox="1"/>
          <p:nvPr/>
        </p:nvSpPr>
        <p:spPr>
          <a:xfrm>
            <a:off x="2577388" y="1606264"/>
            <a:ext cx="180956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>
                <a:latin typeface="Jost Medium" pitchFamily="2" charset="77"/>
                <a:ea typeface="Jost Medium" pitchFamily="2" charset="77"/>
              </a:rPr>
              <a:t>Mississippi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3D62D-E012-5A9B-BF45-A5C123F6DE11}"/>
              </a:ext>
            </a:extLst>
          </p:cNvPr>
          <p:cNvSpPr txBox="1"/>
          <p:nvPr/>
        </p:nvSpPr>
        <p:spPr>
          <a:xfrm>
            <a:off x="6096001" y="1642744"/>
            <a:ext cx="180956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>
                <a:latin typeface="Jost Medium" pitchFamily="2" charset="77"/>
                <a:ea typeface="Jost Medium" pitchFamily="2" charset="77"/>
              </a:rPr>
              <a:t>Alabama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738276-1203-F4E8-BC04-58EDA83F8EE1}"/>
              </a:ext>
            </a:extLst>
          </p:cNvPr>
          <p:cNvSpPr txBox="1"/>
          <p:nvPr/>
        </p:nvSpPr>
        <p:spPr>
          <a:xfrm>
            <a:off x="9661807" y="1642744"/>
            <a:ext cx="180956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>
                <a:latin typeface="Jost Medium" pitchFamily="2" charset="77"/>
                <a:ea typeface="Jost Medium" pitchFamily="2" charset="77"/>
              </a:rPr>
              <a:t>Louisiana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AD6FB-C00E-336E-98B3-C9EEA8E6CCB9}"/>
              </a:ext>
            </a:extLst>
          </p:cNvPr>
          <p:cNvSpPr/>
          <p:nvPr/>
        </p:nvSpPr>
        <p:spPr>
          <a:xfrm>
            <a:off x="4979056" y="2713704"/>
            <a:ext cx="188779" cy="1758008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C7E557-5B23-E9A3-5DE7-68E15F6C16E4}"/>
              </a:ext>
            </a:extLst>
          </p:cNvPr>
          <p:cNvSpPr/>
          <p:nvPr/>
        </p:nvSpPr>
        <p:spPr>
          <a:xfrm>
            <a:off x="8494159" y="2713702"/>
            <a:ext cx="188779" cy="1758008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41453-13BB-7ACF-F36D-88E842492E67}"/>
              </a:ext>
            </a:extLst>
          </p:cNvPr>
          <p:cNvSpPr/>
          <p:nvPr/>
        </p:nvSpPr>
        <p:spPr>
          <a:xfrm>
            <a:off x="1456313" y="2713701"/>
            <a:ext cx="188779" cy="1758008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ED7C51-B5F4-CDAD-238B-A3BA1B33CBEF}"/>
              </a:ext>
            </a:extLst>
          </p:cNvPr>
          <p:cNvSpPr txBox="1"/>
          <p:nvPr/>
        </p:nvSpPr>
        <p:spPr>
          <a:xfrm rot="16200000">
            <a:off x="327304" y="3435738"/>
            <a:ext cx="222849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latin typeface="Jost Light" pitchFamily="2" charset="77"/>
                <a:ea typeface="Jost Light" pitchFamily="2" charset="77"/>
              </a:rPr>
              <a:t>Hospital Quality Star Rating</a:t>
            </a:r>
          </a:p>
        </p:txBody>
      </p:sp>
    </p:spTree>
    <p:extLst>
      <p:ext uri="{BB962C8B-B14F-4D97-AF65-F5344CB8AC3E}">
        <p14:creationId xmlns:p14="http://schemas.microsoft.com/office/powerpoint/2010/main" val="286028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4" grpId="0"/>
      <p:bldP spid="16" grpId="0"/>
      <p:bldP spid="17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6984598B-36B2-28D9-31F4-4562B2EB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734238" y="10393411"/>
            <a:ext cx="1219704" cy="12258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156682-67A8-018E-D816-043ED722284D}"/>
              </a:ext>
            </a:extLst>
          </p:cNvPr>
          <p:cNvSpPr/>
          <p:nvPr/>
        </p:nvSpPr>
        <p:spPr>
          <a:xfrm>
            <a:off x="1" y="0"/>
            <a:ext cx="1127206" cy="6858000"/>
          </a:xfrm>
          <a:prstGeom prst="rect">
            <a:avLst/>
          </a:prstGeom>
          <a:solidFill>
            <a:srgbClr val="D8DE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21E5B-168B-81AF-D9C7-B9C6BCC69928}"/>
              </a:ext>
            </a:extLst>
          </p:cNvPr>
          <p:cNvSpPr/>
          <p:nvPr/>
        </p:nvSpPr>
        <p:spPr>
          <a:xfrm>
            <a:off x="1" y="0"/>
            <a:ext cx="1127206" cy="1586068"/>
          </a:xfrm>
          <a:prstGeom prst="rect">
            <a:avLst/>
          </a:prstGeom>
          <a:solidFill>
            <a:srgbClr val="3A8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B346E-2751-C9AF-6D0D-CDE2F6614F6C}"/>
              </a:ext>
            </a:extLst>
          </p:cNvPr>
          <p:cNvSpPr txBox="1"/>
          <p:nvPr/>
        </p:nvSpPr>
        <p:spPr>
          <a:xfrm>
            <a:off x="1256885" y="280793"/>
            <a:ext cx="10823171" cy="1126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60" dirty="0">
                <a:solidFill>
                  <a:srgbClr val="3A85F2"/>
                </a:solidFill>
                <a:latin typeface="Jost Medium" pitchFamily="2" charset="77"/>
                <a:ea typeface="Jost Medium" pitchFamily="2" charset="77"/>
              </a:rPr>
              <a:t>Hospitals in Mississippi have lower Hospital Quality</a:t>
            </a:r>
          </a:p>
          <a:p>
            <a:r>
              <a:rPr lang="en-US" sz="3360" dirty="0">
                <a:solidFill>
                  <a:srgbClr val="3A85F2"/>
                </a:solidFill>
                <a:latin typeface="Jost Medium" pitchFamily="2" charset="77"/>
                <a:ea typeface="Jost Medium" pitchFamily="2" charset="77"/>
              </a:rPr>
              <a:t>Star Ratings compared to Alabama &amp; Louisiana.</a:t>
            </a:r>
          </a:p>
        </p:txBody>
      </p:sp>
      <p:pic>
        <p:nvPicPr>
          <p:cNvPr id="7" name="Graphic 6" descr="Hospital with solid fill">
            <a:extLst>
              <a:ext uri="{FF2B5EF4-FFF2-40B4-BE49-F238E27FC236}">
                <a16:creationId xmlns:a16="http://schemas.microsoft.com/office/drawing/2014/main" id="{C40309CF-E232-B293-F5AB-FD0F9B44D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463" y="443455"/>
            <a:ext cx="796423" cy="796423"/>
          </a:xfrm>
          <a:prstGeom prst="rect">
            <a:avLst/>
          </a:prstGeom>
        </p:spPr>
      </p:pic>
      <p:pic>
        <p:nvPicPr>
          <p:cNvPr id="8" name="Graphic 7" descr="Rating Star with solid fill">
            <a:extLst>
              <a:ext uri="{FF2B5EF4-FFF2-40B4-BE49-F238E27FC236}">
                <a16:creationId xmlns:a16="http://schemas.microsoft.com/office/drawing/2014/main" id="{829D1447-BBD9-6EA2-A961-7B491B678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513" y="171193"/>
            <a:ext cx="469438" cy="469438"/>
          </a:xfrm>
          <a:prstGeom prst="rect">
            <a:avLst/>
          </a:prstGeom>
        </p:spPr>
      </p:pic>
      <p:pic>
        <p:nvPicPr>
          <p:cNvPr id="9" name="Graphic 8" descr="Rating Star with solid fill">
            <a:extLst>
              <a:ext uri="{FF2B5EF4-FFF2-40B4-BE49-F238E27FC236}">
                <a16:creationId xmlns:a16="http://schemas.microsoft.com/office/drawing/2014/main" id="{CD0A7E84-B812-E908-93B3-6391BAF596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6635"/>
          <a:stretch/>
        </p:blipFill>
        <p:spPr>
          <a:xfrm>
            <a:off x="641476" y="171193"/>
            <a:ext cx="156629" cy="469435"/>
          </a:xfrm>
          <a:prstGeom prst="rect">
            <a:avLst/>
          </a:prstGeom>
        </p:spPr>
      </p:pic>
      <p:pic>
        <p:nvPicPr>
          <p:cNvPr id="10" name="Graphic 9" descr="Rating Star with solid fill">
            <a:extLst>
              <a:ext uri="{FF2B5EF4-FFF2-40B4-BE49-F238E27FC236}">
                <a16:creationId xmlns:a16="http://schemas.microsoft.com/office/drawing/2014/main" id="{932E9599-5ED6-011C-3038-787DB6620E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6635"/>
          <a:stretch/>
        </p:blipFill>
        <p:spPr>
          <a:xfrm>
            <a:off x="788495" y="171193"/>
            <a:ext cx="156629" cy="469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29E966-0197-B09A-5E3B-1AD60C378F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6718" y="1586068"/>
            <a:ext cx="6490577" cy="4968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D8A90F-E93E-9C99-7AD8-163D4251D108}"/>
              </a:ext>
            </a:extLst>
          </p:cNvPr>
          <p:cNvSpPr txBox="1"/>
          <p:nvPr/>
        </p:nvSpPr>
        <p:spPr>
          <a:xfrm>
            <a:off x="4108282" y="5823653"/>
            <a:ext cx="1229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Jost Medium" pitchFamily="2" charset="77"/>
                <a:ea typeface="Jost Medium" pitchFamily="2" charset="77"/>
                <a:cs typeface="Arial" panose="020B0604020202020204" pitchFamily="34" charset="0"/>
              </a:rPr>
              <a:t>n = 54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43ED8-9745-9F2E-0085-1C53683AADF7}"/>
              </a:ext>
            </a:extLst>
          </p:cNvPr>
          <p:cNvSpPr txBox="1"/>
          <p:nvPr/>
        </p:nvSpPr>
        <p:spPr>
          <a:xfrm>
            <a:off x="6051668" y="5823653"/>
            <a:ext cx="1229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Jost Medium" pitchFamily="2" charset="77"/>
                <a:ea typeface="Jost Medium" pitchFamily="2" charset="77"/>
                <a:cs typeface="Arial" panose="020B0604020202020204" pitchFamily="34" charset="0"/>
              </a:rPr>
              <a:t>n = 83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6114B-C26D-36DD-E9D8-30E571C5EBC6}"/>
              </a:ext>
            </a:extLst>
          </p:cNvPr>
          <p:cNvSpPr txBox="1"/>
          <p:nvPr/>
        </p:nvSpPr>
        <p:spPr>
          <a:xfrm>
            <a:off x="7995053" y="5823653"/>
            <a:ext cx="1229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Jost Medium" pitchFamily="2" charset="77"/>
                <a:ea typeface="Jost Medium" pitchFamily="2" charset="77"/>
                <a:cs typeface="Arial" panose="020B0604020202020204" pitchFamily="34" charset="0"/>
              </a:rPr>
              <a:t>n = 79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1CA471-CA4C-22E5-80E3-0C89AEB433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49" y="2811765"/>
            <a:ext cx="376289" cy="3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9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6984598B-36B2-28D9-31F4-4562B2EB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734238" y="10393411"/>
            <a:ext cx="1219704" cy="12258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156682-67A8-018E-D816-043ED722284D}"/>
              </a:ext>
            </a:extLst>
          </p:cNvPr>
          <p:cNvSpPr/>
          <p:nvPr/>
        </p:nvSpPr>
        <p:spPr>
          <a:xfrm>
            <a:off x="1" y="0"/>
            <a:ext cx="1127206" cy="6858000"/>
          </a:xfrm>
          <a:prstGeom prst="rect">
            <a:avLst/>
          </a:prstGeom>
          <a:solidFill>
            <a:srgbClr val="D8DE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21E5B-168B-81AF-D9C7-B9C6BCC69928}"/>
              </a:ext>
            </a:extLst>
          </p:cNvPr>
          <p:cNvSpPr/>
          <p:nvPr/>
        </p:nvSpPr>
        <p:spPr>
          <a:xfrm>
            <a:off x="1" y="0"/>
            <a:ext cx="1127206" cy="1586068"/>
          </a:xfrm>
          <a:prstGeom prst="rect">
            <a:avLst/>
          </a:prstGeom>
          <a:solidFill>
            <a:srgbClr val="3A8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B346E-2751-C9AF-6D0D-CDE2F6614F6C}"/>
              </a:ext>
            </a:extLst>
          </p:cNvPr>
          <p:cNvSpPr txBox="1"/>
          <p:nvPr/>
        </p:nvSpPr>
        <p:spPr>
          <a:xfrm>
            <a:off x="1256885" y="280793"/>
            <a:ext cx="10823171" cy="1126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60" dirty="0">
                <a:solidFill>
                  <a:srgbClr val="3A85F2"/>
                </a:solidFill>
                <a:latin typeface="Jost Medium" pitchFamily="2" charset="77"/>
                <a:ea typeface="Jost Medium" pitchFamily="2" charset="77"/>
              </a:rPr>
              <a:t>Hospitals in Mississippi have lower Hospital Quality</a:t>
            </a:r>
          </a:p>
          <a:p>
            <a:r>
              <a:rPr lang="en-US" sz="3360" dirty="0">
                <a:solidFill>
                  <a:srgbClr val="3A85F2"/>
                </a:solidFill>
                <a:latin typeface="Jost Medium" pitchFamily="2" charset="77"/>
                <a:ea typeface="Jost Medium" pitchFamily="2" charset="77"/>
              </a:rPr>
              <a:t>Star Ratings compared to Alabama &amp; Louisiana.</a:t>
            </a:r>
          </a:p>
        </p:txBody>
      </p:sp>
      <p:pic>
        <p:nvPicPr>
          <p:cNvPr id="7" name="Graphic 6" descr="Hospital with solid fill">
            <a:extLst>
              <a:ext uri="{FF2B5EF4-FFF2-40B4-BE49-F238E27FC236}">
                <a16:creationId xmlns:a16="http://schemas.microsoft.com/office/drawing/2014/main" id="{C40309CF-E232-B293-F5AB-FD0F9B44D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463" y="443455"/>
            <a:ext cx="796423" cy="796423"/>
          </a:xfrm>
          <a:prstGeom prst="rect">
            <a:avLst/>
          </a:prstGeom>
        </p:spPr>
      </p:pic>
      <p:pic>
        <p:nvPicPr>
          <p:cNvPr id="8" name="Graphic 7" descr="Rating Star with solid fill">
            <a:extLst>
              <a:ext uri="{FF2B5EF4-FFF2-40B4-BE49-F238E27FC236}">
                <a16:creationId xmlns:a16="http://schemas.microsoft.com/office/drawing/2014/main" id="{829D1447-BBD9-6EA2-A961-7B491B678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513" y="171193"/>
            <a:ext cx="469438" cy="469438"/>
          </a:xfrm>
          <a:prstGeom prst="rect">
            <a:avLst/>
          </a:prstGeom>
        </p:spPr>
      </p:pic>
      <p:pic>
        <p:nvPicPr>
          <p:cNvPr id="9" name="Graphic 8" descr="Rating Star with solid fill">
            <a:extLst>
              <a:ext uri="{FF2B5EF4-FFF2-40B4-BE49-F238E27FC236}">
                <a16:creationId xmlns:a16="http://schemas.microsoft.com/office/drawing/2014/main" id="{CD0A7E84-B812-E908-93B3-6391BAF596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6635"/>
          <a:stretch/>
        </p:blipFill>
        <p:spPr>
          <a:xfrm>
            <a:off x="641476" y="171193"/>
            <a:ext cx="156629" cy="469435"/>
          </a:xfrm>
          <a:prstGeom prst="rect">
            <a:avLst/>
          </a:prstGeom>
        </p:spPr>
      </p:pic>
      <p:pic>
        <p:nvPicPr>
          <p:cNvPr id="10" name="Graphic 9" descr="Rating Star with solid fill">
            <a:extLst>
              <a:ext uri="{FF2B5EF4-FFF2-40B4-BE49-F238E27FC236}">
                <a16:creationId xmlns:a16="http://schemas.microsoft.com/office/drawing/2014/main" id="{932E9599-5ED6-011C-3038-787DB6620E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6635"/>
          <a:stretch/>
        </p:blipFill>
        <p:spPr>
          <a:xfrm>
            <a:off x="788495" y="171193"/>
            <a:ext cx="156629" cy="4694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D8A90F-E93E-9C99-7AD8-163D4251D108}"/>
              </a:ext>
            </a:extLst>
          </p:cNvPr>
          <p:cNvSpPr txBox="1"/>
          <p:nvPr/>
        </p:nvSpPr>
        <p:spPr>
          <a:xfrm>
            <a:off x="4108282" y="5823653"/>
            <a:ext cx="1229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Jost Black" pitchFamily="2" charset="77"/>
                <a:ea typeface="Jost Black" pitchFamily="2" charset="77"/>
                <a:cs typeface="Arial" panose="020B0604020202020204" pitchFamily="34" charset="0"/>
              </a:rPr>
              <a:t>n = 54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43ED8-9745-9F2E-0085-1C53683AADF7}"/>
              </a:ext>
            </a:extLst>
          </p:cNvPr>
          <p:cNvSpPr txBox="1"/>
          <p:nvPr/>
        </p:nvSpPr>
        <p:spPr>
          <a:xfrm>
            <a:off x="6051668" y="5823653"/>
            <a:ext cx="1229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Jost Black" pitchFamily="2" charset="77"/>
                <a:ea typeface="Jost Black" pitchFamily="2" charset="77"/>
                <a:cs typeface="Arial" panose="020B0604020202020204" pitchFamily="34" charset="0"/>
              </a:rPr>
              <a:t>n = 83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6114B-C26D-36DD-E9D8-30E571C5EBC6}"/>
              </a:ext>
            </a:extLst>
          </p:cNvPr>
          <p:cNvSpPr txBox="1"/>
          <p:nvPr/>
        </p:nvSpPr>
        <p:spPr>
          <a:xfrm>
            <a:off x="7995053" y="5823653"/>
            <a:ext cx="1229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Jost Black" pitchFamily="2" charset="77"/>
                <a:ea typeface="Jost Black" pitchFamily="2" charset="77"/>
                <a:cs typeface="Arial" panose="020B0604020202020204" pitchFamily="34" charset="0"/>
              </a:rPr>
              <a:t>n = 79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B8C4D00-5768-96BA-57D7-A96481B5D6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5866" y="1735664"/>
            <a:ext cx="9326880" cy="4939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AA3A8-0503-7384-92DB-02B59A06EE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7731" y="4782665"/>
            <a:ext cx="350520" cy="1188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977CC5-3433-2853-9954-CD1DAC6B31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7280" y="1572079"/>
            <a:ext cx="2895600" cy="5646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EFE07D-4C6B-F00A-D180-2325947C7F1B}"/>
              </a:ext>
            </a:extLst>
          </p:cNvPr>
          <p:cNvSpPr/>
          <p:nvPr/>
        </p:nvSpPr>
        <p:spPr>
          <a:xfrm>
            <a:off x="1906386" y="2770909"/>
            <a:ext cx="332509" cy="199505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A2EFD-651F-7EE1-CFBB-FCDBD202F64E}"/>
              </a:ext>
            </a:extLst>
          </p:cNvPr>
          <p:cNvSpPr/>
          <p:nvPr/>
        </p:nvSpPr>
        <p:spPr>
          <a:xfrm>
            <a:off x="2180545" y="5956656"/>
            <a:ext cx="332509" cy="295465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6F9828-8080-05F1-1EC2-87C2F36C6CB2}"/>
              </a:ext>
            </a:extLst>
          </p:cNvPr>
          <p:cNvSpPr/>
          <p:nvPr/>
        </p:nvSpPr>
        <p:spPr>
          <a:xfrm>
            <a:off x="2518480" y="6386935"/>
            <a:ext cx="626023" cy="288174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4B979-AE9C-4A59-42C2-2864BEC3D251}"/>
              </a:ext>
            </a:extLst>
          </p:cNvPr>
          <p:cNvSpPr/>
          <p:nvPr/>
        </p:nvSpPr>
        <p:spPr>
          <a:xfrm>
            <a:off x="10566423" y="6386933"/>
            <a:ext cx="626023" cy="288174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0442A-0AD4-91A5-5F64-3D33CD7E1A25}"/>
              </a:ext>
            </a:extLst>
          </p:cNvPr>
          <p:cNvSpPr txBox="1"/>
          <p:nvPr/>
        </p:nvSpPr>
        <p:spPr>
          <a:xfrm>
            <a:off x="3153065" y="4791433"/>
            <a:ext cx="122995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>
                <a:latin typeface="Jost Medium" pitchFamily="2" charset="77"/>
                <a:ea typeface="Jost Medium" pitchFamily="2" charset="77"/>
              </a:rPr>
              <a:t>Alabama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3BD8AE-3CB5-8796-F002-1AE9134E9BB0}"/>
              </a:ext>
            </a:extLst>
          </p:cNvPr>
          <p:cNvSpPr txBox="1"/>
          <p:nvPr/>
        </p:nvSpPr>
        <p:spPr>
          <a:xfrm>
            <a:off x="3153065" y="5206981"/>
            <a:ext cx="122995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>
                <a:latin typeface="Jost Medium" pitchFamily="2" charset="77"/>
                <a:ea typeface="Jost Medium" pitchFamily="2" charset="77"/>
              </a:rPr>
              <a:t>Louisiana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6195FF-1AFD-C285-4506-879ADFCB1BBF}"/>
              </a:ext>
            </a:extLst>
          </p:cNvPr>
          <p:cNvSpPr txBox="1"/>
          <p:nvPr/>
        </p:nvSpPr>
        <p:spPr>
          <a:xfrm>
            <a:off x="3153065" y="5628267"/>
            <a:ext cx="139789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>
                <a:latin typeface="Jost Medium" pitchFamily="2" charset="77"/>
                <a:ea typeface="Jost Medium" pitchFamily="2" charset="77"/>
              </a:rPr>
              <a:t>Mississippi</a:t>
            </a:r>
          </a:p>
        </p:txBody>
      </p:sp>
    </p:spTree>
    <p:extLst>
      <p:ext uri="{BB962C8B-B14F-4D97-AF65-F5344CB8AC3E}">
        <p14:creationId xmlns:p14="http://schemas.microsoft.com/office/powerpoint/2010/main" val="263081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231</Words>
  <Application>Microsoft Macintosh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Jost Black</vt:lpstr>
      <vt:lpstr>Jost Light</vt:lpstr>
      <vt:lpstr>Jost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Magalong</dc:creator>
  <cp:lastModifiedBy>Valerie Magalong</cp:lastModifiedBy>
  <cp:revision>2</cp:revision>
  <dcterms:created xsi:type="dcterms:W3CDTF">2023-09-26T16:11:27Z</dcterms:created>
  <dcterms:modified xsi:type="dcterms:W3CDTF">2023-09-26T21:50:30Z</dcterms:modified>
</cp:coreProperties>
</file>