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7"/>
  </p:notesMasterIdLst>
  <p:sldIdLst>
    <p:sldId id="341" r:id="rId2"/>
    <p:sldId id="351" r:id="rId3"/>
    <p:sldId id="369" r:id="rId4"/>
    <p:sldId id="364" r:id="rId5"/>
    <p:sldId id="373" r:id="rId6"/>
  </p:sldIdLst>
  <p:sldSz cx="9144000" cy="5143500" type="screen16x9"/>
  <p:notesSz cx="6858000" cy="9144000"/>
  <p:embeddedFontLst>
    <p:embeddedFont>
      <p:font typeface="Didact Gothic" pitchFamily="2" charset="0"/>
      <p:regular r:id="rId8"/>
    </p:embeddedFont>
    <p:embeddedFont>
      <p:font typeface="Julius Sans One" panose="02000000000000000000" pitchFamily="2" charset="77"/>
      <p:regular r:id="rId9"/>
    </p:embeddedFont>
    <p:embeddedFont>
      <p:font typeface="Montserrat" pitchFamily="2" charset="77"/>
      <p:regular r:id="rId10"/>
      <p:bold r:id="rId11"/>
      <p:italic r:id="rId12"/>
      <p:boldItalic r:id="rId13"/>
    </p:embeddedFont>
    <p:embeddedFont>
      <p:font typeface="Questrial" pitchFamily="2" charset="77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292"/>
    <a:srgbClr val="9B445C"/>
    <a:srgbClr val="444D9B"/>
    <a:srgbClr val="009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EC8E8F-C6E2-4EEF-98BB-6F92A22FC1C5}">
  <a:tblStyle styleId="{FCEC8E8F-C6E2-4EEF-98BB-6F92A22FC1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2"/>
    <p:restoredTop sz="86395"/>
  </p:normalViewPr>
  <p:slideViewPr>
    <p:cSldViewPr snapToGrid="0">
      <p:cViewPr varScale="1">
        <p:scale>
          <a:sx n="146" d="100"/>
          <a:sy n="146" d="100"/>
        </p:scale>
        <p:origin x="1256" y="184"/>
      </p:cViewPr>
      <p:guideLst>
        <p:guide pos="4464"/>
        <p:guide orient="horz" pos="1620"/>
      </p:guideLst>
    </p:cSldViewPr>
  </p:slideViewPr>
  <p:outlineViewPr>
    <p:cViewPr>
      <p:scale>
        <a:sx n="33" d="100"/>
        <a:sy n="33" d="100"/>
      </p:scale>
      <p:origin x="0" y="-5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1249ffcf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1249ffcf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5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a1249ffcf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a1249ffcf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9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a1249ffcf0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a1249ffcf0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62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accent5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589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85" r:id="rId2"/>
    <p:sldLayoutId id="2147483690" r:id="rId3"/>
    <p:sldLayoutId id="2147483695" r:id="rId4"/>
    <p:sldLayoutId id="2147483703" r:id="rId5"/>
    <p:sldLayoutId id="2147483704" r:id="rId6"/>
    <p:sldLayoutId id="2147483705" r:id="rId7"/>
    <p:sldLayoutId id="214748371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3;p67">
            <a:extLst>
              <a:ext uri="{FF2B5EF4-FFF2-40B4-BE49-F238E27FC236}">
                <a16:creationId xmlns:a16="http://schemas.microsoft.com/office/drawing/2014/main" id="{2BC4B0AD-02D8-639E-1716-6120CF1E8B22}"/>
              </a:ext>
            </a:extLst>
          </p:cNvPr>
          <p:cNvSpPr txBox="1">
            <a:spLocks/>
          </p:cNvSpPr>
          <p:nvPr/>
        </p:nvSpPr>
        <p:spPr>
          <a:xfrm>
            <a:off x="2643611" y="84668"/>
            <a:ext cx="6415717" cy="137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r"/>
            <a:r>
              <a:rPr lang="en-US" sz="2600" dirty="0">
                <a:latin typeface="Didact Gothic" pitchFamily="2" charset="0"/>
              </a:rPr>
              <a:t>64% of senior centers in Manhattan have part-time employees on staff.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4E1B4-114D-3214-6D8F-8059AED375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18310" y="1043516"/>
            <a:ext cx="5511800" cy="3873500"/>
          </a:xfrm>
          <a:prstGeom prst="rect">
            <a:avLst/>
          </a:prstGeom>
        </p:spPr>
      </p:pic>
      <p:sp>
        <p:nvSpPr>
          <p:cNvPr id="8" name="Google Shape;564;p77">
            <a:extLst>
              <a:ext uri="{FF2B5EF4-FFF2-40B4-BE49-F238E27FC236}">
                <a16:creationId xmlns:a16="http://schemas.microsoft.com/office/drawing/2014/main" id="{EA307F1A-F2EB-62AF-7687-D0307B723F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9020380">
            <a:off x="176268" y="380998"/>
            <a:ext cx="3114245" cy="965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bg1"/>
                </a:solidFill>
              </a:rPr>
              <a:t>Employees</a:t>
            </a:r>
            <a:endParaRPr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3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2"/>
          <p:cNvSpPr txBox="1">
            <a:spLocks noGrp="1"/>
          </p:cNvSpPr>
          <p:nvPr>
            <p:ph type="title"/>
          </p:nvPr>
        </p:nvSpPr>
        <p:spPr>
          <a:xfrm>
            <a:off x="2657400" y="2102268"/>
            <a:ext cx="38292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Budget Allocation</a:t>
            </a:r>
            <a:endParaRPr b="1" dirty="0"/>
          </a:p>
        </p:txBody>
      </p:sp>
      <p:sp>
        <p:nvSpPr>
          <p:cNvPr id="706" name="Google Shape;706;p92"/>
          <p:cNvSpPr txBox="1">
            <a:spLocks noGrp="1"/>
          </p:cNvSpPr>
          <p:nvPr>
            <p:ph type="title" idx="2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Employees</a:t>
            </a:r>
            <a:endParaRPr sz="2400" dirty="0"/>
          </a:p>
        </p:txBody>
      </p:sp>
      <p:sp>
        <p:nvSpPr>
          <p:cNvPr id="707" name="Google Shape;707;p92"/>
          <p:cNvSpPr txBox="1">
            <a:spLocks noGrp="1"/>
          </p:cNvSpPr>
          <p:nvPr>
            <p:ph type="subTitle" idx="1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59%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08" name="Google Shape;708;p92"/>
          <p:cNvSpPr txBox="1">
            <a:spLocks noGrp="1"/>
          </p:cNvSpPr>
          <p:nvPr>
            <p:ph type="title" idx="3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Meals</a:t>
            </a:r>
            <a:endParaRPr sz="2400" dirty="0"/>
          </a:p>
        </p:txBody>
      </p:sp>
      <p:sp>
        <p:nvSpPr>
          <p:cNvPr id="709" name="Google Shape;709;p92"/>
          <p:cNvSpPr txBox="1">
            <a:spLocks noGrp="1"/>
          </p:cNvSpPr>
          <p:nvPr>
            <p:ph type="subTitle" idx="4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46%</a:t>
            </a:r>
          </a:p>
        </p:txBody>
      </p:sp>
      <p:sp>
        <p:nvSpPr>
          <p:cNvPr id="710" name="Google Shape;710;p92"/>
          <p:cNvSpPr txBox="1">
            <a:spLocks noGrp="1"/>
          </p:cNvSpPr>
          <p:nvPr>
            <p:ph type="title" idx="5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Employees</a:t>
            </a:r>
            <a:endParaRPr sz="2400" dirty="0"/>
          </a:p>
        </p:txBody>
      </p:sp>
      <p:sp>
        <p:nvSpPr>
          <p:cNvPr id="711" name="Google Shape;711;p92"/>
          <p:cNvSpPr txBox="1">
            <a:spLocks noGrp="1"/>
          </p:cNvSpPr>
          <p:nvPr>
            <p:ph type="subTitle" idx="6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63%</a:t>
            </a:r>
            <a:endParaRPr sz="2400" dirty="0"/>
          </a:p>
        </p:txBody>
      </p:sp>
      <p:sp>
        <p:nvSpPr>
          <p:cNvPr id="712" name="Google Shape;712;p92"/>
          <p:cNvSpPr txBox="1">
            <a:spLocks noGrp="1"/>
          </p:cNvSpPr>
          <p:nvPr>
            <p:ph type="title" idx="7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Meals</a:t>
            </a:r>
            <a:endParaRPr sz="2400" dirty="0"/>
          </a:p>
        </p:txBody>
      </p:sp>
      <p:sp>
        <p:nvSpPr>
          <p:cNvPr id="713" name="Google Shape;713;p92"/>
          <p:cNvSpPr txBox="1">
            <a:spLocks noGrp="1"/>
          </p:cNvSpPr>
          <p:nvPr>
            <p:ph type="subTitle" idx="8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43%</a:t>
            </a:r>
          </a:p>
        </p:txBody>
      </p:sp>
      <p:sp>
        <p:nvSpPr>
          <p:cNvPr id="714" name="Google Shape;714;p92"/>
          <p:cNvSpPr/>
          <p:nvPr/>
        </p:nvSpPr>
        <p:spPr>
          <a:xfrm rot="10800000">
            <a:off x="1682775" y="545312"/>
            <a:ext cx="835500" cy="259800"/>
          </a:xfrm>
          <a:prstGeom prst="triangle">
            <a:avLst>
              <a:gd name="adj" fmla="val 50000"/>
            </a:avLst>
          </a:prstGeom>
          <a:solidFill>
            <a:srgbClr val="444D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5" name="Google Shape;715;p92"/>
          <p:cNvSpPr/>
          <p:nvPr/>
        </p:nvSpPr>
        <p:spPr>
          <a:xfrm>
            <a:off x="1682775" y="3132225"/>
            <a:ext cx="835500" cy="259800"/>
          </a:xfrm>
          <a:prstGeom prst="triangle">
            <a:avLst>
              <a:gd name="adj" fmla="val 50000"/>
            </a:avLst>
          </a:prstGeom>
          <a:solidFill>
            <a:srgbClr val="444D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92"/>
          <p:cNvSpPr/>
          <p:nvPr/>
        </p:nvSpPr>
        <p:spPr>
          <a:xfrm>
            <a:off x="6625746" y="545312"/>
            <a:ext cx="835500" cy="259800"/>
          </a:xfrm>
          <a:prstGeom prst="triangle">
            <a:avLst>
              <a:gd name="adj" fmla="val 50000"/>
            </a:avLst>
          </a:prstGeom>
          <a:solidFill>
            <a:srgbClr val="9B4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7" name="Google Shape;717;p92"/>
          <p:cNvSpPr/>
          <p:nvPr/>
        </p:nvSpPr>
        <p:spPr>
          <a:xfrm rot="10800000">
            <a:off x="6625746" y="3132000"/>
            <a:ext cx="835500" cy="259800"/>
          </a:xfrm>
          <a:prstGeom prst="triangle">
            <a:avLst>
              <a:gd name="adj" fmla="val 50000"/>
            </a:avLst>
          </a:prstGeom>
          <a:solidFill>
            <a:srgbClr val="9B4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8" name="Google Shape;718;p92"/>
          <p:cNvCxnSpPr/>
          <p:nvPr/>
        </p:nvCxnSpPr>
        <p:spPr>
          <a:xfrm>
            <a:off x="-22525" y="256495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92"/>
          <p:cNvCxnSpPr/>
          <p:nvPr/>
        </p:nvCxnSpPr>
        <p:spPr>
          <a:xfrm>
            <a:off x="6285300" y="257175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0" name="Google Shape;720;p92"/>
          <p:cNvCxnSpPr/>
          <p:nvPr/>
        </p:nvCxnSpPr>
        <p:spPr>
          <a:xfrm>
            <a:off x="4572000" y="3179625"/>
            <a:ext cx="0" cy="9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92"/>
          <p:cNvCxnSpPr/>
          <p:nvPr/>
        </p:nvCxnSpPr>
        <p:spPr>
          <a:xfrm>
            <a:off x="4572000" y="1276600"/>
            <a:ext cx="0" cy="9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05;p92">
            <a:extLst>
              <a:ext uri="{FF2B5EF4-FFF2-40B4-BE49-F238E27FC236}">
                <a16:creationId xmlns:a16="http://schemas.microsoft.com/office/drawing/2014/main" id="{DF8B365C-BD16-1B77-AADD-0F7372883EF5}"/>
              </a:ext>
            </a:extLst>
          </p:cNvPr>
          <p:cNvSpPr txBox="1">
            <a:spLocks/>
          </p:cNvSpPr>
          <p:nvPr/>
        </p:nvSpPr>
        <p:spPr>
          <a:xfrm>
            <a:off x="-98965" y="1993376"/>
            <a:ext cx="3162997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2400" dirty="0">
                <a:solidFill>
                  <a:srgbClr val="444D9B"/>
                </a:solidFill>
              </a:rPr>
              <a:t>Brooklyn</a:t>
            </a:r>
          </a:p>
        </p:txBody>
      </p:sp>
      <p:sp>
        <p:nvSpPr>
          <p:cNvPr id="4" name="Google Shape;705;p92">
            <a:extLst>
              <a:ext uri="{FF2B5EF4-FFF2-40B4-BE49-F238E27FC236}">
                <a16:creationId xmlns:a16="http://schemas.microsoft.com/office/drawing/2014/main" id="{D6DA6266-15F5-92BD-45C8-B0FD5AA94111}"/>
              </a:ext>
            </a:extLst>
          </p:cNvPr>
          <p:cNvSpPr txBox="1">
            <a:spLocks/>
          </p:cNvSpPr>
          <p:nvPr/>
        </p:nvSpPr>
        <p:spPr>
          <a:xfrm>
            <a:off x="6178901" y="1993376"/>
            <a:ext cx="3162997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2400" dirty="0">
                <a:solidFill>
                  <a:srgbClr val="9B445C"/>
                </a:solidFill>
              </a:rPr>
              <a:t>Manhattan</a:t>
            </a:r>
          </a:p>
        </p:txBody>
      </p:sp>
      <p:sp>
        <p:nvSpPr>
          <p:cNvPr id="5" name="Google Shape;464;p67">
            <a:extLst>
              <a:ext uri="{FF2B5EF4-FFF2-40B4-BE49-F238E27FC236}">
                <a16:creationId xmlns:a16="http://schemas.microsoft.com/office/drawing/2014/main" id="{9600095C-C75D-A03B-CD10-6444A3E7991B}"/>
              </a:ext>
            </a:extLst>
          </p:cNvPr>
          <p:cNvSpPr txBox="1">
            <a:spLocks/>
          </p:cNvSpPr>
          <p:nvPr/>
        </p:nvSpPr>
        <p:spPr>
          <a:xfrm>
            <a:off x="67316" y="4787765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sz="1000" i="1" dirty="0">
                <a:solidFill>
                  <a:schemeClr val="bg1">
                    <a:lumMod val="25000"/>
                  </a:schemeClr>
                </a:solidFill>
              </a:rPr>
              <a:t>Medians are reported</a:t>
            </a:r>
          </a:p>
        </p:txBody>
      </p:sp>
    </p:spTree>
    <p:extLst>
      <p:ext uri="{BB962C8B-B14F-4D97-AF65-F5344CB8AC3E}">
        <p14:creationId xmlns:p14="http://schemas.microsoft.com/office/powerpoint/2010/main" val="241452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" grpId="0"/>
      <p:bldP spid="707" grpId="0" build="p"/>
      <p:bldP spid="708" grpId="0"/>
      <p:bldP spid="709" grpId="0" build="p"/>
      <p:bldP spid="710" grpId="0"/>
      <p:bldP spid="711" grpId="0" build="p"/>
      <p:bldP spid="712" grpId="0"/>
      <p:bldP spid="713" grpId="0" build="p"/>
      <p:bldP spid="714" grpId="0" animBg="1"/>
      <p:bldP spid="715" grpId="0" animBg="1"/>
      <p:bldP spid="716" grpId="0" animBg="1"/>
      <p:bldP spid="7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2"/>
          <p:cNvSpPr txBox="1">
            <a:spLocks noGrp="1"/>
          </p:cNvSpPr>
          <p:nvPr>
            <p:ph type="title" idx="2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Employees</a:t>
            </a:r>
            <a:endParaRPr sz="2400" dirty="0"/>
          </a:p>
        </p:txBody>
      </p:sp>
      <p:sp>
        <p:nvSpPr>
          <p:cNvPr id="708" name="Google Shape;708;p92"/>
          <p:cNvSpPr txBox="1">
            <a:spLocks noGrp="1"/>
          </p:cNvSpPr>
          <p:nvPr>
            <p:ph type="title" idx="3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Meals</a:t>
            </a:r>
            <a:endParaRPr sz="2400" dirty="0"/>
          </a:p>
        </p:txBody>
      </p:sp>
      <p:sp>
        <p:nvSpPr>
          <p:cNvPr id="709" name="Google Shape;709;p92"/>
          <p:cNvSpPr txBox="1">
            <a:spLocks noGrp="1"/>
          </p:cNvSpPr>
          <p:nvPr>
            <p:ph type="subTitle" idx="4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24%</a:t>
            </a:r>
          </a:p>
        </p:txBody>
      </p:sp>
      <p:sp>
        <p:nvSpPr>
          <p:cNvPr id="710" name="Google Shape;710;p92"/>
          <p:cNvSpPr txBox="1">
            <a:spLocks noGrp="1"/>
          </p:cNvSpPr>
          <p:nvPr>
            <p:ph type="title" idx="5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Employees</a:t>
            </a:r>
            <a:endParaRPr sz="2400" dirty="0"/>
          </a:p>
        </p:txBody>
      </p:sp>
      <p:sp>
        <p:nvSpPr>
          <p:cNvPr id="712" name="Google Shape;712;p92"/>
          <p:cNvSpPr txBox="1">
            <a:spLocks noGrp="1"/>
          </p:cNvSpPr>
          <p:nvPr>
            <p:ph type="title" idx="7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Meals</a:t>
            </a:r>
            <a:endParaRPr sz="2400" dirty="0"/>
          </a:p>
        </p:txBody>
      </p:sp>
      <p:sp>
        <p:nvSpPr>
          <p:cNvPr id="713" name="Google Shape;713;p92"/>
          <p:cNvSpPr txBox="1">
            <a:spLocks noGrp="1"/>
          </p:cNvSpPr>
          <p:nvPr>
            <p:ph type="subTitle" idx="8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25%</a:t>
            </a:r>
          </a:p>
        </p:txBody>
      </p:sp>
      <p:sp>
        <p:nvSpPr>
          <p:cNvPr id="714" name="Google Shape;714;p92"/>
          <p:cNvSpPr/>
          <p:nvPr/>
        </p:nvSpPr>
        <p:spPr>
          <a:xfrm rot="10800000">
            <a:off x="1682775" y="545312"/>
            <a:ext cx="835500" cy="259800"/>
          </a:xfrm>
          <a:prstGeom prst="triangle">
            <a:avLst>
              <a:gd name="adj" fmla="val 50000"/>
            </a:avLst>
          </a:prstGeom>
          <a:solidFill>
            <a:srgbClr val="444D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5" name="Google Shape;715;p92"/>
          <p:cNvSpPr/>
          <p:nvPr/>
        </p:nvSpPr>
        <p:spPr>
          <a:xfrm rot="10800000">
            <a:off x="1682775" y="3132225"/>
            <a:ext cx="835500" cy="259800"/>
          </a:xfrm>
          <a:prstGeom prst="triangle">
            <a:avLst>
              <a:gd name="adj" fmla="val 50000"/>
            </a:avLst>
          </a:prstGeom>
          <a:solidFill>
            <a:srgbClr val="444D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92"/>
          <p:cNvSpPr/>
          <p:nvPr/>
        </p:nvSpPr>
        <p:spPr>
          <a:xfrm rot="10800000">
            <a:off x="6625746" y="545312"/>
            <a:ext cx="835500" cy="259800"/>
          </a:xfrm>
          <a:prstGeom prst="triangle">
            <a:avLst>
              <a:gd name="adj" fmla="val 50000"/>
            </a:avLst>
          </a:prstGeom>
          <a:solidFill>
            <a:srgbClr val="9B4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7" name="Google Shape;717;p92"/>
          <p:cNvSpPr/>
          <p:nvPr/>
        </p:nvSpPr>
        <p:spPr>
          <a:xfrm rot="10800000">
            <a:off x="6625746" y="3132000"/>
            <a:ext cx="835500" cy="259800"/>
          </a:xfrm>
          <a:prstGeom prst="triangle">
            <a:avLst>
              <a:gd name="adj" fmla="val 50000"/>
            </a:avLst>
          </a:prstGeom>
          <a:solidFill>
            <a:srgbClr val="9B4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8" name="Google Shape;718;p92"/>
          <p:cNvCxnSpPr/>
          <p:nvPr/>
        </p:nvCxnSpPr>
        <p:spPr>
          <a:xfrm>
            <a:off x="-22525" y="256495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92"/>
          <p:cNvCxnSpPr/>
          <p:nvPr/>
        </p:nvCxnSpPr>
        <p:spPr>
          <a:xfrm>
            <a:off x="6285300" y="2571750"/>
            <a:ext cx="285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0" name="Google Shape;720;p92"/>
          <p:cNvCxnSpPr/>
          <p:nvPr/>
        </p:nvCxnSpPr>
        <p:spPr>
          <a:xfrm>
            <a:off x="4572000" y="3179625"/>
            <a:ext cx="0" cy="9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92"/>
          <p:cNvCxnSpPr/>
          <p:nvPr/>
        </p:nvCxnSpPr>
        <p:spPr>
          <a:xfrm>
            <a:off x="4572000" y="1276600"/>
            <a:ext cx="0" cy="9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705;p92">
            <a:extLst>
              <a:ext uri="{FF2B5EF4-FFF2-40B4-BE49-F238E27FC236}">
                <a16:creationId xmlns:a16="http://schemas.microsoft.com/office/drawing/2014/main" id="{DF8B365C-BD16-1B77-AADD-0F7372883EF5}"/>
              </a:ext>
            </a:extLst>
          </p:cNvPr>
          <p:cNvSpPr txBox="1">
            <a:spLocks/>
          </p:cNvSpPr>
          <p:nvPr/>
        </p:nvSpPr>
        <p:spPr>
          <a:xfrm>
            <a:off x="-98965" y="1993376"/>
            <a:ext cx="3162997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2400" dirty="0">
                <a:solidFill>
                  <a:srgbClr val="444D9B"/>
                </a:solidFill>
              </a:rPr>
              <a:t>Brooklyn</a:t>
            </a:r>
          </a:p>
        </p:txBody>
      </p:sp>
      <p:sp>
        <p:nvSpPr>
          <p:cNvPr id="4" name="Google Shape;705;p92">
            <a:extLst>
              <a:ext uri="{FF2B5EF4-FFF2-40B4-BE49-F238E27FC236}">
                <a16:creationId xmlns:a16="http://schemas.microsoft.com/office/drawing/2014/main" id="{D6DA6266-15F5-92BD-45C8-B0FD5AA94111}"/>
              </a:ext>
            </a:extLst>
          </p:cNvPr>
          <p:cNvSpPr txBox="1">
            <a:spLocks/>
          </p:cNvSpPr>
          <p:nvPr/>
        </p:nvSpPr>
        <p:spPr>
          <a:xfrm>
            <a:off x="6178901" y="1993376"/>
            <a:ext cx="3162997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2400" dirty="0">
                <a:solidFill>
                  <a:srgbClr val="9B445C"/>
                </a:solidFill>
              </a:rPr>
              <a:t>Manhattan</a:t>
            </a:r>
          </a:p>
        </p:txBody>
      </p:sp>
      <p:sp>
        <p:nvSpPr>
          <p:cNvPr id="5" name="Google Shape;464;p67">
            <a:extLst>
              <a:ext uri="{FF2B5EF4-FFF2-40B4-BE49-F238E27FC236}">
                <a16:creationId xmlns:a16="http://schemas.microsoft.com/office/drawing/2014/main" id="{9600095C-C75D-A03B-CD10-6444A3E7991B}"/>
              </a:ext>
            </a:extLst>
          </p:cNvPr>
          <p:cNvSpPr txBox="1">
            <a:spLocks/>
          </p:cNvSpPr>
          <p:nvPr/>
        </p:nvSpPr>
        <p:spPr>
          <a:xfrm>
            <a:off x="67316" y="4787765"/>
            <a:ext cx="38292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sz="1000" i="1" dirty="0">
                <a:solidFill>
                  <a:schemeClr val="bg1">
                    <a:lumMod val="25000"/>
                  </a:schemeClr>
                </a:solidFill>
              </a:rPr>
              <a:t>Medians are reported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50B77EB-0FDC-849E-1CB8-71643B9E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303" y="1179188"/>
            <a:ext cx="2732700" cy="807300"/>
          </a:xfrm>
        </p:spPr>
        <p:txBody>
          <a:bodyPr/>
          <a:lstStyle/>
          <a:p>
            <a:r>
              <a:rPr lang="en-US" dirty="0"/>
              <a:t>not reported</a:t>
            </a: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035B5C2B-093D-029A-70E1-30C2B2D2DA41}"/>
              </a:ext>
            </a:extLst>
          </p:cNvPr>
          <p:cNvSpPr txBox="1">
            <a:spLocks/>
          </p:cNvSpPr>
          <p:nvPr/>
        </p:nvSpPr>
        <p:spPr>
          <a:xfrm>
            <a:off x="5655425" y="1207711"/>
            <a:ext cx="2732700" cy="8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rPr lang="en-US"/>
              <a:t>not reported</a:t>
            </a:r>
            <a:endParaRPr lang="en-US" dirty="0"/>
          </a:p>
        </p:txBody>
      </p:sp>
      <p:sp>
        <p:nvSpPr>
          <p:cNvPr id="13" name="Google Shape;705;p92">
            <a:extLst>
              <a:ext uri="{FF2B5EF4-FFF2-40B4-BE49-F238E27FC236}">
                <a16:creationId xmlns:a16="http://schemas.microsoft.com/office/drawing/2014/main" id="{A27A3B14-0FD1-1A2B-CEA2-26BCB6EC40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7400" y="2102268"/>
            <a:ext cx="38292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Budget Utilization</a:t>
            </a:r>
            <a:endParaRPr b="1" dirty="0"/>
          </a:p>
        </p:txBody>
      </p:sp>
      <p:sp>
        <p:nvSpPr>
          <p:cNvPr id="14" name="Google Shape;715;p92">
            <a:extLst>
              <a:ext uri="{FF2B5EF4-FFF2-40B4-BE49-F238E27FC236}">
                <a16:creationId xmlns:a16="http://schemas.microsoft.com/office/drawing/2014/main" id="{8603BB7A-5C22-B36D-1A1E-60AD908B7E6B}"/>
              </a:ext>
            </a:extLst>
          </p:cNvPr>
          <p:cNvSpPr/>
          <p:nvPr/>
        </p:nvSpPr>
        <p:spPr>
          <a:xfrm>
            <a:off x="1682775" y="2879393"/>
            <a:ext cx="835500" cy="259800"/>
          </a:xfrm>
          <a:prstGeom prst="triangle">
            <a:avLst>
              <a:gd name="adj" fmla="val 50000"/>
            </a:avLst>
          </a:prstGeom>
          <a:solidFill>
            <a:srgbClr val="444D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17;p92">
            <a:extLst>
              <a:ext uri="{FF2B5EF4-FFF2-40B4-BE49-F238E27FC236}">
                <a16:creationId xmlns:a16="http://schemas.microsoft.com/office/drawing/2014/main" id="{8F72B98F-D1A8-42E1-68FB-9EB8D26F01F3}"/>
              </a:ext>
            </a:extLst>
          </p:cNvPr>
          <p:cNvSpPr/>
          <p:nvPr/>
        </p:nvSpPr>
        <p:spPr>
          <a:xfrm>
            <a:off x="6625725" y="2879393"/>
            <a:ext cx="835500" cy="259800"/>
          </a:xfrm>
          <a:prstGeom prst="triangle">
            <a:avLst>
              <a:gd name="adj" fmla="val 50000"/>
            </a:avLst>
          </a:prstGeom>
          <a:solidFill>
            <a:srgbClr val="9B4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15;p92">
            <a:extLst>
              <a:ext uri="{FF2B5EF4-FFF2-40B4-BE49-F238E27FC236}">
                <a16:creationId xmlns:a16="http://schemas.microsoft.com/office/drawing/2014/main" id="{F04C8578-D9FF-ED55-BCB3-0594F9764865}"/>
              </a:ext>
            </a:extLst>
          </p:cNvPr>
          <p:cNvSpPr/>
          <p:nvPr/>
        </p:nvSpPr>
        <p:spPr>
          <a:xfrm>
            <a:off x="1682774" y="288639"/>
            <a:ext cx="835500" cy="259800"/>
          </a:xfrm>
          <a:prstGeom prst="triangle">
            <a:avLst>
              <a:gd name="adj" fmla="val 50000"/>
            </a:avLst>
          </a:prstGeom>
          <a:solidFill>
            <a:srgbClr val="444D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17;p92">
            <a:extLst>
              <a:ext uri="{FF2B5EF4-FFF2-40B4-BE49-F238E27FC236}">
                <a16:creationId xmlns:a16="http://schemas.microsoft.com/office/drawing/2014/main" id="{7D796C4E-6333-BF6A-9817-766736D0F7CF}"/>
              </a:ext>
            </a:extLst>
          </p:cNvPr>
          <p:cNvSpPr/>
          <p:nvPr/>
        </p:nvSpPr>
        <p:spPr>
          <a:xfrm>
            <a:off x="6625724" y="288639"/>
            <a:ext cx="835500" cy="259800"/>
          </a:xfrm>
          <a:prstGeom prst="triangle">
            <a:avLst>
              <a:gd name="adj" fmla="val 50000"/>
            </a:avLst>
          </a:prstGeom>
          <a:solidFill>
            <a:srgbClr val="9B44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1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" grpId="0"/>
      <p:bldP spid="708" grpId="0"/>
      <p:bldP spid="709" grpId="0" build="p"/>
      <p:bldP spid="710" grpId="0"/>
      <p:bldP spid="712" grpId="0"/>
      <p:bldP spid="713" grpId="0" build="p"/>
      <p:bldP spid="714" grpId="0" animBg="1"/>
      <p:bldP spid="715" grpId="0" animBg="1"/>
      <p:bldP spid="716" grpId="0" animBg="1"/>
      <p:bldP spid="717" grpId="0" animBg="1"/>
      <p:bldP spid="6" grpId="0" build="p"/>
      <p:bldP spid="9" grpId="0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77">
            <a:extLst>
              <a:ext uri="{FF2B5EF4-FFF2-40B4-BE49-F238E27FC236}">
                <a16:creationId xmlns:a16="http://schemas.microsoft.com/office/drawing/2014/main" id="{2C46346C-D101-2E31-BB2D-D77308B17046}"/>
              </a:ext>
            </a:extLst>
          </p:cNvPr>
          <p:cNvSpPr txBox="1">
            <a:spLocks/>
          </p:cNvSpPr>
          <p:nvPr/>
        </p:nvSpPr>
        <p:spPr>
          <a:xfrm rot="19020380">
            <a:off x="-332842" y="858977"/>
            <a:ext cx="3114245" cy="650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Meals Served</a:t>
            </a:r>
          </a:p>
        </p:txBody>
      </p:sp>
      <p:sp>
        <p:nvSpPr>
          <p:cNvPr id="5" name="Google Shape;463;p67">
            <a:extLst>
              <a:ext uri="{FF2B5EF4-FFF2-40B4-BE49-F238E27FC236}">
                <a16:creationId xmlns:a16="http://schemas.microsoft.com/office/drawing/2014/main" id="{076FFA9F-4455-7538-EB3E-CC43111E55A9}"/>
              </a:ext>
            </a:extLst>
          </p:cNvPr>
          <p:cNvSpPr txBox="1">
            <a:spLocks/>
          </p:cNvSpPr>
          <p:nvPr/>
        </p:nvSpPr>
        <p:spPr>
          <a:xfrm>
            <a:off x="2156179" y="84668"/>
            <a:ext cx="6903150" cy="137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r"/>
            <a:r>
              <a:rPr lang="en-US" sz="2600" dirty="0">
                <a:latin typeface="Didact Gothic" pitchFamily="2" charset="0"/>
              </a:rPr>
              <a:t>Manhattan senior centers have a higher average number of meals served per year than Brooklyn.</a:t>
            </a:r>
          </a:p>
        </p:txBody>
      </p:sp>
      <p:pic>
        <p:nvPicPr>
          <p:cNvPr id="7" name="Picture 6" descr="A graph of a graph of a number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9BAE9015-27EB-5178-7D2E-4DBC6F9B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04" y="1506373"/>
            <a:ext cx="7406014" cy="34664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C41338-1228-3A79-B3EE-ACD051ED0A87}"/>
              </a:ext>
            </a:extLst>
          </p:cNvPr>
          <p:cNvCxnSpPr>
            <a:cxnSpLocks/>
          </p:cNvCxnSpPr>
          <p:nvPr/>
        </p:nvCxnSpPr>
        <p:spPr>
          <a:xfrm flipV="1">
            <a:off x="7895067" y="4448908"/>
            <a:ext cx="633471" cy="6099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riangle 11">
            <a:extLst>
              <a:ext uri="{FF2B5EF4-FFF2-40B4-BE49-F238E27FC236}">
                <a16:creationId xmlns:a16="http://schemas.microsoft.com/office/drawing/2014/main" id="{DB6CDA38-2F12-5C12-2821-A9F03E82E5A7}"/>
              </a:ext>
            </a:extLst>
          </p:cNvPr>
          <p:cNvSpPr/>
          <p:nvPr/>
        </p:nvSpPr>
        <p:spPr>
          <a:xfrm rot="8154714">
            <a:off x="8092880" y="4668372"/>
            <a:ext cx="880323" cy="647337"/>
          </a:xfrm>
          <a:prstGeom prst="triangle">
            <a:avLst/>
          </a:prstGeom>
          <a:solidFill>
            <a:srgbClr val="92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F0D7BF-73F3-2391-C305-745DD4DF6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11" y="1812819"/>
            <a:ext cx="236395" cy="235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7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16"/>
          <p:cNvSpPr txBox="1">
            <a:spLocks noGrp="1"/>
          </p:cNvSpPr>
          <p:nvPr>
            <p:ph type="title"/>
          </p:nvPr>
        </p:nvSpPr>
        <p:spPr>
          <a:xfrm>
            <a:off x="892050" y="14210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334" name="Google Shape;1334;p116"/>
          <p:cNvSpPr txBox="1"/>
          <p:nvPr/>
        </p:nvSpPr>
        <p:spPr>
          <a:xfrm flipH="1">
            <a:off x="6122792" y="3102653"/>
            <a:ext cx="2047996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...And Beyond!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335" name="Google Shape;1335;p116"/>
          <p:cNvSpPr txBox="1"/>
          <p:nvPr/>
        </p:nvSpPr>
        <p:spPr>
          <a:xfrm flipH="1">
            <a:off x="6497890" y="3418149"/>
            <a:ext cx="1297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Explore other boroughs!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36" name="Google Shape;1336;p116"/>
          <p:cNvSpPr txBox="1"/>
          <p:nvPr/>
        </p:nvSpPr>
        <p:spPr>
          <a:xfrm flipH="1">
            <a:off x="2736540" y="3623361"/>
            <a:ext cx="18171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Budget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337" name="Google Shape;1337;p116"/>
          <p:cNvSpPr txBox="1"/>
          <p:nvPr/>
        </p:nvSpPr>
        <p:spPr>
          <a:xfrm flipH="1">
            <a:off x="2702224" y="3965211"/>
            <a:ext cx="1932548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Investigate senior centers at the lower end of the total annual budget distribution.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38" name="Google Shape;1338;p116"/>
          <p:cNvSpPr txBox="1"/>
          <p:nvPr/>
        </p:nvSpPr>
        <p:spPr>
          <a:xfrm flipH="1">
            <a:off x="1099065" y="1900480"/>
            <a:ext cx="18171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People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339" name="Google Shape;1339;p116"/>
          <p:cNvSpPr txBox="1"/>
          <p:nvPr/>
        </p:nvSpPr>
        <p:spPr>
          <a:xfrm flipH="1">
            <a:off x="1077534" y="2220608"/>
            <a:ext cx="1951412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Understand part-time employee involvement.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40" name="Google Shape;1340;p116"/>
          <p:cNvSpPr txBox="1"/>
          <p:nvPr/>
        </p:nvSpPr>
        <p:spPr>
          <a:xfrm flipH="1">
            <a:off x="4479958" y="1094155"/>
            <a:ext cx="18171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Services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1341" name="Google Shape;1341;p116"/>
          <p:cNvSpPr txBox="1"/>
          <p:nvPr/>
        </p:nvSpPr>
        <p:spPr>
          <a:xfrm flipH="1">
            <a:off x="4282740" y="1437426"/>
            <a:ext cx="2188091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Aside from meals, how often are the other service categories used?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1342" name="Google Shape;1342;p116"/>
          <p:cNvCxnSpPr/>
          <p:nvPr/>
        </p:nvCxnSpPr>
        <p:spPr>
          <a:xfrm>
            <a:off x="4248450" y="82912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43" name="Google Shape;1343;p116"/>
          <p:cNvGrpSpPr/>
          <p:nvPr/>
        </p:nvGrpSpPr>
        <p:grpSpPr>
          <a:xfrm>
            <a:off x="1207785" y="2296454"/>
            <a:ext cx="6436123" cy="1326552"/>
            <a:chOff x="6953919" y="3907920"/>
            <a:chExt cx="1377300" cy="475705"/>
          </a:xfrm>
        </p:grpSpPr>
        <p:cxnSp>
          <p:nvCxnSpPr>
            <p:cNvPr id="1344" name="Google Shape;1344;p116"/>
            <p:cNvCxnSpPr/>
            <p:nvPr/>
          </p:nvCxnSpPr>
          <p:spPr>
            <a:xfrm rot="10800000">
              <a:off x="7118545" y="4100696"/>
              <a:ext cx="0" cy="194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1345" name="Google Shape;1345;p116"/>
            <p:cNvCxnSpPr/>
            <p:nvPr/>
          </p:nvCxnSpPr>
          <p:spPr>
            <a:xfrm>
              <a:off x="7480500" y="4197025"/>
              <a:ext cx="0" cy="18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1346" name="Google Shape;1346;p116"/>
            <p:cNvCxnSpPr/>
            <p:nvPr/>
          </p:nvCxnSpPr>
          <p:spPr>
            <a:xfrm rot="10800000">
              <a:off x="7848574" y="3907920"/>
              <a:ext cx="0" cy="185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1347" name="Google Shape;1347;p116"/>
            <p:cNvCxnSpPr/>
            <p:nvPr/>
          </p:nvCxnSpPr>
          <p:spPr>
            <a:xfrm>
              <a:off x="8218032" y="3992028"/>
              <a:ext cx="0" cy="20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1348" name="Google Shape;1348;p116"/>
            <p:cNvCxnSpPr/>
            <p:nvPr/>
          </p:nvCxnSpPr>
          <p:spPr>
            <a:xfrm flipH="1">
              <a:off x="6953919" y="3961822"/>
              <a:ext cx="1377300" cy="376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421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" grpId="0"/>
      <p:bldP spid="1335" grpId="0"/>
      <p:bldP spid="1336" grpId="0"/>
      <p:bldP spid="1337" grpId="0"/>
      <p:bldP spid="1338" grpId="0"/>
      <p:bldP spid="1339" grpId="0"/>
      <p:bldP spid="1340" grpId="0"/>
      <p:bldP spid="1341" grpId="0"/>
    </p:bldLst>
  </p:timing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115</Words>
  <Application>Microsoft Macintosh PowerPoint</Application>
  <PresentationFormat>On-screen Show (16:9)</PresentationFormat>
  <Paragraphs>37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Didact Gothic</vt:lpstr>
      <vt:lpstr>Arial</vt:lpstr>
      <vt:lpstr>Julius Sans One</vt:lpstr>
      <vt:lpstr>Montserrat</vt:lpstr>
      <vt:lpstr>Questrial</vt:lpstr>
      <vt:lpstr>Minimalist Grayscale Pitch Deck XL by Slidesgo</vt:lpstr>
      <vt:lpstr>Employees</vt:lpstr>
      <vt:lpstr>Budget Allocation</vt:lpstr>
      <vt:lpstr>Employees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GRAYSCALE PITCH DECK</dc:title>
  <cp:lastModifiedBy>Valerie Magalong</cp:lastModifiedBy>
  <cp:revision>45</cp:revision>
  <dcterms:modified xsi:type="dcterms:W3CDTF">2023-08-11T15:58:46Z</dcterms:modified>
</cp:coreProperties>
</file>