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550" r:id="rId5"/>
    <p:sldId id="554" r:id="rId6"/>
    <p:sldId id="553" r:id="rId7"/>
    <p:sldId id="555" r:id="rId8"/>
    <p:sldId id="551" r:id="rId9"/>
    <p:sldId id="552" r:id="rId10"/>
    <p:sldId id="547" r:id="rId11"/>
    <p:sldId id="548" r:id="rId12"/>
    <p:sldId id="549" r:id="rId13"/>
    <p:sldId id="540" r:id="rId14"/>
    <p:sldId id="541" r:id="rId15"/>
    <p:sldId id="542" r:id="rId16"/>
    <p:sldId id="543" r:id="rId17"/>
    <p:sldId id="544" r:id="rId18"/>
    <p:sldId id="545" r:id="rId19"/>
    <p:sldId id="546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F7A0F"/>
    <a:srgbClr val="001A66"/>
    <a:srgbClr val="002A92"/>
    <a:srgbClr val="FEF8F2"/>
    <a:srgbClr val="ADDCFF"/>
    <a:srgbClr val="75D8E9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3" autoAdjust="0"/>
    <p:restoredTop sz="87163" autoAdjust="0"/>
  </p:normalViewPr>
  <p:slideViewPr>
    <p:cSldViewPr>
      <p:cViewPr varScale="1">
        <p:scale>
          <a:sx n="102" d="100"/>
          <a:sy n="102" d="100"/>
        </p:scale>
        <p:origin x="208" y="520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valeriemagalong/Documents/Bootcamp%20Applications%20&amp;%20Prep/Personal%20Projects/Northwind_Business_Analysis/northwind_business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/>
              <a:t>Quarterly Customer Growth</a:t>
            </a:r>
          </a:p>
        </c:rich>
      </c:tx>
      <c:layout>
        <c:manualLayout>
          <c:xMode val="edge"/>
          <c:yMode val="edge"/>
          <c:x val="0.26489819883606475"/>
          <c:y val="3.5867725586025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diamond"/>
          <c:size val="5"/>
          <c:spPr>
            <a:solidFill>
              <a:sysClr val="windowText" lastClr="000000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ysClr val="window" lastClr="FFFFFF">
                <a:lumMod val="50000"/>
              </a:sysClr>
            </a:solidFill>
            <a:prstDash val="sysDash"/>
            <a:round/>
          </a:ln>
          <a:effectLst/>
        </c:spPr>
        <c:marker>
          <c:symbol val="triangle"/>
          <c:size val="5"/>
          <c:spPr>
            <a:solidFill>
              <a:sysClr val="window" lastClr="FFFFFF">
                <a:lumMod val="50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ysClr val="window" lastClr="FFFFFF">
                <a:lumMod val="75000"/>
              </a:sysClr>
            </a:solidFill>
            <a:round/>
          </a:ln>
          <a:effectLst/>
        </c:spPr>
        <c:marker>
          <c:symbol val="square"/>
          <c:size val="5"/>
          <c:spPr>
            <a:solidFill>
              <a:sysClr val="window" lastClr="FFFFFF">
                <a:lumMod val="85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8064A2"/>
            </a:solidFill>
            <a:round/>
          </a:ln>
          <a:effectLst/>
        </c:spPr>
        <c:marker>
          <c:symbol val="circle"/>
          <c:size val="5"/>
          <c:spPr>
            <a:solidFill>
              <a:srgbClr val="8064A2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2304691382581411E-17"/>
                  <c:y val="8.3229869430684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D73A2C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86-4840-B8BC-4FE47D801E43}"/>
                </c:ext>
              </c:extLst>
            </c:dLbl>
            <c:dLbl>
              <c:idx val="6"/>
              <c:layout>
                <c:manualLayout>
                  <c:x val="-5.7022467059250341E-2"/>
                  <c:y val="0.167948230609104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D73A2C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86-4840-B8BC-4FE47D801E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D73A2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customer_growth!$A$2:$B$8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customer_growth!$C$2:$C$8</c:f>
              <c:numCache>
                <c:formatCode>0</c:formatCode>
                <c:ptCount val="7"/>
                <c:pt idx="0">
                  <c:v>43</c:v>
                </c:pt>
                <c:pt idx="1">
                  <c:v>45</c:v>
                </c:pt>
                <c:pt idx="2">
                  <c:v>54</c:v>
                </c:pt>
                <c:pt idx="3">
                  <c:v>56</c:v>
                </c:pt>
                <c:pt idx="4">
                  <c:v>56</c:v>
                </c:pt>
                <c:pt idx="5">
                  <c:v>60</c:v>
                </c:pt>
                <c:pt idx="6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86-4840-B8BC-4FE47D801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757136"/>
        <c:axId val="1412421760"/>
      </c:lineChart>
      <c:catAx>
        <c:axId val="14017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Fiscal Year</a:t>
                </a:r>
              </a:p>
            </c:rich>
          </c:tx>
          <c:layout>
            <c:manualLayout>
              <c:xMode val="edge"/>
              <c:yMode val="edge"/>
              <c:x val="0.46330581073199184"/>
              <c:y val="0.93747867454068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/>
                  <a:t># of Customers</a:t>
                </a:r>
              </a:p>
            </c:rich>
          </c:tx>
          <c:layout>
            <c:manualLayout>
              <c:xMode val="edge"/>
              <c:yMode val="edge"/>
              <c:x val="0"/>
              <c:y val="0.26152592994841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/>
              <a:t>Total Revenue Over Time</a:t>
            </a:r>
          </a:p>
        </c:rich>
      </c:tx>
      <c:layout>
        <c:manualLayout>
          <c:xMode val="edge"/>
          <c:yMode val="edge"/>
          <c:x val="0.27089996426984109"/>
          <c:y val="2.00506265162957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4472C4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ysClr val="windowText" lastClr="000000"/>
            </a:solidFill>
            <a:round/>
          </a:ln>
          <a:effectLst/>
        </c:spPr>
        <c:marker>
          <c:symbol val="diamond"/>
          <c:size val="5"/>
          <c:spPr>
            <a:solidFill>
              <a:sysClr val="windowText" lastClr="000000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ysClr val="window" lastClr="FFFFFF">
                <a:lumMod val="50000"/>
              </a:sysClr>
            </a:solidFill>
            <a:prstDash val="sysDash"/>
            <a:round/>
          </a:ln>
          <a:effectLst/>
        </c:spPr>
        <c:marker>
          <c:symbol val="triangle"/>
          <c:size val="5"/>
          <c:spPr>
            <a:solidFill>
              <a:sysClr val="window" lastClr="FFFFFF">
                <a:lumMod val="50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ysClr val="window" lastClr="FFFFFF">
                <a:lumMod val="75000"/>
              </a:sysClr>
            </a:solidFill>
            <a:round/>
          </a:ln>
          <a:effectLst/>
        </c:spPr>
        <c:marker>
          <c:symbol val="square"/>
          <c:size val="5"/>
          <c:spPr>
            <a:solidFill>
              <a:sysClr val="window" lastClr="FFFFFF">
                <a:lumMod val="85000"/>
              </a:sysClr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8064A2"/>
            </a:solidFill>
            <a:round/>
          </a:ln>
          <a:effectLst/>
        </c:spPr>
        <c:marker>
          <c:symbol val="circle"/>
          <c:size val="5"/>
          <c:spPr>
            <a:solidFill>
              <a:srgbClr val="8064A2"/>
            </a:solidFill>
            <a:ln w="9525">
              <a:solidFill>
                <a:sysClr val="windowText" lastClr="00000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profit_by_continent!$C$21</c:f>
              <c:strCache>
                <c:ptCount val="1"/>
                <c:pt idx="0">
                  <c:v>Europe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ED7D31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profit_by_continent!$A$22:$B$28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profit_by_continent!$C$22:$C$28</c:f>
              <c:numCache>
                <c:formatCode>_("$"* #,##0_);_("$"* \(#,##0\);_("$"* "-"_);_(@_)</c:formatCode>
                <c:ptCount val="7"/>
                <c:pt idx="0">
                  <c:v>49198.750210927363</c:v>
                </c:pt>
                <c:pt idx="1">
                  <c:v>78832.045450164907</c:v>
                </c:pt>
                <c:pt idx="2">
                  <c:v>79313.705097499784</c:v>
                </c:pt>
                <c:pt idx="3">
                  <c:v>104826.82220045221</c:v>
                </c:pt>
                <c:pt idx="4">
                  <c:v>77941.64723016326</c:v>
                </c:pt>
                <c:pt idx="5">
                  <c:v>124347.72179929128</c:v>
                </c:pt>
                <c:pt idx="6">
                  <c:v>174519.26139975412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A5-FD44-A0F4-60F61EE91FC7}"/>
            </c:ext>
          </c:extLst>
        </c:ser>
        <c:ser>
          <c:idx val="1"/>
          <c:order val="1"/>
          <c:tx>
            <c:strRef>
              <c:f>profit_by_continent!$D$21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olid"/>
              <a:round/>
            </a:ln>
            <a:effectLst/>
          </c:spPr>
          <c:marker>
            <c:symbol val="triangle"/>
            <c:size val="5"/>
            <c:spPr>
              <a:solidFill>
                <a:srgbClr val="4472C4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profit_by_continent!$A$22:$B$28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profit_by_continent!$D$22:$D$28</c:f>
              <c:numCache>
                <c:formatCode>_("$"* #,##0_);_("$"* \(#,##0\);_("$"* "-"_);_(@_)</c:formatCode>
                <c:ptCount val="7"/>
                <c:pt idx="0">
                  <c:v>16749.100127127749</c:v>
                </c:pt>
                <c:pt idx="1">
                  <c:v>33417.155148783713</c:v>
                </c:pt>
                <c:pt idx="2">
                  <c:v>40604.420024161278</c:v>
                </c:pt>
                <c:pt idx="3">
                  <c:v>28793.902439596481</c:v>
                </c:pt>
                <c:pt idx="4">
                  <c:v>55140.325040673946</c:v>
                </c:pt>
                <c:pt idx="5">
                  <c:v>35953.952268423105</c:v>
                </c:pt>
                <c:pt idx="6">
                  <c:v>67445.442303123709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A5-FD44-A0F4-60F61EE91FC7}"/>
            </c:ext>
          </c:extLst>
        </c:ser>
        <c:ser>
          <c:idx val="2"/>
          <c:order val="2"/>
          <c:tx>
            <c:strRef>
              <c:f>profit_by_continent!$E$21</c:f>
              <c:strCache>
                <c:ptCount val="1"/>
                <c:pt idx="0">
                  <c:v>South America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square"/>
            <c:size val="5"/>
            <c:spPr>
              <a:solidFill>
                <a:srgbClr val="C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cat>
            <c:multiLvlStrRef>
              <c:f>profit_by_continent!$A$22:$B$28</c:f>
              <c:multiLvlStrCache>
                <c:ptCount val="7"/>
                <c:lvl>
                  <c:pt idx="0">
                    <c:v>Q3</c:v>
                  </c:pt>
                  <c:pt idx="1">
                    <c:v>Q4</c:v>
                  </c:pt>
                  <c:pt idx="2">
                    <c:v>Q1</c:v>
                  </c:pt>
                  <c:pt idx="3">
                    <c:v>Q2</c:v>
                  </c:pt>
                  <c:pt idx="4">
                    <c:v>Q3</c:v>
                  </c:pt>
                  <c:pt idx="5">
                    <c:v>Q4</c:v>
                  </c:pt>
                  <c:pt idx="6">
                    <c:v>Q1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profit_by_continent!$E$22:$E$28</c:f>
              <c:numCache>
                <c:formatCode>_("$"* #,##0_);_("$"* \(#,##0\);_("$"* "-"_);_(@_)</c:formatCode>
                <c:ptCount val="7"/>
                <c:pt idx="0">
                  <c:v>13780.719994937159</c:v>
                </c:pt>
                <c:pt idx="1">
                  <c:v>16106.200050881482</c:v>
                </c:pt>
                <c:pt idx="2">
                  <c:v>18370.800106368184</c:v>
                </c:pt>
                <c:pt idx="3">
                  <c:v>9556.3199088367764</c:v>
                </c:pt>
                <c:pt idx="4">
                  <c:v>20855.797337772037</c:v>
                </c:pt>
                <c:pt idx="5">
                  <c:v>21379.788939461618</c:v>
                </c:pt>
                <c:pt idx="6">
                  <c:v>56526.848887223052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A5-FD44-A0F4-60F61EE91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757136"/>
        <c:axId val="1412421760"/>
      </c:lineChart>
      <c:catAx>
        <c:axId val="140175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Fiscal Year</a:t>
                </a:r>
              </a:p>
            </c:rich>
          </c:tx>
          <c:layout>
            <c:manualLayout>
              <c:xMode val="edge"/>
              <c:yMode val="edge"/>
              <c:x val="0.40243386289495625"/>
              <c:y val="0.940820391645046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12421760"/>
        <c:crosses val="autoZero"/>
        <c:auto val="1"/>
        <c:lblAlgn val="ctr"/>
        <c:lblOffset val="100"/>
        <c:noMultiLvlLbl val="0"/>
      </c:catAx>
      <c:valAx>
        <c:axId val="141242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/>
                  <a:t>Total Revenue</a:t>
                </a:r>
              </a:p>
            </c:rich>
          </c:tx>
          <c:layout>
            <c:manualLayout>
              <c:xMode val="edge"/>
              <c:yMode val="edge"/>
              <c:x val="1.1141185476815398E-2"/>
              <c:y val="0.307664588801399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175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7/13/23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8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There has been a ~67% increase in the total number of customers between our first quarter of sales and our most recent quarter.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10F0-8C39-F299-9846-03B7ADBD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1905000"/>
            <a:ext cx="10969943" cy="944561"/>
          </a:xfrm>
        </p:spPr>
        <p:txBody>
          <a:bodyPr/>
          <a:lstStyle/>
          <a:p>
            <a:r>
              <a:rPr lang="en-US" dirty="0"/>
              <a:t>NorthwindS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F682469-4343-B461-5215-980BC8A82E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8883" y="4191000"/>
            <a:ext cx="4071056" cy="339309"/>
          </a:xfrm>
        </p:spPr>
        <p:txBody>
          <a:bodyPr/>
          <a:lstStyle/>
          <a:p>
            <a:r>
              <a:rPr lang="en-US" dirty="0"/>
              <a:t>Valerie Magalong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3D4BF1-3A93-D7D1-8481-6385CEF922C9}"/>
              </a:ext>
            </a:extLst>
          </p:cNvPr>
          <p:cNvSpPr txBox="1">
            <a:spLocks/>
          </p:cNvSpPr>
          <p:nvPr/>
        </p:nvSpPr>
        <p:spPr>
          <a:xfrm>
            <a:off x="609439" y="2956719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62500" lnSpcReduction="200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Growth, Profit, &amp; Efficiency:</a:t>
            </a:r>
          </a:p>
          <a:p>
            <a:endParaRPr lang="en-US" sz="300" cap="none" dirty="0">
              <a:solidFill>
                <a:srgbClr val="001A66"/>
              </a:solidFill>
              <a:latin typeface="Bookman Old Style" panose="02050604050505020204" pitchFamily="18" charset="0"/>
            </a:endParaRPr>
          </a:p>
          <a:p>
            <a:r>
              <a:rPr lang="en-US" cap="none" dirty="0">
                <a:solidFill>
                  <a:srgbClr val="001A66"/>
                </a:solidFill>
                <a:latin typeface="Bookman Old Style" panose="02050604050505020204" pitchFamily="18" charset="0"/>
              </a:rPr>
              <a:t>Trends from company inception to present</a:t>
            </a:r>
          </a:p>
        </p:txBody>
      </p:sp>
    </p:spTree>
    <p:extLst>
      <p:ext uri="{BB962C8B-B14F-4D97-AF65-F5344CB8AC3E}">
        <p14:creationId xmlns:p14="http://schemas.microsoft.com/office/powerpoint/2010/main" val="234944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  <a:br>
              <a:rPr lang="en-US" dirty="0"/>
            </a:br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TOOLS 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ELEMENT ONE 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ELEMENT TWO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ELEMENT THREE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ELEMENT FOUR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ELEMENT FIVE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065F0716-4C19-0DD6-93B9-2EADEA6FD8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ELEMENT SIX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PILLARS</a:t>
            </a:r>
          </a:p>
        </p:txBody>
      </p:sp>
      <p:pic>
        <p:nvPicPr>
          <p:cNvPr id="18" name="Picture Placeholder 17" descr="Flying Money with solid fill">
            <a:extLst>
              <a:ext uri="{FF2B5EF4-FFF2-40B4-BE49-F238E27FC236}">
                <a16:creationId xmlns:a16="http://schemas.microsoft.com/office/drawing/2014/main" id="{83FAABC6-D85D-1207-724D-06FD5C0BA67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MONEY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78C8-B1F0-2555-42F8-039215A42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19" name="Picture Placeholder 18" descr="Group of men with solid fill">
            <a:extLst>
              <a:ext uri="{FF2B5EF4-FFF2-40B4-BE49-F238E27FC236}">
                <a16:creationId xmlns:a16="http://schemas.microsoft.com/office/drawing/2014/main" id="{DB078E45-30C8-8963-802D-9A25679A18E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6DD0-1E53-2DA1-CD9B-AC2031BF77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24656-B779-E431-D61D-8DFE3658B2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0" name="Picture Placeholder 19" descr="Radioactive with solid fill">
            <a:extLst>
              <a:ext uri="{FF2B5EF4-FFF2-40B4-BE49-F238E27FC236}">
                <a16:creationId xmlns:a16="http://schemas.microsoft.com/office/drawing/2014/main" id="{EFE0685F-820C-62FF-4B86-6CEE410DC9EE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E8078-BD30-83CE-194C-DCC267D031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3ACED-DC7C-FF92-FA3E-9F190374B4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1" name="Picture Placeholder 20" descr="Hourglass 60% with solid fill">
            <a:extLst>
              <a:ext uri="{FF2B5EF4-FFF2-40B4-BE49-F238E27FC236}">
                <a16:creationId xmlns:a16="http://schemas.microsoft.com/office/drawing/2014/main" id="{F4154F95-8C90-1204-21FB-3FCD166D7870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2E3E0-4C3C-03FD-42C5-6366B88F47D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6B1FB7-E08D-8721-BBD8-BC529640C5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2" name="Picture Placeholder 21" descr="Spinning Plates with solid fill">
            <a:extLst>
              <a:ext uri="{FF2B5EF4-FFF2-40B4-BE49-F238E27FC236}">
                <a16:creationId xmlns:a16="http://schemas.microsoft.com/office/drawing/2014/main" id="{CD3A9BDF-D54C-7E75-F386-49D868D6980F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3BD617-58BA-2456-2257-19C476DFC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EFFORT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EC7FEF-7F9C-AC51-AC93-80C1D2B2AF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5F43-6909-D17B-CD9C-F28712422C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Consumer data refers to the information collected about individuals and their behavior, preferences, and characteristics as they interact with businesses and brands.</a:t>
            </a:r>
          </a:p>
          <a:p>
            <a:endParaRPr lang="en-US" dirty="0"/>
          </a:p>
          <a:p>
            <a:r>
              <a:rPr lang="en-US" dirty="0"/>
              <a:t>This data is a valuable resource for companies to gain insights into their target audience and improve their marketing and sales strategies.</a:t>
            </a:r>
          </a:p>
          <a:p>
            <a:endParaRPr lang="en-US" dirty="0"/>
          </a:p>
          <a:p>
            <a:r>
              <a:rPr lang="en-US" dirty="0"/>
              <a:t>It's important for businesses to handle consumer data with care and respect their privacy rights, as mishandling of this information can have consequences for company and consumer.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EBE85B5-1018-63BE-B0FE-5A41A2B2F1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TITLE 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678E1BF-F21B-2E8D-079B-79674283B2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EAB4B7-D396-72FC-9351-CA7E1B96A5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7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BEE25B-1E56-90BC-5BD1-A2D9C9BD8D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475991-11F6-297D-D958-A40D99574B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TITLE 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20659B-FB1F-2D38-E210-1ACAC768B0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00D8AFA-F8DC-A1E3-9952-2C36F71631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TITLE 2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0EA0FC6-A387-7647-2196-78C44F1C89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14E736-F2E4-CA61-FE31-1AF69B931E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TITLE 3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892CD3A-4F0B-8A3F-1687-D02839D1CD0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C6B93D3-B7E9-2083-A800-17242FD83B4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TITLE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EDE975B-08C4-6CDD-4253-F4F4540007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74026B2-1C49-9604-00E8-0FD8877C24E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TITLE 5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3F477B1-E5E1-8D4D-DBB3-AC86748EFBB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FC09CD-722F-41B0-7F21-59D61AA68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49440" y="2029537"/>
            <a:ext cx="3013259" cy="2667032"/>
            <a:chOff x="7078031" y="2522491"/>
            <a:chExt cx="3208833" cy="284013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02D88D7-E6F5-EE72-D890-3E9DB9256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552" y="2522491"/>
              <a:ext cx="1141176" cy="1448313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A46DCB7-A526-3FD1-6299-67F32EC1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2" y="3533885"/>
              <a:ext cx="718974" cy="603085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472B178-7D6D-674A-604D-C632DCDD6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031" y="3981165"/>
              <a:ext cx="1486202" cy="1381459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1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8741AA56-E410-2958-AAD3-93855C59E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70" y="3983192"/>
              <a:ext cx="927919" cy="1082406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5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1157388-E098-2116-4290-4B900FCB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193" y="3987128"/>
              <a:ext cx="1323021" cy="12156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A4AB761B-73E5-DA76-8912-3A93D18D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799" y="2900898"/>
              <a:ext cx="1713065" cy="1421701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F3AD8F0-D8E2-1E85-66F2-486B1188B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1728" y="2791517"/>
              <a:ext cx="933092" cy="1170370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accent6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8802105-D745-F757-3CDA-11BDD3763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99049" y="1540649"/>
            <a:ext cx="3714963" cy="3714963"/>
            <a:chOff x="2466978" y="1296990"/>
            <a:chExt cx="4242816" cy="4242816"/>
          </a:xfrm>
          <a:noFill/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2E04E4F-B5ED-0A49-5C30-6B084D7E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742" y="1296990"/>
              <a:ext cx="1667662" cy="2116497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16110AE-B750-46F6-EBC5-6E08F31DD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978" y="2110196"/>
              <a:ext cx="2120426" cy="1778644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FE60A89-06E1-CCCE-090F-95AA398C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924" y="3413487"/>
              <a:ext cx="2062480" cy="1917124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4FB5BF8-E0C4-1E02-BDA1-28A2657AD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663" y="3413487"/>
              <a:ext cx="1822839" cy="2126319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8DABC3F-ACC1-1782-302C-9E9F25E86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3413487"/>
              <a:ext cx="2070337" cy="19023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36B0EB2-2041-2EA2-117F-6FDC04D69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2081715"/>
              <a:ext cx="2122390" cy="1771768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6BF1E96-EDA8-DB9F-717B-61E6D3873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1296990"/>
              <a:ext cx="1645073" cy="2116497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3D4DF7-10EF-C85C-43BD-EC9B2F245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46467" y="2799935"/>
            <a:ext cx="879206" cy="96393"/>
            <a:chOff x="10512179" y="3612003"/>
            <a:chExt cx="879206" cy="9639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943D3E-C424-FA0C-8981-7B32721D06EA}"/>
                </a:ext>
              </a:extLst>
            </p:cNvPr>
            <p:cNvCxnSpPr/>
            <p:nvPr/>
          </p:nvCxnSpPr>
          <p:spPr>
            <a:xfrm>
              <a:off x="1051217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4A27DA-9D72-5CDA-76A7-BF038B322013}"/>
                </a:ext>
              </a:extLst>
            </p:cNvPr>
            <p:cNvCxnSpPr/>
            <p:nvPr/>
          </p:nvCxnSpPr>
          <p:spPr>
            <a:xfrm flipV="1">
              <a:off x="11391385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8874973-7BAA-2C7F-0644-BD87D97A1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62959" y="4401667"/>
            <a:ext cx="1282607" cy="95192"/>
            <a:chOff x="9925605" y="5450860"/>
            <a:chExt cx="1282607" cy="9519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DC4946-2003-8FBD-5C8F-7B596205AA43}"/>
                </a:ext>
              </a:extLst>
            </p:cNvPr>
            <p:cNvCxnSpPr/>
            <p:nvPr/>
          </p:nvCxnSpPr>
          <p:spPr>
            <a:xfrm>
              <a:off x="9925605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51F780-0146-5E99-1FFD-B156FCCB9668}"/>
                </a:ext>
              </a:extLst>
            </p:cNvPr>
            <p:cNvCxnSpPr/>
            <p:nvPr/>
          </p:nvCxnSpPr>
          <p:spPr>
            <a:xfrm flipV="1">
              <a:off x="11208212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5EDDAA-C99B-D4E4-7F19-4D2DEE36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56088" y="5255612"/>
            <a:ext cx="0" cy="95192"/>
          </a:xfrm>
          <a:prstGeom prst="line">
            <a:avLst/>
          </a:prstGeom>
          <a:ln w="254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608B6C-3375-1397-88C9-DC4D5B2A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1828" y="4363652"/>
            <a:ext cx="1274569" cy="95192"/>
            <a:chOff x="5943284" y="5450860"/>
            <a:chExt cx="1274569" cy="9519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7837E-66DC-5835-3DDE-3F38AB5ADFD5}"/>
                </a:ext>
              </a:extLst>
            </p:cNvPr>
            <p:cNvCxnSpPr/>
            <p:nvPr/>
          </p:nvCxnSpPr>
          <p:spPr>
            <a:xfrm>
              <a:off x="5943284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A04A2C-F2F6-B418-A989-5233148B08D9}"/>
                </a:ext>
              </a:extLst>
            </p:cNvPr>
            <p:cNvCxnSpPr/>
            <p:nvPr/>
          </p:nvCxnSpPr>
          <p:spPr>
            <a:xfrm flipV="1">
              <a:off x="5948541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1A281C0-EB67-93CD-C586-87D905828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59748" y="2896647"/>
            <a:ext cx="879206" cy="96393"/>
            <a:chOff x="5750439" y="3612003"/>
            <a:chExt cx="879206" cy="963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519C-D0F1-6231-911E-8AF93957EF2A}"/>
                </a:ext>
              </a:extLst>
            </p:cNvPr>
            <p:cNvCxnSpPr/>
            <p:nvPr/>
          </p:nvCxnSpPr>
          <p:spPr>
            <a:xfrm>
              <a:off x="575043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A02537-14C7-5AC0-8296-6C3B8071E41E}"/>
                </a:ext>
              </a:extLst>
            </p:cNvPr>
            <p:cNvCxnSpPr/>
            <p:nvPr/>
          </p:nvCxnSpPr>
          <p:spPr>
            <a:xfrm flipV="1">
              <a:off x="5758477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80807C-EA53-1C0C-A4F1-6C593879B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75812" y="1750102"/>
            <a:ext cx="651926" cy="95521"/>
            <a:chOff x="9709686" y="2266853"/>
            <a:chExt cx="651926" cy="9552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6FFEC1-449B-9F19-64CC-AC33722AD54D}"/>
                </a:ext>
              </a:extLst>
            </p:cNvPr>
            <p:cNvCxnSpPr/>
            <p:nvPr/>
          </p:nvCxnSpPr>
          <p:spPr>
            <a:xfrm>
              <a:off x="97096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88DB10-55F4-8A6E-6CDC-D491DCAC2155}"/>
                </a:ext>
              </a:extLst>
            </p:cNvPr>
            <p:cNvCxnSpPr/>
            <p:nvPr/>
          </p:nvCxnSpPr>
          <p:spPr>
            <a:xfrm flipV="1">
              <a:off x="10361612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AC1FDC3-6B5F-66BA-DB12-AEA925453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84864" y="1750102"/>
            <a:ext cx="654348" cy="95521"/>
            <a:chOff x="6984864" y="2266853"/>
            <a:chExt cx="654348" cy="9552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F0C9F02-5706-2D39-CF23-119C24651F85}"/>
                </a:ext>
              </a:extLst>
            </p:cNvPr>
            <p:cNvCxnSpPr/>
            <p:nvPr/>
          </p:nvCxnSpPr>
          <p:spPr>
            <a:xfrm>
              <a:off x="69872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2517FD-BD77-C2DF-E0C4-03099D074279}"/>
                </a:ext>
              </a:extLst>
            </p:cNvPr>
            <p:cNvCxnSpPr/>
            <p:nvPr/>
          </p:nvCxnSpPr>
          <p:spPr>
            <a:xfrm flipV="1">
              <a:off x="6984864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3F6-FE85-4C20-C7E7-2733F2D29C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E0464C-804A-01E2-842A-5FAB4319A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5076E4-6296-50FF-3F7F-F825F64CE9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8A2856-FCE9-C656-4836-B404C54BA0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2BDCC-6FC8-5248-2D2C-413C7FA3D6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76939A-09FC-B2ED-51AF-21D156990C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6716AE2-55A4-B640-B673-1AEA4FB19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652" y="3717071"/>
            <a:ext cx="12161520" cy="1520838"/>
            <a:chOff x="13652" y="3717071"/>
            <a:chExt cx="12161520" cy="152083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57F780-9A86-83FC-350A-68CD3622C4A2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" y="4362315"/>
              <a:ext cx="12161520" cy="0"/>
            </a:xfrm>
            <a:prstGeom prst="line">
              <a:avLst/>
            </a:prstGeom>
            <a:ln w="381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04C47-4DE7-6022-1DC3-66AEBDFA1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38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ECB966-0D94-6E0A-6F67-3D7CEA6A3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70212" y="4379498"/>
              <a:ext cx="0" cy="701009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3FEBC4-D2CA-C3CD-A942-6EDE55608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9412" y="4362315"/>
              <a:ext cx="1" cy="718192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BBEE84-5646-7D5C-71EF-4AA6DD7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7948612" y="4362315"/>
              <a:ext cx="0" cy="70643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BD4E96-4A92-0866-C621-43AC621C9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812" y="4362315"/>
              <a:ext cx="0" cy="87559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C0FD11-4DAB-3870-A9BA-4246A58078C0}"/>
                </a:ext>
              </a:extLst>
            </p:cNvPr>
            <p:cNvCxnSpPr>
              <a:cxnSpLocks/>
            </p:cNvCxnSpPr>
            <p:nvPr/>
          </p:nvCxnSpPr>
          <p:spPr>
            <a:xfrm>
              <a:off x="4243701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AF7A20-94E4-D4CD-908E-42FF5D2245AE}"/>
                </a:ext>
              </a:extLst>
            </p:cNvPr>
            <p:cNvCxnSpPr>
              <a:cxnSpLocks/>
            </p:cNvCxnSpPr>
            <p:nvPr/>
          </p:nvCxnSpPr>
          <p:spPr>
            <a:xfrm>
              <a:off x="6716442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E326FD8-EB9A-A344-F2CF-9B87B5C30CCB}"/>
                </a:ext>
              </a:extLst>
            </p:cNvPr>
            <p:cNvCxnSpPr>
              <a:cxnSpLocks/>
            </p:cNvCxnSpPr>
            <p:nvPr/>
          </p:nvCxnSpPr>
          <p:spPr>
            <a:xfrm>
              <a:off x="9294389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EVENT NUMBER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CEB-1B7C-FF11-6F12-D1C53DEC71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EVENT NUMBER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8F5E53-67CC-6FBD-8507-FAC54A5FA9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EVENT NUMBER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D426AA-49C4-2A21-F097-9FE0E4F65D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D5F4D8-BDC7-BE44-38C6-D374BB7BE5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EVENT NUMBER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67580D-12C0-C637-555C-C073CBC55E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51D709-581F-43B1-B908-39D5BD6FA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EVENT NUMBER 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FB12F2-A71B-87DE-BF5C-37E0E83893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F2FBE1-331F-A65B-93DF-B025CDAC30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EVENT NUMBER 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2A2CBE-FA7A-3347-E131-C9F0B06CDC1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6FCAB5-36B9-C7C2-3891-DE25132D6C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EVENT NUMBER 7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0C8A6D2-9CC5-ED7B-E302-6D393A8ADA9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3293CF1-ACAB-98A9-AF3F-BF608FC594B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EVENT NUMBER 8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FF3191-1CC5-CF34-911F-3AE5AB8658E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6EE73B-68E0-C18B-40CC-02408EF4C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901">
            <a:extLst>
              <a:ext uri="{FF2B5EF4-FFF2-40B4-BE49-F238E27FC236}">
                <a16:creationId xmlns:a16="http://schemas.microsoft.com/office/drawing/2014/main" id="{4136D380-1953-AD41-E422-BE2C348BA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901">
            <a:extLst>
              <a:ext uri="{FF2B5EF4-FFF2-40B4-BE49-F238E27FC236}">
                <a16:creationId xmlns:a16="http://schemas.microsoft.com/office/drawing/2014/main" id="{B29F3802-CD12-D2C3-F1E6-3ABB03DD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18F942-5A42-48D5-2D76-DA40A440F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909">
            <a:extLst>
              <a:ext uri="{FF2B5EF4-FFF2-40B4-BE49-F238E27FC236}">
                <a16:creationId xmlns:a16="http://schemas.microsoft.com/office/drawing/2014/main" id="{9AD13123-9281-C2DC-D118-A3838F76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F96797-BD18-A7DD-DB28-5A413D726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5D5725-7016-952A-BC78-405B0A1DB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89711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1FC84680-F415-9AC4-1A64-2AFA2C16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LOCATIONS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1B1C2-53A7-BDF8-7E47-2045A420B9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LOCATION 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A8D7AB1-3453-4D18-4B2C-0FCDAB33FF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F36F-06C7-99DF-3760-1A8F8D235C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LOCATION 2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308D80E-CEA0-FCC0-1D5D-9960819440E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D02B2D-419E-0DFB-9FD4-4E435400C13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LOCATION 3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861CBB-8882-FC11-AAE9-7E84262E9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B0816B-F597-7072-FA88-87CBDB6F78E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LOCATION 4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01E8C7B-48B3-990B-3089-240526D6742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542543-798D-955D-6370-0021FD39DE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LOCATION 5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E43CD1D-6803-A287-464B-2276282EB83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2641B95-488E-2272-57A9-BEA94FC382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LOCATION 6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EDDA4C1-4EF4-27D9-22BB-402FF0C16F1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4EA89-E4E2-B9DD-80B7-D7B0D650BE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LOCATION 7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ABA6003-8D5E-47A7-26C3-7C79E1329D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GROWTH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4961F2-4CA7-F763-CE80-F4A20EB36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SUCCESS STRATEGY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Business growth is essential for any company that wants to remain competitive and successful in the long term.</a:t>
            </a:r>
          </a:p>
          <a:p>
            <a:endParaRPr lang="en-US" dirty="0"/>
          </a:p>
          <a:p>
            <a:r>
              <a:rPr lang="en-US" dirty="0"/>
              <a:t>By expanding reach, increasing revenue streams, and developing new products or services, businesses can achieve sustainable growth that creates new opportunities for success. </a:t>
            </a:r>
          </a:p>
          <a:p>
            <a:endParaRPr lang="en-US" dirty="0"/>
          </a:p>
          <a:p>
            <a:r>
              <a:rPr lang="en-US" dirty="0"/>
              <a:t>With the right strategy, resources, and team in place, businesses can achieve the growth they need to reach their full potential and thrive in today's competitive marketplace.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F59957A-5AB3-ED50-3438-015CDDCBF3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LEVEL 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E2A3049-D9CF-AAF7-469A-828ECFD5A0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98879DD-AFCB-D7D5-BF9D-9085BA7F66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1A31DFE-0A19-C2FF-0896-FA8B28E2DA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84D427-C491-E6AC-8581-FCA470E466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B519152-983E-E656-9217-74CED5E439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8A9CD7-95DD-0DEE-2CCC-23C46CDB9B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6586676-FC81-FFF3-30DE-1104737FF4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B416A-5CC3-AAD8-A807-AF528A9D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13644" y="1891626"/>
            <a:ext cx="4375181" cy="4661574"/>
            <a:chOff x="7813644" y="1891626"/>
            <a:chExt cx="4375181" cy="4661574"/>
          </a:xfrm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716AB-46A6-F77E-543F-77FC1CCE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6212" y="5148387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74FAC0-036E-85D2-0FFC-E65EB5FE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7153" y="4302500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2D608A-2EBD-4C79-F60E-A39B607DB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65935" y="3456612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F2076-653B-9513-4867-6C41628B1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219649" y="2604458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Customers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C18CDC7-3C37-40B9-B3FE-466FD177F029}"/>
              </a:ext>
            </a:extLst>
          </p:cNvPr>
          <p:cNvSpPr txBox="1">
            <a:spLocks/>
          </p:cNvSpPr>
          <p:nvPr/>
        </p:nvSpPr>
        <p:spPr>
          <a:xfrm>
            <a:off x="989012" y="2648828"/>
            <a:ext cx="4418172" cy="3283803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Delicatessens &amp; bistros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Restaurants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Grocery stores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Specialty food markets</a:t>
            </a:r>
          </a:p>
          <a:p>
            <a:pPr lvl="1"/>
            <a:r>
              <a:rPr lang="en-US" sz="1800" dirty="0"/>
              <a:t>butcher shops</a:t>
            </a:r>
          </a:p>
          <a:p>
            <a:pPr lvl="1"/>
            <a:r>
              <a:rPr lang="en-US" sz="1800" dirty="0"/>
              <a:t>wine boutiques</a:t>
            </a:r>
          </a:p>
          <a:p>
            <a:pPr lvl="1"/>
            <a:r>
              <a:rPr lang="en-US" sz="1800" dirty="0"/>
              <a:t>cheese shops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2A6AC7-9DDF-AAF4-8F35-D2CC07622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96839"/>
              </p:ext>
            </p:extLst>
          </p:nvPr>
        </p:nvGraphicFramePr>
        <p:xfrm>
          <a:off x="5865812" y="2537558"/>
          <a:ext cx="5003799" cy="350634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921191575"/>
                    </a:ext>
                  </a:extLst>
                </a:gridCol>
                <a:gridCol w="2717799">
                  <a:extLst>
                    <a:ext uri="{9D8B030D-6E8A-4147-A177-3AD203B41FA5}">
                      <a16:colId xmlns:a16="http://schemas.microsoft.com/office/drawing/2014/main" val="462614328"/>
                    </a:ext>
                  </a:extLst>
                </a:gridCol>
              </a:tblGrid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Total Number of Customers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98745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Europe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9289255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North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068912"/>
                  </a:ext>
                </a:extLst>
              </a:tr>
              <a:tr h="876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South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438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C11-4E9B-0450-7662-493239A7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5C909-2FD3-9B12-A333-A729619281A2}"/>
              </a:ext>
            </a:extLst>
          </p:cNvPr>
          <p:cNvSpPr txBox="1">
            <a:spLocks/>
          </p:cNvSpPr>
          <p:nvPr/>
        </p:nvSpPr>
        <p:spPr>
          <a:xfrm>
            <a:off x="5180012" y="381000"/>
            <a:ext cx="6553200" cy="807303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~67% increase in total number of customers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6DC43B-6678-BB0E-D891-E244E9525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370693"/>
              </p:ext>
            </p:extLst>
          </p:nvPr>
        </p:nvGraphicFramePr>
        <p:xfrm>
          <a:off x="5561262" y="1752600"/>
          <a:ext cx="5790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7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Lifetime Revenue:</a:t>
            </a:r>
            <a:br>
              <a:rPr lang="en-US" dirty="0"/>
            </a:br>
            <a:r>
              <a:rPr lang="en-US" dirty="0"/>
              <a:t>$1,265,793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79FB2A-9B2E-3AD4-29AA-CA27A6573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790873"/>
              </p:ext>
            </p:extLst>
          </p:nvPr>
        </p:nvGraphicFramePr>
        <p:xfrm>
          <a:off x="581072" y="2438400"/>
          <a:ext cx="6884940" cy="380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9375DB-0857-BBFF-1323-C5A540CA1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07436"/>
              </p:ext>
            </p:extLst>
          </p:nvPr>
        </p:nvGraphicFramePr>
        <p:xfrm>
          <a:off x="7632283" y="2993660"/>
          <a:ext cx="3962400" cy="26898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95462">
                  <a:extLst>
                    <a:ext uri="{9D8B030D-6E8A-4147-A177-3AD203B41FA5}">
                      <a16:colId xmlns:a16="http://schemas.microsoft.com/office/drawing/2014/main" val="475032852"/>
                    </a:ext>
                  </a:extLst>
                </a:gridCol>
                <a:gridCol w="2166938">
                  <a:extLst>
                    <a:ext uri="{9D8B030D-6E8A-4147-A177-3AD203B41FA5}">
                      <a16:colId xmlns:a16="http://schemas.microsoft.com/office/drawing/2014/main" val="3120003345"/>
                    </a:ext>
                  </a:extLst>
                </a:gridCol>
              </a:tblGrid>
              <a:tr h="452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Total Revenue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4987231"/>
                  </a:ext>
                </a:extLst>
              </a:tr>
              <a:tr h="452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Europe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774,575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554632"/>
                  </a:ext>
                </a:extLst>
              </a:tr>
              <a:tr h="892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North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319,363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489323"/>
                  </a:ext>
                </a:extLst>
              </a:tr>
              <a:tr h="892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South America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                171,856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948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77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9AF9-613C-DDA6-63BE-8386479C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5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0E55-8EED-911B-4A78-A9DA7644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8DE3-E419-2E42-F5A9-506D28095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1D4A-07F2-8943-9401-1F6D76322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B539-43DC-EE3C-9438-2369441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C18CDC7-3C37-40B9-B3FE-466FD177F029}"/>
              </a:ext>
            </a:extLst>
          </p:cNvPr>
          <p:cNvSpPr txBox="1">
            <a:spLocks/>
          </p:cNvSpPr>
          <p:nvPr/>
        </p:nvSpPr>
        <p:spPr>
          <a:xfrm>
            <a:off x="609440" y="2537558"/>
            <a:ext cx="10969943" cy="3283803"/>
          </a:xfrm>
          <a:prstGeom prst="rect">
            <a:avLst/>
          </a:prstGeom>
        </p:spPr>
        <p:txBody>
          <a:bodyPr/>
          <a:lstStyle>
            <a:lvl1pPr marL="457120" indent="-45712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43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1pPr>
            <a:lvl2pPr marL="990427" indent="-380933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3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523733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32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3pPr>
            <a:lvl4pPr marL="2133227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742720" indent="-304747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 sz="27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6787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9C6A-FDD1-9ED7-5C45-D727318C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0D4E-561A-A485-6A02-53F7449C48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A0F7-CFA0-D541-9209-8FD78768EF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97524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C11-4E9B-0450-7662-493239A7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592</Words>
  <Application>Microsoft Macintosh PowerPoint</Application>
  <PresentationFormat>Custom</PresentationFormat>
  <Paragraphs>160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Bookman Old Style</vt:lpstr>
      <vt:lpstr>Calibri</vt:lpstr>
      <vt:lpstr>Corbel</vt:lpstr>
      <vt:lpstr>Office Theme</vt:lpstr>
      <vt:lpstr>NorthwindS</vt:lpstr>
      <vt:lpstr>Our Customers</vt:lpstr>
      <vt:lpstr>GROWTH</vt:lpstr>
      <vt:lpstr>Lifetime Revenue: $1,265,793</vt:lpstr>
      <vt:lpstr>PowerPoint Presentation</vt:lpstr>
      <vt:lpstr>PowerPoint Presentation</vt:lpstr>
      <vt:lpstr>PowerPoint Presentation</vt:lpstr>
      <vt:lpstr>TITLE HERE</vt:lpstr>
      <vt:lpstr>PowerPoint Presentation</vt:lpstr>
      <vt:lpstr>PEOPLE PROCESS TOOLS  EXPERIENCE</vt:lpstr>
      <vt:lpstr>COMPANY PILLARS</vt:lpstr>
      <vt:lpstr>CONSUMER DATA</vt:lpstr>
      <vt:lpstr>MARKET INSIGHTS</vt:lpstr>
      <vt:lpstr>EVENT TIMELINE</vt:lpstr>
      <vt:lpstr>TRAVEL LOCATIONS</vt:lpstr>
      <vt:lpstr>COMPANY GROWTH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2023-07-13T17:33:05Z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