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540" r:id="rId5"/>
    <p:sldId id="541" r:id="rId6"/>
    <p:sldId id="542" r:id="rId7"/>
    <p:sldId id="543" r:id="rId8"/>
    <p:sldId id="544" r:id="rId9"/>
    <p:sldId id="545" r:id="rId10"/>
    <p:sldId id="546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374" autoAdjust="0"/>
  </p:normalViewPr>
  <p:slideViewPr>
    <p:cSldViewPr>
      <p:cViewPr varScale="1">
        <p:scale>
          <a:sx n="122" d="100"/>
          <a:sy n="122" d="100"/>
        </p:scale>
        <p:origin x="784" y="19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7/13/23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  <a:br>
              <a:rPr lang="en-US" dirty="0"/>
            </a:br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TOOLS 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ELEMENT ONE 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27DB16C5-CBA8-050E-8103-FE90238FBA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ELEMENT TWO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DC3F00E-2D9B-DC36-9C5D-99C66237BB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ELEMENT THREE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52F0AD2-B0ED-DDB5-6B75-1A158BC02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ELEMENT FOUR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ELEMENT FIVE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065F0716-4C19-0DD6-93B9-2EADEA6FD8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ELEMENT SIX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PILLARS</a:t>
            </a:r>
          </a:p>
        </p:txBody>
      </p:sp>
      <p:pic>
        <p:nvPicPr>
          <p:cNvPr id="18" name="Picture Placeholder 17" descr="Flying Money with solid fill">
            <a:extLst>
              <a:ext uri="{FF2B5EF4-FFF2-40B4-BE49-F238E27FC236}">
                <a16:creationId xmlns:a16="http://schemas.microsoft.com/office/drawing/2014/main" id="{83FAABC6-D85D-1207-724D-06FD5C0BA67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MONEY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578C8-B1F0-2555-42F8-039215A42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19" name="Picture Placeholder 18" descr="Group of men with solid fill">
            <a:extLst>
              <a:ext uri="{FF2B5EF4-FFF2-40B4-BE49-F238E27FC236}">
                <a16:creationId xmlns:a16="http://schemas.microsoft.com/office/drawing/2014/main" id="{DB078E45-30C8-8963-802D-9A25679A18E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6DD0-1E53-2DA1-CD9B-AC2031BF77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724656-B779-E431-D61D-8DFE3658B2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0" name="Picture Placeholder 19" descr="Radioactive with solid fill">
            <a:extLst>
              <a:ext uri="{FF2B5EF4-FFF2-40B4-BE49-F238E27FC236}">
                <a16:creationId xmlns:a16="http://schemas.microsoft.com/office/drawing/2014/main" id="{EFE0685F-820C-62FF-4B86-6CEE410DC9EE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E8078-BD30-83CE-194C-DCC267D031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73ACED-DC7C-FF92-FA3E-9F190374B4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1" name="Picture Placeholder 20" descr="Hourglass 60% with solid fill">
            <a:extLst>
              <a:ext uri="{FF2B5EF4-FFF2-40B4-BE49-F238E27FC236}">
                <a16:creationId xmlns:a16="http://schemas.microsoft.com/office/drawing/2014/main" id="{F4154F95-8C90-1204-21FB-3FCD166D7870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2E3E0-4C3C-03FD-42C5-6366B88F47D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6B1FB7-E08D-8721-BBD8-BC529640C5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2" name="Picture Placeholder 21" descr="Spinning Plates with solid fill">
            <a:extLst>
              <a:ext uri="{FF2B5EF4-FFF2-40B4-BE49-F238E27FC236}">
                <a16:creationId xmlns:a16="http://schemas.microsoft.com/office/drawing/2014/main" id="{CD3A9BDF-D54C-7E75-F386-49D868D6980F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3BD617-58BA-2456-2257-19C476DFC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EFFORT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EC7FEF-7F9C-AC51-AC93-80C1D2B2AF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5F43-6909-D17B-CD9C-F28712422C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Consumer data refers to the information collected about individuals and their behavior, preferences, and characteristics as they interact with businesses and brands.</a:t>
            </a:r>
          </a:p>
          <a:p>
            <a:endParaRPr lang="en-US" dirty="0"/>
          </a:p>
          <a:p>
            <a:r>
              <a:rPr lang="en-US" dirty="0"/>
              <a:t>This data is a valuable resource for companies to gain insights into their target audience and improve their marketing and sales strategies.</a:t>
            </a:r>
          </a:p>
          <a:p>
            <a:endParaRPr lang="en-US" dirty="0"/>
          </a:p>
          <a:p>
            <a:r>
              <a:rPr lang="en-US" dirty="0"/>
              <a:t>It's important for businesses to handle consumer data with care and respect their privacy rights, as mishandling of this information can have consequences for company and consumer.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EBE85B5-1018-63BE-B0FE-5A41A2B2F1E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TITLE 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678E1BF-F21B-2E8D-079B-79674283B2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EAB4B7-D396-72FC-9351-CA7E1B96A5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 7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BEE25B-1E56-90BC-5BD1-A2D9C9BD8D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5475991-11F6-297D-D958-A40D99574B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TITLE 1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20659B-FB1F-2D38-E210-1ACAC768B0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00D8AFA-F8DC-A1E3-9952-2C36F71631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TITLE 2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0EA0FC6-A387-7647-2196-78C44F1C898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B14E736-F2E4-CA61-FE31-1AF69B931E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TITLE 3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892CD3A-4F0B-8A3F-1687-D02839D1CD0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C6B93D3-B7E9-2083-A800-17242FD83B4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TITLE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EDE975B-08C4-6CDD-4253-F4F4540007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74026B2-1C49-9604-00E8-0FD8877C24E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TITLE 5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3F477B1-E5E1-8D4D-DBB3-AC86748EFBB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FC09CD-722F-41B0-7F21-59D61AA68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49440" y="2029537"/>
            <a:ext cx="3013259" cy="2667032"/>
            <a:chOff x="7078031" y="2522491"/>
            <a:chExt cx="3208833" cy="284013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02D88D7-E6F5-EE72-D890-3E9DB9256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0552" y="2522491"/>
              <a:ext cx="1141176" cy="1448313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A46DCB7-A526-3FD1-6299-67F32EC1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2" y="3533885"/>
              <a:ext cx="718974" cy="603085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472B178-7D6D-674A-604D-C632DCDD6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031" y="3981165"/>
              <a:ext cx="1486202" cy="1381459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1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8741AA56-E410-2958-AAD3-93855C59E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70" y="3983192"/>
              <a:ext cx="927919" cy="1082406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5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1157388-E098-2116-4290-4B900FCBA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193" y="3987128"/>
              <a:ext cx="1323021" cy="12156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A4AB761B-73E5-DA76-8912-3A93D18D8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799" y="2900898"/>
              <a:ext cx="1713065" cy="1421701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F3AD8F0-D8E2-1E85-66F2-486B1188B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1728" y="2791517"/>
              <a:ext cx="933092" cy="1170370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chemeClr val="accent6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8802105-D745-F757-3CDA-11BDD3763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99049" y="1540649"/>
            <a:ext cx="3714963" cy="3714963"/>
            <a:chOff x="2466978" y="1296990"/>
            <a:chExt cx="4242816" cy="4242816"/>
          </a:xfrm>
          <a:noFill/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2E04E4F-B5ED-0A49-5C30-6B084D7E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742" y="1296990"/>
              <a:ext cx="1667662" cy="2116497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16110AE-B750-46F6-EBC5-6E08F31DD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978" y="2110196"/>
              <a:ext cx="2120426" cy="1778644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FE60A89-06E1-CCCE-090F-95AA398C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924" y="3413487"/>
              <a:ext cx="2062480" cy="1917124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4FB5BF8-E0C4-1E02-BDA1-28A2657AD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663" y="3413487"/>
              <a:ext cx="1822839" cy="2126319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8DABC3F-ACC1-1782-302C-9E9F25E86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3413487"/>
              <a:ext cx="2070337" cy="19023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36B0EB2-2041-2EA2-117F-6FDC04D69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2081715"/>
              <a:ext cx="2122390" cy="1771768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6BF1E96-EDA8-DB9F-717B-61E6D3873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1296990"/>
              <a:ext cx="1645073" cy="2116497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3D4DF7-10EF-C85C-43BD-EC9B2F245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46467" y="2799935"/>
            <a:ext cx="879206" cy="96393"/>
            <a:chOff x="10512179" y="3612003"/>
            <a:chExt cx="879206" cy="9639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943D3E-C424-FA0C-8981-7B32721D06EA}"/>
                </a:ext>
              </a:extLst>
            </p:cNvPr>
            <p:cNvCxnSpPr/>
            <p:nvPr/>
          </p:nvCxnSpPr>
          <p:spPr>
            <a:xfrm>
              <a:off x="1051217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4A27DA-9D72-5CDA-76A7-BF038B322013}"/>
                </a:ext>
              </a:extLst>
            </p:cNvPr>
            <p:cNvCxnSpPr/>
            <p:nvPr/>
          </p:nvCxnSpPr>
          <p:spPr>
            <a:xfrm flipV="1">
              <a:off x="11391385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8874973-7BAA-2C7F-0644-BD87D97A1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62959" y="4401667"/>
            <a:ext cx="1282607" cy="95192"/>
            <a:chOff x="9925605" y="5450860"/>
            <a:chExt cx="1282607" cy="9519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DC4946-2003-8FBD-5C8F-7B596205AA43}"/>
                </a:ext>
              </a:extLst>
            </p:cNvPr>
            <p:cNvCxnSpPr/>
            <p:nvPr/>
          </p:nvCxnSpPr>
          <p:spPr>
            <a:xfrm>
              <a:off x="9925605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751F780-0146-5E99-1FFD-B156FCCB9668}"/>
                </a:ext>
              </a:extLst>
            </p:cNvPr>
            <p:cNvCxnSpPr/>
            <p:nvPr/>
          </p:nvCxnSpPr>
          <p:spPr>
            <a:xfrm flipV="1">
              <a:off x="11208212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5EDDAA-C99B-D4E4-7F19-4D2DEE36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656088" y="5255612"/>
            <a:ext cx="0" cy="95192"/>
          </a:xfrm>
          <a:prstGeom prst="line">
            <a:avLst/>
          </a:prstGeom>
          <a:ln w="254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608B6C-3375-1397-88C9-DC4D5B2A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1828" y="4363652"/>
            <a:ext cx="1274569" cy="95192"/>
            <a:chOff x="5943284" y="5450860"/>
            <a:chExt cx="1274569" cy="9519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7837E-66DC-5835-3DDE-3F38AB5ADFD5}"/>
                </a:ext>
              </a:extLst>
            </p:cNvPr>
            <p:cNvCxnSpPr/>
            <p:nvPr/>
          </p:nvCxnSpPr>
          <p:spPr>
            <a:xfrm>
              <a:off x="5943284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A04A2C-F2F6-B418-A989-5233148B08D9}"/>
                </a:ext>
              </a:extLst>
            </p:cNvPr>
            <p:cNvCxnSpPr/>
            <p:nvPr/>
          </p:nvCxnSpPr>
          <p:spPr>
            <a:xfrm flipV="1">
              <a:off x="5948541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1A281C0-EB67-93CD-C586-87D905828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59748" y="2896647"/>
            <a:ext cx="879206" cy="96393"/>
            <a:chOff x="5750439" y="3612003"/>
            <a:chExt cx="879206" cy="963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519C-D0F1-6231-911E-8AF93957EF2A}"/>
                </a:ext>
              </a:extLst>
            </p:cNvPr>
            <p:cNvCxnSpPr/>
            <p:nvPr/>
          </p:nvCxnSpPr>
          <p:spPr>
            <a:xfrm>
              <a:off x="575043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A02537-14C7-5AC0-8296-6C3B8071E41E}"/>
                </a:ext>
              </a:extLst>
            </p:cNvPr>
            <p:cNvCxnSpPr/>
            <p:nvPr/>
          </p:nvCxnSpPr>
          <p:spPr>
            <a:xfrm flipV="1">
              <a:off x="5758477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80807C-EA53-1C0C-A4F1-6C593879B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75812" y="1750102"/>
            <a:ext cx="651926" cy="95521"/>
            <a:chOff x="9709686" y="2266853"/>
            <a:chExt cx="651926" cy="9552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6FFEC1-449B-9F19-64CC-AC33722AD54D}"/>
                </a:ext>
              </a:extLst>
            </p:cNvPr>
            <p:cNvCxnSpPr/>
            <p:nvPr/>
          </p:nvCxnSpPr>
          <p:spPr>
            <a:xfrm>
              <a:off x="97096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88DB10-55F4-8A6E-6CDC-D491DCAC2155}"/>
                </a:ext>
              </a:extLst>
            </p:cNvPr>
            <p:cNvCxnSpPr/>
            <p:nvPr/>
          </p:nvCxnSpPr>
          <p:spPr>
            <a:xfrm flipV="1">
              <a:off x="10361612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AC1FDC3-6B5F-66BA-DB12-AEA925453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84864" y="1750102"/>
            <a:ext cx="654348" cy="95521"/>
            <a:chOff x="6984864" y="2266853"/>
            <a:chExt cx="654348" cy="9552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F0C9F02-5706-2D39-CF23-119C24651F85}"/>
                </a:ext>
              </a:extLst>
            </p:cNvPr>
            <p:cNvCxnSpPr/>
            <p:nvPr/>
          </p:nvCxnSpPr>
          <p:spPr>
            <a:xfrm>
              <a:off x="69872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2517FD-BD77-C2DF-E0C4-03099D074279}"/>
                </a:ext>
              </a:extLst>
            </p:cNvPr>
            <p:cNvCxnSpPr/>
            <p:nvPr/>
          </p:nvCxnSpPr>
          <p:spPr>
            <a:xfrm flipV="1">
              <a:off x="6984864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EB3F6-FE85-4C20-C7E7-2733F2D29C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E0464C-804A-01E2-842A-5FAB4319A9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5076E4-6296-50FF-3F7F-F825F64CE9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8A2856-FCE9-C656-4836-B404C54BA0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92BDCC-6FC8-5248-2D2C-413C7FA3D6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DB0C4D-5A45-D672-0B7E-486BE1920B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076939A-09FC-B2ED-51AF-21D156990C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6716AE2-55A4-B640-B673-1AEA4FB19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652" y="3717071"/>
            <a:ext cx="12161520" cy="1520838"/>
            <a:chOff x="13652" y="3717071"/>
            <a:chExt cx="12161520" cy="152083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57F780-9A86-83FC-350A-68CD3622C4A2}"/>
                </a:ext>
              </a:extLst>
            </p:cNvPr>
            <p:cNvCxnSpPr>
              <a:cxnSpLocks/>
            </p:cNvCxnSpPr>
            <p:nvPr/>
          </p:nvCxnSpPr>
          <p:spPr>
            <a:xfrm>
              <a:off x="13652" y="4362315"/>
              <a:ext cx="12161520" cy="0"/>
            </a:xfrm>
            <a:prstGeom prst="line">
              <a:avLst/>
            </a:prstGeom>
            <a:ln w="38100" cap="flat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304C47-4DE7-6022-1DC3-66AEBDFA1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38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ECB966-0D94-6E0A-6F67-3D7CEA6A3A75}"/>
                </a:ext>
              </a:extLst>
            </p:cNvPr>
            <p:cNvCxnSpPr>
              <a:cxnSpLocks/>
            </p:cNvCxnSpPr>
            <p:nvPr/>
          </p:nvCxnSpPr>
          <p:spPr>
            <a:xfrm>
              <a:off x="2970212" y="4379498"/>
              <a:ext cx="0" cy="701009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3FEBC4-D2CA-C3CD-A942-6EDE55608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9412" y="4362315"/>
              <a:ext cx="1" cy="718192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BBEE84-5646-7D5C-71EF-4AA6DD7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7948612" y="4362315"/>
              <a:ext cx="0" cy="70643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BD4E96-4A92-0866-C621-43AC621C9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812" y="4362315"/>
              <a:ext cx="0" cy="87559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C0FD11-4DAB-3870-A9BA-4246A58078C0}"/>
                </a:ext>
              </a:extLst>
            </p:cNvPr>
            <p:cNvCxnSpPr>
              <a:cxnSpLocks/>
            </p:cNvCxnSpPr>
            <p:nvPr/>
          </p:nvCxnSpPr>
          <p:spPr>
            <a:xfrm>
              <a:off x="4243701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AF7A20-94E4-D4CD-908E-42FF5D2245AE}"/>
                </a:ext>
              </a:extLst>
            </p:cNvPr>
            <p:cNvCxnSpPr>
              <a:cxnSpLocks/>
            </p:cNvCxnSpPr>
            <p:nvPr/>
          </p:nvCxnSpPr>
          <p:spPr>
            <a:xfrm>
              <a:off x="6716442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E326FD8-EB9A-A344-F2CF-9B87B5C30CCB}"/>
                </a:ext>
              </a:extLst>
            </p:cNvPr>
            <p:cNvCxnSpPr>
              <a:cxnSpLocks/>
            </p:cNvCxnSpPr>
            <p:nvPr/>
          </p:nvCxnSpPr>
          <p:spPr>
            <a:xfrm>
              <a:off x="9294389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EVENT NUMBER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2CEB-1B7C-FF11-6F12-D1C53DEC71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EVENT NUMBER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8F5E53-67CC-6FBD-8507-FAC54A5FA9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EVENT NUMBER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D426AA-49C4-2A21-F097-9FE0E4F65DA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D5F4D8-BDC7-BE44-38C6-D374BB7BE5D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EVENT NUMBER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67580D-12C0-C637-555C-C073CBC55E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51D709-581F-43B1-B908-39D5BD6FA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EVENT NUMBER 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FB12F2-A71B-87DE-BF5C-37E0E83893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F2FBE1-331F-A65B-93DF-B025CDAC30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EVENT NUMBER 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2A2CBE-FA7A-3347-E131-C9F0B06CDC1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6FCAB5-36B9-C7C2-3891-DE25132D6C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EVENT NUMBER 7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0C8A6D2-9CC5-ED7B-E302-6D393A8ADA9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3293CF1-ACAB-98A9-AF3F-BF608FC594B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EVENT NUMBER 8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FF3191-1CC5-CF34-911F-3AE5AB8658E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6EE73B-68E0-C18B-40CC-02408EF4C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901">
            <a:extLst>
              <a:ext uri="{FF2B5EF4-FFF2-40B4-BE49-F238E27FC236}">
                <a16:creationId xmlns:a16="http://schemas.microsoft.com/office/drawing/2014/main" id="{4136D380-1953-AD41-E422-BE2C348BA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901">
            <a:extLst>
              <a:ext uri="{FF2B5EF4-FFF2-40B4-BE49-F238E27FC236}">
                <a16:creationId xmlns:a16="http://schemas.microsoft.com/office/drawing/2014/main" id="{B29F3802-CD12-D2C3-F1E6-3ABB03DDE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18F942-5A42-48D5-2D76-DA40A440F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909">
            <a:extLst>
              <a:ext uri="{FF2B5EF4-FFF2-40B4-BE49-F238E27FC236}">
                <a16:creationId xmlns:a16="http://schemas.microsoft.com/office/drawing/2014/main" id="{9AD13123-9281-C2DC-D118-A3838F76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F96797-BD18-A7DD-DB28-5A413D726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5D5725-7016-952A-BC78-405B0A1DB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89711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>
            <a:extLst>
              <a:ext uri="{FF2B5EF4-FFF2-40B4-BE49-F238E27FC236}">
                <a16:creationId xmlns:a16="http://schemas.microsoft.com/office/drawing/2014/main" id="{1FC84680-F415-9AC4-1A64-2AFA2C16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LOCATIONS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1B1C2-53A7-BDF8-7E47-2045A420B99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LOCATION 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A8D7AB1-3453-4D18-4B2C-0FCDAB33FF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F36F-06C7-99DF-3760-1A8F8D235C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LOCATION 2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308D80E-CEA0-FCC0-1D5D-9960819440E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D02B2D-419E-0DFB-9FD4-4E435400C13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LOCATION 3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861CBB-8882-FC11-AAE9-7E84262E9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B0816B-F597-7072-FA88-87CBDB6F78E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LOCATION 4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01E8C7B-48B3-990B-3089-240526D6742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542543-798D-955D-6370-0021FD39DE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LOCATION 5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E43CD1D-6803-A287-464B-2276282EB83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2641B95-488E-2272-57A9-BEA94FC3823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LOCATION 6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EDDA4C1-4EF4-27D9-22BB-402FF0C16F1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C4EA89-E4E2-B9DD-80B7-D7B0D650BE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LOCATION 7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ABA6003-8D5E-47A7-26C3-7C79E1329D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</p:spTree>
    <p:extLst>
      <p:ext uri="{BB962C8B-B14F-4D97-AF65-F5344CB8AC3E}">
        <p14:creationId xmlns:p14="http://schemas.microsoft.com/office/powerpoint/2010/main" val="147806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GROWTH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B4961F2-4CA7-F763-CE80-F4A20EB36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SUCCESS STRATEGY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Business growth is essential for any company that wants to remain competitive and successful in the long term.</a:t>
            </a:r>
          </a:p>
          <a:p>
            <a:endParaRPr lang="en-US" dirty="0"/>
          </a:p>
          <a:p>
            <a:r>
              <a:rPr lang="en-US" dirty="0"/>
              <a:t>By expanding reach, increasing revenue streams, and developing new products or services, businesses can achieve sustainable growth that creates new opportunities for success. </a:t>
            </a:r>
          </a:p>
          <a:p>
            <a:endParaRPr lang="en-US" dirty="0"/>
          </a:p>
          <a:p>
            <a:r>
              <a:rPr lang="en-US" dirty="0"/>
              <a:t>With the right strategy, resources, and team in place, businesses can achieve the growth they need to reach their full potential and thrive in today's competitive marketplace.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F59957A-5AB3-ED50-3438-015CDDCBF3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LEVEL 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E2A3049-D9CF-AAF7-469A-828ECFD5A0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98879DD-AFCB-D7D5-BF9D-9085BA7F66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1A31DFE-0A19-C2FF-0896-FA8B28E2DA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884D427-C491-E6AC-8581-FCA470E466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B519152-983E-E656-9217-74CED5E439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8A9CD7-95DD-0DEE-2CCC-23C46CDB9B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6586676-FC81-FFF3-30DE-1104737FF4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2B416A-5CC3-AAD8-A807-AF528A9D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13644" y="1891626"/>
            <a:ext cx="4375181" cy="4661574"/>
            <a:chOff x="7813644" y="1891626"/>
            <a:chExt cx="4375181" cy="4661574"/>
          </a:xfrm>
        </p:grpSpPr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466885C7-3544-EAF4-4E5C-CB2358D5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44" y="4829406"/>
              <a:ext cx="2878230" cy="1723794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666" y="1358"/>
                </a:cxn>
                <a:cxn ang="0">
                  <a:pos x="1666" y="1356"/>
                </a:cxn>
                <a:cxn ang="0">
                  <a:pos x="1666" y="591"/>
                </a:cxn>
                <a:cxn ang="0">
                  <a:pos x="1666" y="591"/>
                </a:cxn>
                <a:cxn ang="0">
                  <a:pos x="349" y="0"/>
                </a:cxn>
              </a:cxnLst>
              <a:rect l="0" t="0" r="r" b="b"/>
              <a:pathLst>
                <a:path w="1666" h="1358">
                  <a:moveTo>
                    <a:pt x="349" y="0"/>
                  </a:moveTo>
                  <a:lnTo>
                    <a:pt x="0" y="610"/>
                  </a:lnTo>
                  <a:lnTo>
                    <a:pt x="1666" y="1358"/>
                  </a:lnTo>
                  <a:lnTo>
                    <a:pt x="1666" y="1356"/>
                  </a:lnTo>
                  <a:lnTo>
                    <a:pt x="1666" y="591"/>
                  </a:lnTo>
                  <a:lnTo>
                    <a:pt x="1666" y="59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0AB3AFD-88C0-FA96-192B-E2DBE72D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763" y="3986074"/>
              <a:ext cx="2232095" cy="1510542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292" y="1189"/>
                </a:cxn>
                <a:cxn ang="0">
                  <a:pos x="1292" y="1189"/>
                </a:cxn>
                <a:cxn ang="0">
                  <a:pos x="1292" y="424"/>
                </a:cxn>
                <a:cxn ang="0">
                  <a:pos x="1292" y="424"/>
                </a:cxn>
                <a:cxn ang="0">
                  <a:pos x="349" y="0"/>
                </a:cxn>
              </a:cxnLst>
              <a:rect l="0" t="0" r="r" b="b"/>
              <a:pathLst>
                <a:path w="1292" h="1189">
                  <a:moveTo>
                    <a:pt x="349" y="0"/>
                  </a:moveTo>
                  <a:lnTo>
                    <a:pt x="0" y="610"/>
                  </a:lnTo>
                  <a:lnTo>
                    <a:pt x="1292" y="1189"/>
                  </a:lnTo>
                  <a:lnTo>
                    <a:pt x="1292" y="1189"/>
                  </a:lnTo>
                  <a:lnTo>
                    <a:pt x="1292" y="424"/>
                  </a:lnTo>
                  <a:lnTo>
                    <a:pt x="1292" y="4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5221DD42-2189-CD61-4221-73FE895C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3898" y="3158451"/>
              <a:ext cx="1585963" cy="1294747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609"/>
                </a:cxn>
                <a:cxn ang="0">
                  <a:pos x="918" y="1022"/>
                </a:cxn>
                <a:cxn ang="0">
                  <a:pos x="918" y="1022"/>
                </a:cxn>
                <a:cxn ang="0">
                  <a:pos x="918" y="256"/>
                </a:cxn>
                <a:cxn ang="0">
                  <a:pos x="918" y="256"/>
                </a:cxn>
                <a:cxn ang="0">
                  <a:pos x="347" y="0"/>
                </a:cxn>
              </a:cxnLst>
              <a:rect l="0" t="0" r="r" b="b"/>
              <a:pathLst>
                <a:path w="918" h="1022">
                  <a:moveTo>
                    <a:pt x="347" y="0"/>
                  </a:moveTo>
                  <a:lnTo>
                    <a:pt x="0" y="609"/>
                  </a:lnTo>
                  <a:lnTo>
                    <a:pt x="918" y="1022"/>
                  </a:lnTo>
                  <a:lnTo>
                    <a:pt x="918" y="1022"/>
                  </a:lnTo>
                  <a:lnTo>
                    <a:pt x="918" y="256"/>
                  </a:lnTo>
                  <a:lnTo>
                    <a:pt x="918" y="25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E983D41-A928-D0C3-7064-C0858D76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854" y="1891626"/>
              <a:ext cx="943285" cy="151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7"/>
                </a:cxn>
                <a:cxn ang="0">
                  <a:pos x="545" y="953"/>
                </a:cxn>
                <a:cxn ang="0">
                  <a:pos x="0" y="0"/>
                </a:cxn>
              </a:cxnLst>
              <a:rect l="0" t="0" r="r" b="b"/>
              <a:pathLst>
                <a:path w="545" h="1197">
                  <a:moveTo>
                    <a:pt x="0" y="0"/>
                  </a:moveTo>
                  <a:lnTo>
                    <a:pt x="0" y="1197"/>
                  </a:lnTo>
                  <a:lnTo>
                    <a:pt x="545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DE47216-0491-B472-A3AE-40C73D0F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026" y="1891626"/>
              <a:ext cx="939828" cy="1518155"/>
            </a:xfrm>
            <a:custGeom>
              <a:avLst/>
              <a:gdLst/>
              <a:ahLst/>
              <a:cxnLst>
                <a:cxn ang="0">
                  <a:pos x="0" y="953"/>
                </a:cxn>
                <a:cxn ang="0">
                  <a:pos x="544" y="1197"/>
                </a:cxn>
                <a:cxn ang="0">
                  <a:pos x="544" y="1197"/>
                </a:cxn>
                <a:cxn ang="0">
                  <a:pos x="544" y="0"/>
                </a:cxn>
                <a:cxn ang="0">
                  <a:pos x="0" y="953"/>
                </a:cxn>
              </a:cxnLst>
              <a:rect l="0" t="0" r="r" b="b"/>
              <a:pathLst>
                <a:path w="544" h="1197">
                  <a:moveTo>
                    <a:pt x="0" y="953"/>
                  </a:moveTo>
                  <a:lnTo>
                    <a:pt x="544" y="1197"/>
                  </a:lnTo>
                  <a:lnTo>
                    <a:pt x="544" y="1197"/>
                  </a:lnTo>
                  <a:lnTo>
                    <a:pt x="544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A4997D7-8A4B-4D77-C6C0-15D50D943DE7}"/>
                </a:ext>
              </a:extLst>
            </p:cNvPr>
            <p:cNvSpPr/>
            <p:nvPr/>
          </p:nvSpPr>
          <p:spPr>
            <a:xfrm>
              <a:off x="10687828" y="5084529"/>
              <a:ext cx="1499409" cy="1466133"/>
            </a:xfrm>
            <a:custGeom>
              <a:avLst/>
              <a:gdLst>
                <a:gd name="connsiteX0" fmla="*/ 1499409 w 1499409"/>
                <a:gd name="connsiteY0" fmla="*/ 0 h 1466133"/>
                <a:gd name="connsiteX1" fmla="*/ 1499409 w 1499409"/>
                <a:gd name="connsiteY1" fmla="*/ 972130 h 1466133"/>
                <a:gd name="connsiteX2" fmla="*/ 0 w 1499409"/>
                <a:gd name="connsiteY2" fmla="*/ 1466133 h 1466133"/>
                <a:gd name="connsiteX3" fmla="*/ 0 w 1499409"/>
                <a:gd name="connsiteY3" fmla="*/ 495071 h 14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09" h="1466133">
                  <a:moveTo>
                    <a:pt x="1499409" y="0"/>
                  </a:moveTo>
                  <a:lnTo>
                    <a:pt x="1499409" y="972130"/>
                  </a:lnTo>
                  <a:lnTo>
                    <a:pt x="0" y="1466133"/>
                  </a:lnTo>
                  <a:lnTo>
                    <a:pt x="0" y="49507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7C6FE48-A2E1-8A35-D7D6-968BE3129183}"/>
                </a:ext>
              </a:extLst>
            </p:cNvPr>
            <p:cNvSpPr/>
            <p:nvPr/>
          </p:nvSpPr>
          <p:spPr>
            <a:xfrm>
              <a:off x="10689860" y="4029644"/>
              <a:ext cx="1497378" cy="1466972"/>
            </a:xfrm>
            <a:custGeom>
              <a:avLst/>
              <a:gdLst>
                <a:gd name="connsiteX0" fmla="*/ 1497378 w 1497378"/>
                <a:gd name="connsiteY0" fmla="*/ 0 h 1466972"/>
                <a:gd name="connsiteX1" fmla="*/ 1497378 w 1497378"/>
                <a:gd name="connsiteY1" fmla="*/ 973516 h 1466972"/>
                <a:gd name="connsiteX2" fmla="*/ 0 w 1497378"/>
                <a:gd name="connsiteY2" fmla="*/ 1466972 h 1466972"/>
                <a:gd name="connsiteX3" fmla="*/ 0 w 1497378"/>
                <a:gd name="connsiteY3" fmla="*/ 495093 h 14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78" h="1466972">
                  <a:moveTo>
                    <a:pt x="1497378" y="0"/>
                  </a:moveTo>
                  <a:lnTo>
                    <a:pt x="1497378" y="973516"/>
                  </a:lnTo>
                  <a:lnTo>
                    <a:pt x="0" y="1466972"/>
                  </a:lnTo>
                  <a:lnTo>
                    <a:pt x="0" y="4950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31E1B3E-9455-732C-C8CD-62A81668872A}"/>
                </a:ext>
              </a:extLst>
            </p:cNvPr>
            <p:cNvSpPr/>
            <p:nvPr/>
          </p:nvSpPr>
          <p:spPr>
            <a:xfrm>
              <a:off x="10689862" y="3158452"/>
              <a:ext cx="1498963" cy="1294747"/>
            </a:xfrm>
            <a:custGeom>
              <a:avLst/>
              <a:gdLst>
                <a:gd name="connsiteX0" fmla="*/ 986476 w 1498963"/>
                <a:gd name="connsiteY0" fmla="*/ 0 h 1294747"/>
                <a:gd name="connsiteX1" fmla="*/ 1498963 w 1498963"/>
                <a:gd name="connsiteY1" fmla="*/ 659560 h 1294747"/>
                <a:gd name="connsiteX2" fmla="*/ 1498963 w 1498963"/>
                <a:gd name="connsiteY2" fmla="*/ 800229 h 1294747"/>
                <a:gd name="connsiteX3" fmla="*/ 0 w 1498963"/>
                <a:gd name="connsiteY3" fmla="*/ 1294747 h 1294747"/>
                <a:gd name="connsiteX4" fmla="*/ 0 w 1498963"/>
                <a:gd name="connsiteY4" fmla="*/ 324320 h 129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963" h="1294747">
                  <a:moveTo>
                    <a:pt x="986476" y="0"/>
                  </a:moveTo>
                  <a:lnTo>
                    <a:pt x="1498963" y="659560"/>
                  </a:lnTo>
                  <a:lnTo>
                    <a:pt x="1498963" y="800229"/>
                  </a:lnTo>
                  <a:lnTo>
                    <a:pt x="0" y="1294747"/>
                  </a:lnTo>
                  <a:lnTo>
                    <a:pt x="0" y="3243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716AB-46A6-F77E-543F-77FC1CCE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6212" y="5148387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74FAC0-036E-85D2-0FFC-E65EB5FE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7153" y="4302500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2D608A-2EBD-4C79-F60E-A39B607DB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65935" y="3456612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6F2076-653B-9513-4867-6C41628B1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219649" y="2604458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458</Words>
  <Application>Microsoft Macintosh PowerPoint</Application>
  <PresentationFormat>Custom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Bookman Old Style</vt:lpstr>
      <vt:lpstr>Calibri</vt:lpstr>
      <vt:lpstr>Corbel</vt:lpstr>
      <vt:lpstr>Office Theme</vt:lpstr>
      <vt:lpstr>PEOPLE PROCESS TOOLS  EXPERIENCE</vt:lpstr>
      <vt:lpstr>COMPANY PILLARS</vt:lpstr>
      <vt:lpstr>CONSUMER DATA</vt:lpstr>
      <vt:lpstr>MARKET INSIGHTS</vt:lpstr>
      <vt:lpstr>EVENT TIMELINE</vt:lpstr>
      <vt:lpstr>TRAVEL LOCATIONS</vt:lpstr>
      <vt:lpstr>COMPANY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2023-07-13T15:49:08Z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