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50" r:id="rId5"/>
    <p:sldId id="554" r:id="rId6"/>
    <p:sldId id="553" r:id="rId7"/>
    <p:sldId id="555" r:id="rId8"/>
    <p:sldId id="557" r:id="rId9"/>
    <p:sldId id="552" r:id="rId10"/>
    <p:sldId id="558" r:id="rId11"/>
    <p:sldId id="551" r:id="rId12"/>
    <p:sldId id="559" r:id="rId13"/>
    <p:sldId id="547" r:id="rId14"/>
    <p:sldId id="548" r:id="rId15"/>
    <p:sldId id="549" r:id="rId16"/>
    <p:sldId id="540" r:id="rId17"/>
    <p:sldId id="541" r:id="rId18"/>
    <p:sldId id="542" r:id="rId19"/>
    <p:sldId id="543" r:id="rId20"/>
    <p:sldId id="544" r:id="rId21"/>
    <p:sldId id="54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66"/>
    <a:srgbClr val="FEF8F2"/>
    <a:srgbClr val="D73A2C"/>
    <a:srgbClr val="FF7A0F"/>
    <a:srgbClr val="002A92"/>
    <a:srgbClr val="ADDCFF"/>
    <a:srgbClr val="75D8E9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87163" autoAdjust="0"/>
  </p:normalViewPr>
  <p:slideViewPr>
    <p:cSldViewPr>
      <p:cViewPr>
        <p:scale>
          <a:sx n="115" d="100"/>
          <a:sy n="115" d="100"/>
        </p:scale>
        <p:origin x="704" y="25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dirty="0"/>
              <a:t>Quarterly Customer Growth</a:t>
            </a:r>
          </a:p>
        </c:rich>
      </c:tx>
      <c:layout>
        <c:manualLayout>
          <c:xMode val="edge"/>
          <c:yMode val="edge"/>
          <c:x val="0.26489819883606475"/>
          <c:y val="3.5867725586025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304691382581411E-17"/>
                  <c:y val="8.3229869430684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86-4840-B8BC-4FE47D801E43}"/>
                </c:ext>
              </c:extLst>
            </c:dLbl>
            <c:dLbl>
              <c:idx val="6"/>
              <c:layout>
                <c:manualLayout>
                  <c:x val="-5.7022467059250341E-2"/>
                  <c:y val="0.167948230609104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86-4840-B8BC-4FE47D801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D73A2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customer_growth!$A$2:$B$8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customer_growth!$C$2:$C$8</c:f>
              <c:numCache>
                <c:formatCode>0</c:formatCode>
                <c:ptCount val="7"/>
                <c:pt idx="0">
                  <c:v>43</c:v>
                </c:pt>
                <c:pt idx="1">
                  <c:v>45</c:v>
                </c:pt>
                <c:pt idx="2">
                  <c:v>54</c:v>
                </c:pt>
                <c:pt idx="3">
                  <c:v>56</c:v>
                </c:pt>
                <c:pt idx="4">
                  <c:v>56</c:v>
                </c:pt>
                <c:pt idx="5">
                  <c:v>60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86-4840-B8BC-4FE47D801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6330581073199184"/>
              <c:y val="0.93747867454068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# of Customers</a:t>
                </a:r>
              </a:p>
            </c:rich>
          </c:tx>
          <c:layout>
            <c:manualLayout>
              <c:xMode val="edge"/>
              <c:yMode val="edge"/>
              <c:x val="0"/>
              <c:y val="0.2615259299484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dirty="0"/>
              <a:t>Total Revenue by Continent</a:t>
            </a:r>
          </a:p>
        </c:rich>
      </c:tx>
      <c:layout>
        <c:manualLayout>
          <c:xMode val="edge"/>
          <c:yMode val="edge"/>
          <c:x val="0.25983232969350489"/>
          <c:y val="2.00506265162957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revenue_by_continent!$C$21</c:f>
              <c:strCache>
                <c:ptCount val="1"/>
                <c:pt idx="0">
                  <c:v>Europe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ED7D3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revenue_by_continent!$C$22:$C$28</c:f>
              <c:numCache>
                <c:formatCode>_("$"* #,##0_);_("$"* \(#,##0\);_("$"* "-"_);_(@_)</c:formatCode>
                <c:ptCount val="7"/>
                <c:pt idx="0">
                  <c:v>49198.750210927363</c:v>
                </c:pt>
                <c:pt idx="1">
                  <c:v>78832.045450164907</c:v>
                </c:pt>
                <c:pt idx="2">
                  <c:v>79313.705097499784</c:v>
                </c:pt>
                <c:pt idx="3">
                  <c:v>104826.82220045221</c:v>
                </c:pt>
                <c:pt idx="4">
                  <c:v>77941.64723016326</c:v>
                </c:pt>
                <c:pt idx="5">
                  <c:v>124347.72179929128</c:v>
                </c:pt>
                <c:pt idx="6">
                  <c:v>174519.26139975412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5-FD44-A0F4-60F61EE91FC7}"/>
            </c:ext>
          </c:extLst>
        </c:ser>
        <c:ser>
          <c:idx val="1"/>
          <c:order val="1"/>
          <c:tx>
            <c:strRef>
              <c:f>revenue_by_continent!$D$21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rgbClr val="4472C4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revenue_by_continent!$D$22:$D$28</c:f>
              <c:numCache>
                <c:formatCode>_("$"* #,##0_);_("$"* \(#,##0\);_("$"* "-"_);_(@_)</c:formatCode>
                <c:ptCount val="7"/>
                <c:pt idx="0">
                  <c:v>16749.100127127749</c:v>
                </c:pt>
                <c:pt idx="1">
                  <c:v>33417.155148783713</c:v>
                </c:pt>
                <c:pt idx="2">
                  <c:v>40604.420024161278</c:v>
                </c:pt>
                <c:pt idx="3">
                  <c:v>28793.902439596481</c:v>
                </c:pt>
                <c:pt idx="4">
                  <c:v>55140.325040673946</c:v>
                </c:pt>
                <c:pt idx="5">
                  <c:v>35953.952268423105</c:v>
                </c:pt>
                <c:pt idx="6">
                  <c:v>67445.442303123709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5-FD44-A0F4-60F61EE91FC7}"/>
            </c:ext>
          </c:extLst>
        </c:ser>
        <c:ser>
          <c:idx val="2"/>
          <c:order val="2"/>
          <c:tx>
            <c:strRef>
              <c:f>revenue_by_continent!$E$21</c:f>
              <c:strCache>
                <c:ptCount val="1"/>
                <c:pt idx="0">
                  <c:v>South America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revenue_by_continent!$E$22:$E$28</c:f>
              <c:numCache>
                <c:formatCode>_("$"* #,##0_);_("$"* \(#,##0\);_("$"* "-"_);_(@_)</c:formatCode>
                <c:ptCount val="7"/>
                <c:pt idx="0">
                  <c:v>13780.719994937159</c:v>
                </c:pt>
                <c:pt idx="1">
                  <c:v>16106.200050881482</c:v>
                </c:pt>
                <c:pt idx="2">
                  <c:v>18370.800106368184</c:v>
                </c:pt>
                <c:pt idx="3">
                  <c:v>9556.3199088367764</c:v>
                </c:pt>
                <c:pt idx="4">
                  <c:v>20855.797337772037</c:v>
                </c:pt>
                <c:pt idx="5">
                  <c:v>21379.788939461618</c:v>
                </c:pt>
                <c:pt idx="6">
                  <c:v>56526.848887223052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5-FD44-A0F4-60F61EE91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0243386289495625"/>
              <c:y val="0.94082039164504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141185476815398E-2"/>
              <c:y val="0.307664588801399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504D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B2-7F44-AD61-AE6143EAE98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B2-7F44-AD61-AE6143EAE98B}"/>
              </c:ext>
            </c:extLst>
          </c:dPt>
          <c:cat>
            <c:multiLvlStrRef>
              <c:f>revenue_by_country!$D$2:$E$6</c:f>
              <c:multiLvlStrCache>
                <c:ptCount val="5"/>
                <c:lvl>
                  <c:pt idx="0">
                    <c:v>Germany</c:v>
                  </c:pt>
                  <c:pt idx="1">
                    <c:v>Austria</c:v>
                  </c:pt>
                  <c:pt idx="2">
                    <c:v>France</c:v>
                  </c:pt>
                  <c:pt idx="3">
                    <c:v>USA</c:v>
                  </c:pt>
                  <c:pt idx="4">
                    <c:v>Brazil</c:v>
                  </c:pt>
                </c:lvl>
                <c:lvl>
                  <c:pt idx="0">
                    <c:v>Europe</c:v>
                  </c:pt>
                  <c:pt idx="3">
                    <c:v>North America</c:v>
                  </c:pt>
                  <c:pt idx="4">
                    <c:v>South America</c:v>
                  </c:pt>
                </c:lvl>
              </c:multiLvlStrCache>
            </c:multiLvlStrRef>
          </c:cat>
          <c:val>
            <c:numRef>
              <c:f>revenue_by_country!$F$2:$F$6</c:f>
              <c:numCache>
                <c:formatCode>_("$"* #,##0_);_("$"* \(#,##0\);_("$"* "-"_);_(@_)</c:formatCode>
                <c:ptCount val="5"/>
                <c:pt idx="0">
                  <c:v>230284.6332542109</c:v>
                </c:pt>
                <c:pt idx="1">
                  <c:v>128003.83815865108</c:v>
                </c:pt>
                <c:pt idx="2">
                  <c:v>81358.322529561905</c:v>
                </c:pt>
                <c:pt idx="3">
                  <c:v>245584.61030220671</c:v>
                </c:pt>
                <c:pt idx="4">
                  <c:v>106925.77640428524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B2-7F44-AD61-AE6143EAE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57136"/>
        <c:axId val="1412421760"/>
      </c:barChart>
      <c:catAx>
        <c:axId val="140175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569372384999169E-2"/>
              <c:y val="0.2667868628927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[northwind_business_analysis.xlsx]revenue_by_prod_cat!PivotTable9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dirty="0"/>
              <a:t>Total Revenue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ysClr val="window" lastClr="FFFFFF">
              <a:lumMod val="85000"/>
            </a:sysClr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0AD47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revenue_by_prod_cat!$B$4:$B$5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ED7D3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revenue_by_prod_cat!$B$6:$B$14</c:f>
              <c:numCache>
                <c:formatCode>_("$"* #,##0_);_("$"* \(#,##0\);_("$"* "-"_);_(@_)</c:formatCode>
                <c:ptCount val="8"/>
                <c:pt idx="0">
                  <c:v>142313.84973651374</c:v>
                </c:pt>
                <c:pt idx="1">
                  <c:v>147741.35971522337</c:v>
                </c:pt>
                <c:pt idx="2">
                  <c:v>98500.058466018367</c:v>
                </c:pt>
                <c:pt idx="3">
                  <c:v>103057.2810657746</c:v>
                </c:pt>
                <c:pt idx="4">
                  <c:v>79350.929370753031</c:v>
                </c:pt>
                <c:pt idx="5">
                  <c:v>69411.222331952013</c:v>
                </c:pt>
                <c:pt idx="6">
                  <c:v>74012.782499257126</c:v>
                </c:pt>
                <c:pt idx="7">
                  <c:v>60187.072438944073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0-F54D-B7D7-65F60D91A0C2}"/>
            </c:ext>
          </c:extLst>
        </c:ser>
        <c:ser>
          <c:idx val="1"/>
          <c:order val="1"/>
          <c:tx>
            <c:strRef>
              <c:f>revenue_by_prod_cat!$C$4:$C$5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revenue_by_prod_cat!$C$6:$C$14</c:f>
              <c:numCache>
                <c:formatCode>_("$"* #,##0_);_("$"* \(#,##0\);_("$"* "-"_);_(@_)</c:formatCode>
                <c:ptCount val="8"/>
                <c:pt idx="0">
                  <c:v>79791.035053835541</c:v>
                </c:pt>
                <c:pt idx="1">
                  <c:v>52181.119886707456</c:v>
                </c:pt>
                <c:pt idx="2">
                  <c:v>47055.140521073357</c:v>
                </c:pt>
                <c:pt idx="3">
                  <c:v>48230.735134943076</c:v>
                </c:pt>
                <c:pt idx="4">
                  <c:v>29667.852361788868</c:v>
                </c:pt>
                <c:pt idx="5">
                  <c:v>22593.052418359206</c:v>
                </c:pt>
                <c:pt idx="6">
                  <c:v>14446.07755524562</c:v>
                </c:pt>
                <c:pt idx="7">
                  <c:v>25397.964942901886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B0-F54D-B7D7-65F60D91A0C2}"/>
            </c:ext>
          </c:extLst>
        </c:ser>
        <c:ser>
          <c:idx val="2"/>
          <c:order val="2"/>
          <c:tx>
            <c:strRef>
              <c:f>revenue_by_prod_cat!$D$4:$D$5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revenue_by_prod_cat!$D$6:$D$14</c:f>
              <c:numCache>
                <c:formatCode>_("$"* #,##0_);_("$"* \(#,##0\);_("$"* "-"_);_(@_)</c:formatCode>
                <c:ptCount val="8"/>
                <c:pt idx="0">
                  <c:v>45763.294995898286</c:v>
                </c:pt>
                <c:pt idx="1">
                  <c:v>34584.804928646656</c:v>
                </c:pt>
                <c:pt idx="2">
                  <c:v>21802.026486293824</c:v>
                </c:pt>
                <c:pt idx="3">
                  <c:v>11734.344068020924</c:v>
                </c:pt>
                <c:pt idx="4">
                  <c:v>22242.954823306933</c:v>
                </c:pt>
                <c:pt idx="5">
                  <c:v>14042.809859239453</c:v>
                </c:pt>
                <c:pt idx="6">
                  <c:v>11525.720019073318</c:v>
                </c:pt>
                <c:pt idx="7">
                  <c:v>10159.549973592151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B0-F54D-B7D7-65F60D91A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01757136"/>
        <c:axId val="1412421760"/>
      </c:barChart>
      <c:catAx>
        <c:axId val="1401757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Product</a:t>
                </a:r>
                <a:r>
                  <a:rPr lang="en-US" sz="1400" baseline="0"/>
                  <a:t> Category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5.0844933719533473E-3"/>
              <c:y val="0.3407126554832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Total Revenue</a:t>
                </a:r>
              </a:p>
            </c:rich>
          </c:tx>
          <c:layout>
            <c:manualLayout>
              <c:xMode val="edge"/>
              <c:yMode val="edge"/>
              <c:x val="0.43280018266360498"/>
              <c:y val="0.93736394215892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445031771401686"/>
          <c:y val="0.13830860816311005"/>
          <c:w val="0.2815828198464923"/>
          <c:h val="0.238985317052759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has been a ~67% increase in the total number of customers between our first quarter of sales and our most recent quarter.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10F0-8C39-F299-9846-03B7ADBD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905000"/>
            <a:ext cx="10969943" cy="944561"/>
          </a:xfrm>
        </p:spPr>
        <p:txBody>
          <a:bodyPr/>
          <a:lstStyle/>
          <a:p>
            <a:r>
              <a:rPr lang="en-US" dirty="0"/>
              <a:t>Northwind TraderS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F682469-4343-B461-5215-980BC8A82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8883" y="4191000"/>
            <a:ext cx="4071056" cy="339309"/>
          </a:xfrm>
        </p:spPr>
        <p:txBody>
          <a:bodyPr/>
          <a:lstStyle/>
          <a:p>
            <a:r>
              <a:rPr lang="en-US" dirty="0"/>
              <a:t>Valerie Magalong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3D4BF1-3A93-D7D1-8481-6385CEF922C9}"/>
              </a:ext>
            </a:extLst>
          </p:cNvPr>
          <p:cNvSpPr txBox="1">
            <a:spLocks/>
          </p:cNvSpPr>
          <p:nvPr/>
        </p:nvSpPr>
        <p:spPr>
          <a:xfrm>
            <a:off x="609439" y="2956719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62500" lnSpcReduction="200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Customer Growth, Revenue, &amp; Efficiency:</a:t>
            </a:r>
          </a:p>
          <a:p>
            <a:endParaRPr lang="en-US" sz="300" cap="none" dirty="0">
              <a:solidFill>
                <a:srgbClr val="001A66"/>
              </a:solidFill>
              <a:latin typeface="Bookman Old Style" panose="02050604050505020204" pitchFamily="18" charset="0"/>
            </a:endParaRPr>
          </a:p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Trends from company inception to present</a:t>
            </a:r>
          </a:p>
        </p:txBody>
      </p:sp>
    </p:spTree>
    <p:extLst>
      <p:ext uri="{BB962C8B-B14F-4D97-AF65-F5344CB8AC3E}">
        <p14:creationId xmlns:p14="http://schemas.microsoft.com/office/powerpoint/2010/main" val="23494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609440" y="2537558"/>
            <a:ext cx="10969943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7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9C6A-FDD1-9ED7-5C45-D72731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0D4E-561A-A485-6A02-53F7449C4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A0F7-CFA0-D541-9209-8FD78768E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752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989012" y="2648828"/>
            <a:ext cx="4418172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Delicatessens &amp; bistros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Restaurants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Grocery stores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Specialty food markets</a:t>
            </a:r>
          </a:p>
          <a:p>
            <a:pPr lvl="1"/>
            <a:r>
              <a:rPr lang="en-US" sz="1800" dirty="0"/>
              <a:t>butcher shops</a:t>
            </a:r>
          </a:p>
          <a:p>
            <a:pPr lvl="1"/>
            <a:r>
              <a:rPr lang="en-US" sz="1800" dirty="0"/>
              <a:t>wine boutiques</a:t>
            </a:r>
          </a:p>
          <a:p>
            <a:pPr lvl="1"/>
            <a:r>
              <a:rPr lang="en-US" sz="1800" dirty="0"/>
              <a:t>cheese shops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A6AC7-9DDF-AAF4-8F35-D2CC0762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6839"/>
              </p:ext>
            </p:extLst>
          </p:nvPr>
        </p:nvGraphicFramePr>
        <p:xfrm>
          <a:off x="5865812" y="2537558"/>
          <a:ext cx="5003799" cy="35063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921191575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462614328"/>
                    </a:ext>
                  </a:extLst>
                </a:gridCol>
              </a:tblGrid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Number of Customers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987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Europe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28925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068912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38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5638800"/>
            <a:ext cx="3733799" cy="1086263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5C909-2FD3-9B12-A333-A729619281A2}"/>
              </a:ext>
            </a:extLst>
          </p:cNvPr>
          <p:cNvSpPr txBox="1">
            <a:spLocks/>
          </p:cNvSpPr>
          <p:nvPr/>
        </p:nvSpPr>
        <p:spPr>
          <a:xfrm>
            <a:off x="5180012" y="381000"/>
            <a:ext cx="6553200" cy="8073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~67% increase in total number of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6DC43B-6678-BB0E-D891-E244E952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370693"/>
              </p:ext>
            </p:extLst>
          </p:nvPr>
        </p:nvGraphicFramePr>
        <p:xfrm>
          <a:off x="5561262" y="1752600"/>
          <a:ext cx="5790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Lifetime Revenue:</a:t>
            </a:r>
            <a:br>
              <a:rPr lang="en-US" dirty="0"/>
            </a:br>
            <a:r>
              <a:rPr lang="en-US" dirty="0"/>
              <a:t>$1,265,793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79FB2A-9B2E-3AD4-29AA-CA27A6573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96508"/>
              </p:ext>
            </p:extLst>
          </p:nvPr>
        </p:nvGraphicFramePr>
        <p:xfrm>
          <a:off x="581072" y="2438400"/>
          <a:ext cx="6884940" cy="380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375DB-0857-BBFF-1323-C5A540CA1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7436"/>
              </p:ext>
            </p:extLst>
          </p:nvPr>
        </p:nvGraphicFramePr>
        <p:xfrm>
          <a:off x="7632283" y="2993660"/>
          <a:ext cx="3962400" cy="26898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5462">
                  <a:extLst>
                    <a:ext uri="{9D8B030D-6E8A-4147-A177-3AD203B41FA5}">
                      <a16:colId xmlns:a16="http://schemas.microsoft.com/office/drawing/2014/main" val="47503285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3120003345"/>
                    </a:ext>
                  </a:extLst>
                </a:gridCol>
              </a:tblGrid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Revenue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987231"/>
                  </a:ext>
                </a:extLst>
              </a:tr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Europe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774,575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554632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319,363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89323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171,856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48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>
            <a:extLst>
              <a:ext uri="{FF2B5EF4-FFF2-40B4-BE49-F238E27FC236}">
                <a16:creationId xmlns:a16="http://schemas.microsoft.com/office/drawing/2014/main" id="{8598011D-17C4-086F-308D-0BCBF89D7F35}"/>
              </a:ext>
            </a:extLst>
          </p:cNvPr>
          <p:cNvSpPr txBox="1">
            <a:spLocks/>
          </p:cNvSpPr>
          <p:nvPr/>
        </p:nvSpPr>
        <p:spPr>
          <a:xfrm>
            <a:off x="-1585" y="3962400"/>
            <a:ext cx="4495797" cy="27051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sz="3000" dirty="0"/>
              <a:t>TOP 5 COUNTRIES</a:t>
            </a:r>
            <a:br>
              <a:rPr lang="en-US" sz="3000" dirty="0"/>
            </a:br>
            <a:r>
              <a:rPr lang="en-US" sz="2200" dirty="0"/>
              <a:t>With</a:t>
            </a:r>
            <a:r>
              <a:rPr lang="en-US" sz="3000" dirty="0"/>
              <a:t> HIGHEST</a:t>
            </a:r>
            <a:br>
              <a:rPr lang="en-US" sz="3000" dirty="0"/>
            </a:br>
            <a:r>
              <a:rPr lang="en-US" sz="3000" dirty="0"/>
              <a:t>LIFETIME REVENUE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7FFFBA-5D24-9561-F87C-75EF5A6D1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149702"/>
              </p:ext>
            </p:extLst>
          </p:nvPr>
        </p:nvGraphicFramePr>
        <p:xfrm>
          <a:off x="-1585" y="190500"/>
          <a:ext cx="4572000" cy="398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45A089-66BA-1A94-57EE-851FF4B386A6}"/>
              </a:ext>
            </a:extLst>
          </p:cNvPr>
          <p:cNvSpPr/>
          <p:nvPr/>
        </p:nvSpPr>
        <p:spPr>
          <a:xfrm>
            <a:off x="-1" y="0"/>
            <a:ext cx="457041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AC22A-EAAC-FD92-D129-93BFFB47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1676400"/>
            <a:ext cx="6553200" cy="39875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8FAD9-84B8-0E36-DA52-89D6CAFD4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412" y="14478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03D356B-DFF4-0D33-3C05-FA311B564AB3}"/>
              </a:ext>
            </a:extLst>
          </p:cNvPr>
          <p:cNvSpPr/>
          <p:nvPr/>
        </p:nvSpPr>
        <p:spPr>
          <a:xfrm>
            <a:off x="5827712" y="5334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USA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C5A953-4F4F-9C77-BA40-B3EE73710EF2}"/>
              </a:ext>
            </a:extLst>
          </p:cNvPr>
          <p:cNvSpPr/>
          <p:nvPr/>
        </p:nvSpPr>
        <p:spPr>
          <a:xfrm>
            <a:off x="5827712" y="9906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$246 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C3B1A-E812-BA3B-DADB-91B2340F4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89812" y="4556760"/>
            <a:ext cx="0" cy="1107207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02B827-B699-945A-C71F-716A6B06E21D}"/>
              </a:ext>
            </a:extLst>
          </p:cNvPr>
          <p:cNvSpPr/>
          <p:nvPr/>
        </p:nvSpPr>
        <p:spPr>
          <a:xfrm>
            <a:off x="6780212" y="58011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Brazil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9252E4-0C03-D79C-D80A-6686EEE6034A}"/>
              </a:ext>
            </a:extLst>
          </p:cNvPr>
          <p:cNvSpPr/>
          <p:nvPr/>
        </p:nvSpPr>
        <p:spPr>
          <a:xfrm>
            <a:off x="6780212" y="62583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$107 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03BE-35A3-4328-FF61-C1BC807C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0412" y="11430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17959C-812C-E251-C2B7-A18910D5838D}"/>
              </a:ext>
            </a:extLst>
          </p:cNvPr>
          <p:cNvSpPr/>
          <p:nvPr/>
        </p:nvSpPr>
        <p:spPr>
          <a:xfrm>
            <a:off x="7732709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France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B86D54-BE28-C1E0-47BE-50A0A1E1CEE3}"/>
              </a:ext>
            </a:extLst>
          </p:cNvPr>
          <p:cNvSpPr/>
          <p:nvPr/>
        </p:nvSpPr>
        <p:spPr>
          <a:xfrm>
            <a:off x="7732709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$81 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20C685-E912-9558-73F9-134C91B3F324}"/>
              </a:ext>
            </a:extLst>
          </p:cNvPr>
          <p:cNvSpPr/>
          <p:nvPr/>
        </p:nvSpPr>
        <p:spPr>
          <a:xfrm>
            <a:off x="9142412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Germany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C3C543-EB9C-B9E2-DB80-51433D5089CF}"/>
              </a:ext>
            </a:extLst>
          </p:cNvPr>
          <p:cNvSpPr/>
          <p:nvPr/>
        </p:nvSpPr>
        <p:spPr>
          <a:xfrm>
            <a:off x="9142412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$230 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F0E4AB-9FAA-E55C-F905-E02E1AF286DA}"/>
              </a:ext>
            </a:extLst>
          </p:cNvPr>
          <p:cNvSpPr/>
          <p:nvPr/>
        </p:nvSpPr>
        <p:spPr>
          <a:xfrm>
            <a:off x="10552115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Austria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78F632-366A-BE6A-8AC7-E633E119D2EB}"/>
              </a:ext>
            </a:extLst>
          </p:cNvPr>
          <p:cNvSpPr/>
          <p:nvPr/>
        </p:nvSpPr>
        <p:spPr>
          <a:xfrm>
            <a:off x="10552115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$128 k</a:t>
            </a:r>
          </a:p>
        </p:txBody>
      </p:sp>
    </p:spTree>
    <p:extLst>
      <p:ext uri="{BB962C8B-B14F-4D97-AF65-F5344CB8AC3E}">
        <p14:creationId xmlns:p14="http://schemas.microsoft.com/office/powerpoint/2010/main" val="40062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</a:t>
            </a:r>
            <a:br>
              <a:rPr lang="en-US" dirty="0"/>
            </a:br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756" y="2819400"/>
            <a:ext cx="3613856" cy="3276600"/>
          </a:xfrm>
        </p:spPr>
        <p:txBody>
          <a:bodyPr/>
          <a:lstStyle/>
          <a:p>
            <a:pPr algn="ctr"/>
            <a:r>
              <a:rPr lang="en-US" sz="3200" b="1" dirty="0"/>
              <a:t>Beverages</a:t>
            </a:r>
            <a:endParaRPr lang="en-US" sz="3800" b="1" dirty="0"/>
          </a:p>
          <a:p>
            <a:pPr algn="ctr"/>
            <a:r>
              <a:rPr lang="en-US" sz="3200" dirty="0"/>
              <a:t>21% of Lifetime Revenue</a:t>
            </a:r>
          </a:p>
          <a:p>
            <a:pPr marL="514350" indent="-514350" algn="ctr">
              <a:buAutoNum type="arabicParenBoth"/>
            </a:pPr>
            <a:endParaRPr lang="en-US" sz="3200" dirty="0"/>
          </a:p>
          <a:p>
            <a:pPr algn="ctr"/>
            <a:r>
              <a:rPr lang="en-US" sz="3200" b="1" dirty="0"/>
              <a:t>Dairy Products</a:t>
            </a:r>
          </a:p>
          <a:p>
            <a:pPr algn="ctr"/>
            <a:r>
              <a:rPr lang="en-US" sz="3200" dirty="0"/>
              <a:t>19% of Lifetime Revenue</a:t>
            </a:r>
            <a:endParaRPr lang="en-US" sz="3200" b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9EEBE8A-01E2-F970-5127-FC4401A66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991918"/>
              </p:ext>
            </p:extLst>
          </p:nvPr>
        </p:nvGraphicFramePr>
        <p:xfrm>
          <a:off x="5012101" y="647700"/>
          <a:ext cx="654755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2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0" y="4247737"/>
            <a:ext cx="3960971" cy="2000663"/>
          </a:xfrm>
        </p:spPr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9546" y="634889"/>
            <a:ext cx="1988866" cy="736711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89048" y="1413291"/>
            <a:ext cx="1939364" cy="339309"/>
          </a:xfrm>
        </p:spPr>
        <p:txBody>
          <a:bodyPr/>
          <a:lstStyle/>
          <a:p>
            <a:r>
              <a:rPr lang="en-US" dirty="0"/>
              <a:t>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0562" y="2869690"/>
            <a:ext cx="3547886" cy="736711"/>
          </a:xfrm>
        </p:spPr>
        <p:txBody>
          <a:bodyPr/>
          <a:lstStyle/>
          <a:p>
            <a:r>
              <a:rPr lang="en-US" dirty="0"/>
              <a:t>$1.27 mil.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9547" y="2869690"/>
            <a:ext cx="1916980" cy="736711"/>
          </a:xfrm>
        </p:spPr>
        <p:txBody>
          <a:bodyPr/>
          <a:lstStyle/>
          <a:p>
            <a:r>
              <a:rPr lang="en-US" dirty="0"/>
              <a:t>830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89048" y="3581400"/>
            <a:ext cx="1939364" cy="339309"/>
          </a:xfrm>
        </p:spPr>
        <p:txBody>
          <a:bodyPr/>
          <a:lstStyle/>
          <a:p>
            <a:r>
              <a:rPr lang="en-US" dirty="0"/>
              <a:t>Orders placed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!!!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9547" y="4953000"/>
            <a:ext cx="1066800" cy="736711"/>
          </a:xfrm>
        </p:spPr>
        <p:txBody>
          <a:bodyPr/>
          <a:lstStyle/>
          <a:p>
            <a:r>
              <a:rPr lang="en-US" dirty="0"/>
              <a:t>!!!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89048" y="5756387"/>
            <a:ext cx="1939364" cy="339309"/>
          </a:xfrm>
        </p:spPr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FCA0864-2411-142E-DFF3-B2F587AD572A}"/>
              </a:ext>
            </a:extLst>
          </p:cNvPr>
          <p:cNvSpPr txBox="1">
            <a:spLocks/>
          </p:cNvSpPr>
          <p:nvPr/>
        </p:nvSpPr>
        <p:spPr>
          <a:xfrm>
            <a:off x="341232" y="6286804"/>
            <a:ext cx="2705180" cy="52621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July 1996 – May 1998</a:t>
            </a:r>
          </a:p>
        </p:txBody>
      </p:sp>
    </p:spTree>
    <p:extLst>
      <p:ext uri="{BB962C8B-B14F-4D97-AF65-F5344CB8AC3E}">
        <p14:creationId xmlns:p14="http://schemas.microsoft.com/office/powerpoint/2010/main" val="387000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9AF9-613C-DDA6-63BE-8386479C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8DE3-E419-2E42-F5A9-506D28095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Macintosh PowerPoint</Application>
  <PresentationFormat>Custom</PresentationFormat>
  <Paragraphs>181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Bookman Old Style</vt:lpstr>
      <vt:lpstr>Calibri</vt:lpstr>
      <vt:lpstr>Corbel</vt:lpstr>
      <vt:lpstr>Office Theme</vt:lpstr>
      <vt:lpstr>Northwind TraderS</vt:lpstr>
      <vt:lpstr>Our Customers</vt:lpstr>
      <vt:lpstr>CUSTOMERGROWTH</vt:lpstr>
      <vt:lpstr>Lifetime Revenue: $1,265,793</vt:lpstr>
      <vt:lpstr>PowerPoint Presentation</vt:lpstr>
      <vt:lpstr>Top Product categories</vt:lpstr>
      <vt:lpstr>LiFETIME INSIGHTS</vt:lpstr>
      <vt:lpstr>PowerPoint Presentation</vt:lpstr>
      <vt:lpstr>PowerPoint Presentation</vt:lpstr>
      <vt:lpstr>PowerPoint Presentation</vt:lpstr>
      <vt:lpstr>TITLE HERE</vt:lpstr>
      <vt:lpstr>PowerPoint Presentation</vt:lpstr>
      <vt:lpstr>PEOPLE PROCESS TOOLS  EXPERIENCE</vt:lpstr>
      <vt:lpstr>COMPANY PILLARS</vt:lpstr>
      <vt:lpstr>CONSUMER DATA</vt:lpstr>
      <vt:lpstr>LiFETIME INSIGHTS</vt:lpstr>
      <vt:lpstr>EVENT TIMELINE</vt:lpstr>
      <vt:lpstr>COMPANY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2023-07-13T21:23:57Z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