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7" r:id="rId8"/>
    <p:sldId id="259" r:id="rId9"/>
    <p:sldId id="269" r:id="rId10"/>
    <p:sldId id="271" r:id="rId11"/>
    <p:sldId id="273" r:id="rId12"/>
    <p:sldId id="27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C3A8744-F0DE-4961-8745-BAF48EA652D4}" type="datetimeFigureOut">
              <a:rPr lang="ru-RU" smtClean="0"/>
              <a:t>01.11.2019</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67AC3A4-D522-4D0A-8FA6-41BC14E2EB8F}"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354627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C3A8744-F0DE-4961-8745-BAF48EA652D4}"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293011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C3A8744-F0DE-4961-8745-BAF48EA652D4}"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51306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C3A8744-F0DE-4961-8745-BAF48EA652D4}"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116369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C3A8744-F0DE-4961-8745-BAF48EA652D4}" type="datetimeFigureOut">
              <a:rPr lang="ru-RU" smtClean="0"/>
              <a:t>01.11.2019</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67AC3A4-D522-4D0A-8FA6-41BC14E2EB8F}"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929413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C3A8744-F0DE-4961-8745-BAF48EA652D4}" type="datetimeFigureOut">
              <a:rPr lang="ru-RU" smtClean="0"/>
              <a:t>01.11.2019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3144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C3A8744-F0DE-4961-8745-BAF48EA652D4}" type="datetimeFigureOut">
              <a:rPr lang="ru-RU" smtClean="0"/>
              <a:t>01.11.2019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23329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C3A8744-F0DE-4961-8745-BAF48EA652D4}" type="datetimeFigureOut">
              <a:rPr lang="ru-RU" smtClean="0"/>
              <a:t>01.11.2019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105808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8744-F0DE-4961-8745-BAF48EA652D4}" type="datetimeFigureOut">
              <a:rPr lang="ru-RU" smtClean="0"/>
              <a:t>01.11.2019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67AC3A4-D522-4D0A-8FA6-41BC14E2EB8F}" type="slidenum">
              <a:rPr lang="ru-RU" smtClean="0"/>
              <a:t>‹#›</a:t>
            </a:fld>
            <a:endParaRPr lang="ru-RU"/>
          </a:p>
        </p:txBody>
      </p:sp>
    </p:spTree>
    <p:extLst>
      <p:ext uri="{BB962C8B-B14F-4D97-AF65-F5344CB8AC3E}">
        <p14:creationId xmlns:p14="http://schemas.microsoft.com/office/powerpoint/2010/main" val="297902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3A8744-F0DE-4961-8745-BAF48EA652D4}" type="datetimeFigureOut">
              <a:rPr lang="ru-RU" smtClean="0"/>
              <a:t>01.11.2019</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67AC3A4-D522-4D0A-8FA6-41BC14E2EB8F}"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75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3A8744-F0DE-4961-8745-BAF48EA652D4}" type="datetimeFigureOut">
              <a:rPr lang="ru-RU" smtClean="0"/>
              <a:t>01.11.2019</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67AC3A4-D522-4D0A-8FA6-41BC14E2EB8F}"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167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C3A8744-F0DE-4961-8745-BAF48EA652D4}" type="datetimeFigureOut">
              <a:rPr lang="ru-RU" smtClean="0"/>
              <a:t>01.11.2019</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67AC3A4-D522-4D0A-8FA6-41BC14E2EB8F}"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2390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23921" y="3177639"/>
            <a:ext cx="8361229" cy="2098226"/>
          </a:xfrm>
        </p:spPr>
        <p:txBody>
          <a:bodyPr/>
          <a:lstStyle/>
          <a:p>
            <a:r>
              <a:rPr lang="en-US" dirty="0"/>
              <a:t>All about: </a:t>
            </a:r>
            <a:r>
              <a:rPr lang="en-GB" b="1" dirty="0" err="1"/>
              <a:t>Startups</a:t>
            </a:r>
            <a:br>
              <a:rPr lang="en-GB" dirty="0"/>
            </a:br>
            <a:endParaRPr lang="ru-RU" dirty="0"/>
          </a:p>
        </p:txBody>
      </p:sp>
      <p:sp>
        <p:nvSpPr>
          <p:cNvPr id="3" name="Подзаголовок 2"/>
          <p:cNvSpPr>
            <a:spLocks noGrp="1"/>
          </p:cNvSpPr>
          <p:nvPr>
            <p:ph type="subTitle" idx="1"/>
          </p:nvPr>
        </p:nvSpPr>
        <p:spPr>
          <a:xfrm>
            <a:off x="2820583" y="4633286"/>
            <a:ext cx="6831673" cy="1086237"/>
          </a:xfrm>
        </p:spPr>
        <p:txBody>
          <a:bodyPr/>
          <a:lstStyle/>
          <a:p>
            <a:endParaRPr lang="ru-RU" dirty="0"/>
          </a:p>
        </p:txBody>
      </p:sp>
    </p:spTree>
    <p:extLst>
      <p:ext uri="{BB962C8B-B14F-4D97-AF65-F5344CB8AC3E}">
        <p14:creationId xmlns:p14="http://schemas.microsoft.com/office/powerpoint/2010/main" val="114724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GB" b="1" dirty="0"/>
              <a:t>Funding</a:t>
            </a:r>
            <a:br>
              <a:rPr lang="en-GB" b="1" dirty="0"/>
            </a:br>
            <a:br>
              <a:rPr lang="en-US" sz="3100" i="1" dirty="0"/>
            </a:br>
            <a:br>
              <a:rPr lang="en-US" dirty="0"/>
            </a:br>
            <a:br>
              <a:rPr lang="en-GB" dirty="0"/>
            </a:br>
            <a:endParaRPr lang="ru-RU" dirty="0"/>
          </a:p>
        </p:txBody>
      </p:sp>
      <p:sp>
        <p:nvSpPr>
          <p:cNvPr id="3" name="Объект 2"/>
          <p:cNvSpPr>
            <a:spLocks noGrp="1"/>
          </p:cNvSpPr>
          <p:nvPr>
            <p:ph idx="1"/>
          </p:nvPr>
        </p:nvSpPr>
        <p:spPr/>
        <p:txBody>
          <a:bodyPr/>
          <a:lstStyle/>
          <a:p>
            <a:r>
              <a:rPr lang="en-US" dirty="0"/>
              <a:t>A startup is often financed by the founders until the business gets off the ground, and the startup attracts outside investment.</a:t>
            </a:r>
          </a:p>
          <a:p>
            <a:r>
              <a:rPr lang="en-US" dirty="0"/>
              <a:t>There are many different ways to fund startups.</a:t>
            </a:r>
          </a:p>
          <a:p>
            <a:r>
              <a:rPr lang="en-US" dirty="0"/>
              <a:t>A startup is simply a business in the initial business stage.</a:t>
            </a:r>
          </a:p>
          <a:p>
            <a:r>
              <a:rPr lang="en-US" dirty="0"/>
              <a:t>A startup may be funded using credit.</a:t>
            </a:r>
            <a:endParaRPr lang="ru-RU" dirty="0"/>
          </a:p>
        </p:txBody>
      </p:sp>
    </p:spTree>
    <p:extLst>
      <p:ext uri="{BB962C8B-B14F-4D97-AF65-F5344CB8AC3E}">
        <p14:creationId xmlns:p14="http://schemas.microsoft.com/office/powerpoint/2010/main" val="332019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Crowdfunding</a:t>
            </a:r>
            <a:br>
              <a:rPr lang="en-GB" dirty="0"/>
            </a:br>
            <a:endParaRPr lang="ru-RU" dirty="0"/>
          </a:p>
        </p:txBody>
      </p:sp>
      <p:sp>
        <p:nvSpPr>
          <p:cNvPr id="3" name="Объект 2"/>
          <p:cNvSpPr>
            <a:spLocks noGrp="1"/>
          </p:cNvSpPr>
          <p:nvPr>
            <p:ph idx="1"/>
          </p:nvPr>
        </p:nvSpPr>
        <p:spPr/>
        <p:txBody>
          <a:bodyPr/>
          <a:lstStyle/>
          <a:p>
            <a:pPr marL="0" indent="0">
              <a:buNone/>
            </a:pPr>
            <a:r>
              <a:rPr lang="en-US" dirty="0"/>
              <a:t>Crowdfunding is the use of small amounts of capital from a large number of individuals to finance a new business venture.</a:t>
            </a:r>
          </a:p>
          <a:p>
            <a:r>
              <a:rPr lang="en-US" dirty="0"/>
              <a:t>Restrictions apply to who is allowed to fund a new business and how much they are allowed to contribute.</a:t>
            </a:r>
          </a:p>
          <a:p>
            <a:r>
              <a:rPr lang="en-US" dirty="0"/>
              <a:t>Crowdfunding allows investors to select from hundreds of projects and invest as little as $10.</a:t>
            </a:r>
          </a:p>
          <a:p>
            <a:r>
              <a:rPr lang="en-US" dirty="0"/>
              <a:t>Crowdfunding sites generate revenue from a percentage of the funds raised.</a:t>
            </a:r>
          </a:p>
          <a:p>
            <a:r>
              <a:rPr lang="en-US" dirty="0"/>
              <a:t>The SEC regulates equity-based crowdfunding ventures in the United States.</a:t>
            </a:r>
          </a:p>
          <a:p>
            <a:endParaRPr lang="ru-RU" dirty="0"/>
          </a:p>
        </p:txBody>
      </p:sp>
    </p:spTree>
    <p:extLst>
      <p:ext uri="{BB962C8B-B14F-4D97-AF65-F5344CB8AC3E}">
        <p14:creationId xmlns:p14="http://schemas.microsoft.com/office/powerpoint/2010/main" val="397800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GB" b="1" dirty="0"/>
              <a:t>Legal Structure</a:t>
            </a:r>
            <a:r>
              <a:rPr lang="en-US" b="1" dirty="0"/>
              <a:t>- </a:t>
            </a:r>
            <a:r>
              <a:rPr lang="en-US" sz="3100" b="1" i="1" dirty="0"/>
              <a:t>about </a:t>
            </a:r>
            <a:r>
              <a:rPr lang="en-GB" sz="3100" b="1" i="1" dirty="0"/>
              <a:t>Partnerships </a:t>
            </a:r>
            <a:br>
              <a:rPr lang="en-US" sz="3100" i="1" dirty="0"/>
            </a:br>
            <a:br>
              <a:rPr lang="en-US" dirty="0"/>
            </a:br>
            <a:br>
              <a:rPr lang="en-GB" dirty="0"/>
            </a:br>
            <a:endParaRPr lang="ru-RU" dirty="0"/>
          </a:p>
        </p:txBody>
      </p:sp>
      <p:pic>
        <p:nvPicPr>
          <p:cNvPr id="4" name="Объект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3824654" y="2171700"/>
            <a:ext cx="4410808" cy="331913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07960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29428" y="2456670"/>
            <a:ext cx="8361229" cy="2098226"/>
          </a:xfrm>
        </p:spPr>
        <p:txBody>
          <a:bodyPr/>
          <a:lstStyle/>
          <a:p>
            <a:r>
              <a:rPr lang="en-GB" b="1" dirty="0"/>
              <a:t>Thanks for your attention</a:t>
            </a:r>
            <a:endParaRPr lang="ru-RU" b="1" dirty="0"/>
          </a:p>
        </p:txBody>
      </p:sp>
    </p:spTree>
    <p:extLst>
      <p:ext uri="{BB962C8B-B14F-4D97-AF65-F5344CB8AC3E}">
        <p14:creationId xmlns:p14="http://schemas.microsoft.com/office/powerpoint/2010/main" val="273997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GB" dirty="0"/>
              <a:t>What Is a </a:t>
            </a:r>
            <a:r>
              <a:rPr lang="en-GB" dirty="0" err="1"/>
              <a:t>Startup</a:t>
            </a:r>
            <a:r>
              <a:rPr lang="en-GB" dirty="0"/>
              <a:t>?</a:t>
            </a:r>
            <a:br>
              <a:rPr lang="en-GB" dirty="0"/>
            </a:br>
            <a:endParaRPr lang="ru-RU" dirty="0"/>
          </a:p>
        </p:txBody>
      </p:sp>
      <p:pic>
        <p:nvPicPr>
          <p:cNvPr id="4" name="Объект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3187700" y="2286000"/>
            <a:ext cx="5969000" cy="35814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10022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94" y="2444360"/>
            <a:ext cx="9612971" cy="2852737"/>
          </a:xfrm>
        </p:spPr>
        <p:txBody>
          <a:bodyPr>
            <a:normAutofit fontScale="90000"/>
          </a:bodyPr>
          <a:lstStyle/>
          <a:p>
            <a:pPr algn="ctr"/>
            <a:r>
              <a:rPr lang="en-GB" dirty="0"/>
              <a:t>Understanding </a:t>
            </a:r>
            <a:r>
              <a:rPr lang="en-GB" dirty="0" err="1"/>
              <a:t>Startups</a:t>
            </a:r>
            <a:br>
              <a:rPr lang="en-GB" dirty="0"/>
            </a:br>
            <a:endParaRPr lang="ru-RU" dirty="0"/>
          </a:p>
        </p:txBody>
      </p:sp>
    </p:spTree>
    <p:extLst>
      <p:ext uri="{BB962C8B-B14F-4D97-AF65-F5344CB8AC3E}">
        <p14:creationId xmlns:p14="http://schemas.microsoft.com/office/powerpoint/2010/main" val="365159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About </a:t>
            </a:r>
            <a:r>
              <a:rPr lang="en-GB" b="1" dirty="0"/>
              <a:t>Dotcom</a:t>
            </a:r>
            <a:br>
              <a:rPr lang="en-GB" b="1" dirty="0"/>
            </a:br>
            <a:endParaRPr lang="ru-RU" b="1" dirty="0"/>
          </a:p>
        </p:txBody>
      </p:sp>
      <p:sp>
        <p:nvSpPr>
          <p:cNvPr id="3" name="Объект 2"/>
          <p:cNvSpPr>
            <a:spLocks noGrp="1"/>
          </p:cNvSpPr>
          <p:nvPr>
            <p:ph idx="1"/>
          </p:nvPr>
        </p:nvSpPr>
        <p:spPr>
          <a:xfrm>
            <a:off x="1213338" y="1690967"/>
            <a:ext cx="5978769" cy="5017563"/>
          </a:xfrm>
        </p:spPr>
        <p:txBody>
          <a:bodyPr>
            <a:normAutofit/>
          </a:bodyPr>
          <a:lstStyle/>
          <a:p>
            <a:pPr algn="just"/>
            <a:r>
              <a:rPr lang="en-US" dirty="0"/>
              <a:t>A dotcom, or dot-com, is a company that conducts business through its website. A dotcom company embraces the internet as the key component in its business.</a:t>
            </a:r>
          </a:p>
          <a:p>
            <a:pPr algn="just"/>
            <a:r>
              <a:rPr lang="en-US" dirty="0"/>
              <a:t>Dotcoms are so named because of the URL customers type to visit the website to do business with the company. The .com at the end of the URL stands for commercial. </a:t>
            </a:r>
          </a:p>
          <a:p>
            <a:pPr algn="just"/>
            <a:endParaRPr lang="en-US" dirty="0"/>
          </a:p>
          <a:p>
            <a:pPr algn="just"/>
            <a:r>
              <a:rPr lang="en-US" b="1" dirty="0"/>
              <a:t>The largest number of startups in the last 20 years have been dotcoms.</a:t>
            </a:r>
            <a:endParaRPr lang="ru-RU" b="1" dirty="0"/>
          </a:p>
        </p:txBody>
      </p:sp>
      <p:pic>
        <p:nvPicPr>
          <p:cNvPr id="5" name="Рисунок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979185" y="888023"/>
            <a:ext cx="3564617" cy="503799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6165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About </a:t>
            </a:r>
            <a:r>
              <a:rPr lang="en-GB" b="1" dirty="0"/>
              <a:t>Bubble</a:t>
            </a:r>
            <a:br>
              <a:rPr lang="en-GB" b="1" dirty="0"/>
            </a:br>
            <a:endParaRPr lang="ru-RU" b="1" dirty="0"/>
          </a:p>
        </p:txBody>
      </p:sp>
      <p:sp>
        <p:nvSpPr>
          <p:cNvPr id="3" name="Объект 2"/>
          <p:cNvSpPr>
            <a:spLocks noGrp="1"/>
          </p:cNvSpPr>
          <p:nvPr>
            <p:ph idx="1"/>
          </p:nvPr>
        </p:nvSpPr>
        <p:spPr>
          <a:xfrm>
            <a:off x="1371600" y="2286000"/>
            <a:ext cx="6726115" cy="3581400"/>
          </a:xfrm>
        </p:spPr>
        <p:txBody>
          <a:bodyPr/>
          <a:lstStyle/>
          <a:p>
            <a:pPr algn="just"/>
            <a:r>
              <a:rPr lang="en-US" dirty="0"/>
              <a:t>A bubble is a rapid escalation of asset prices followed by a contraction, often created by a surge in asset prices that is fundamentally unwarranted.</a:t>
            </a:r>
          </a:p>
          <a:p>
            <a:pPr algn="just"/>
            <a:endParaRPr lang="en-US" dirty="0"/>
          </a:p>
          <a:p>
            <a:pPr algn="just"/>
            <a:r>
              <a:rPr lang="en-US" dirty="0"/>
              <a:t>Changes in investor behavior are the primary causes of bubbles that form in economies, securities, stock markets, and business sectors.</a:t>
            </a:r>
          </a:p>
        </p:txBody>
      </p:sp>
    </p:spTree>
    <p:extLst>
      <p:ext uri="{BB962C8B-B14F-4D97-AF65-F5344CB8AC3E}">
        <p14:creationId xmlns:p14="http://schemas.microsoft.com/office/powerpoint/2010/main" val="416971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The Five Steps of a Bubble</a:t>
            </a:r>
            <a:br>
              <a:rPr lang="en-US" dirty="0"/>
            </a:br>
            <a:br>
              <a:rPr lang="en-GB" dirty="0"/>
            </a:br>
            <a:endParaRPr lang="ru-RU" dirty="0"/>
          </a:p>
        </p:txBody>
      </p:sp>
      <p:sp>
        <p:nvSpPr>
          <p:cNvPr id="3" name="Объект 2"/>
          <p:cNvSpPr>
            <a:spLocks noGrp="1"/>
          </p:cNvSpPr>
          <p:nvPr>
            <p:ph idx="1"/>
          </p:nvPr>
        </p:nvSpPr>
        <p:spPr>
          <a:xfrm>
            <a:off x="1371600" y="2286000"/>
            <a:ext cx="6726115" cy="3581400"/>
          </a:xfrm>
        </p:spPr>
        <p:txBody>
          <a:bodyPr>
            <a:normAutofit/>
          </a:bodyPr>
          <a:lstStyle/>
          <a:p>
            <a:r>
              <a:rPr lang="en-US" b="1" dirty="0"/>
              <a:t>Displacement</a:t>
            </a:r>
            <a:r>
              <a:rPr lang="en-US" dirty="0"/>
              <a:t>: (new product or technology)</a:t>
            </a:r>
          </a:p>
          <a:p>
            <a:r>
              <a:rPr lang="en-US" b="1" dirty="0"/>
              <a:t>Boom</a:t>
            </a:r>
            <a:r>
              <a:rPr lang="en-US" dirty="0"/>
              <a:t>: (Prices start to rise at first) </a:t>
            </a:r>
          </a:p>
          <a:p>
            <a:r>
              <a:rPr lang="en-US" b="1" dirty="0"/>
              <a:t>Euphoria</a:t>
            </a:r>
            <a:r>
              <a:rPr lang="en-US" dirty="0"/>
              <a:t>: (asset prices skyrocket)</a:t>
            </a:r>
          </a:p>
          <a:p>
            <a:r>
              <a:rPr lang="en-US" b="1" dirty="0"/>
              <a:t>Profit taking</a:t>
            </a:r>
          </a:p>
          <a:p>
            <a:r>
              <a:rPr lang="en-US" b="1" dirty="0"/>
              <a:t>Panic</a:t>
            </a:r>
            <a:r>
              <a:rPr lang="en-US" dirty="0"/>
              <a:t>: (asset prices change course)</a:t>
            </a:r>
          </a:p>
        </p:txBody>
      </p:sp>
      <p:pic>
        <p:nvPicPr>
          <p:cNvPr id="4" name="Рисунок 3"/>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523436" y="2286000"/>
            <a:ext cx="4078502" cy="247259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2385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b="1" dirty="0"/>
              <a:t>Market research</a:t>
            </a:r>
            <a:endParaRPr lang="ru-RU" b="1" dirty="0"/>
          </a:p>
        </p:txBody>
      </p:sp>
      <p:sp>
        <p:nvSpPr>
          <p:cNvPr id="3" name="Объект 2"/>
          <p:cNvSpPr>
            <a:spLocks noGrp="1"/>
          </p:cNvSpPr>
          <p:nvPr>
            <p:ph idx="1"/>
          </p:nvPr>
        </p:nvSpPr>
        <p:spPr>
          <a:xfrm>
            <a:off x="984738" y="1802423"/>
            <a:ext cx="4774224" cy="3581400"/>
          </a:xfrm>
        </p:spPr>
        <p:txBody>
          <a:bodyPr/>
          <a:lstStyle/>
          <a:p>
            <a:pPr algn="just"/>
            <a:r>
              <a:rPr lang="en-US" dirty="0"/>
              <a:t>Market research helps determine the demand for a product or service. </a:t>
            </a:r>
          </a:p>
          <a:p>
            <a:pPr algn="just"/>
            <a:r>
              <a:rPr lang="en-US" dirty="0"/>
              <a:t>A startup requires a comprehensive business plan outlining mission statement, future visions, and goals as well as management and marketing strategies.</a:t>
            </a:r>
            <a:endParaRPr lang="ru-RU" dirty="0"/>
          </a:p>
        </p:txBody>
      </p:sp>
      <p:pic>
        <p:nvPicPr>
          <p:cNvPr id="4" name="Рисунок 3"/>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6326558" y="2022230"/>
            <a:ext cx="5033104" cy="283112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99969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GB" dirty="0"/>
              <a:t>Special Considerations</a:t>
            </a:r>
            <a:br>
              <a:rPr lang="en-GB" dirty="0"/>
            </a:b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2274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a:t>Location - </a:t>
            </a:r>
            <a:r>
              <a:rPr lang="en-US" sz="3100" i="1" dirty="0"/>
              <a:t>online, in an office/home office or store?</a:t>
            </a:r>
            <a:br>
              <a:rPr lang="en-US" i="1" dirty="0"/>
            </a:br>
            <a:br>
              <a:rPr lang="en-US" dirty="0"/>
            </a:br>
            <a:br>
              <a:rPr lang="en-GB" dirty="0"/>
            </a:br>
            <a:endParaRPr lang="ru-RU" dirty="0"/>
          </a:p>
        </p:txBody>
      </p:sp>
      <p:pic>
        <p:nvPicPr>
          <p:cNvPr id="7" name="Объект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59071" y="2479430"/>
            <a:ext cx="6366933" cy="35814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026754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TM10001105[[fn=Урожай]]</Template>
  <TotalTime>27</TotalTime>
  <Words>356</Words>
  <Application>Microsoft Office PowerPoint</Application>
  <PresentationFormat>Широкоэкранный</PresentationFormat>
  <Paragraphs>36</Paragraphs>
  <Slides>13</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13</vt:i4>
      </vt:variant>
    </vt:vector>
  </HeadingPairs>
  <TitlesOfParts>
    <vt:vector size="15" baseType="lpstr">
      <vt:lpstr>Franklin Gothic Book</vt:lpstr>
      <vt:lpstr>Crop</vt:lpstr>
      <vt:lpstr>All about: Startups </vt:lpstr>
      <vt:lpstr>What Is a Startup? </vt:lpstr>
      <vt:lpstr>Understanding Startups </vt:lpstr>
      <vt:lpstr>About Dotcom </vt:lpstr>
      <vt:lpstr>About Bubble </vt:lpstr>
      <vt:lpstr>The Five Steps of a Bubble  </vt:lpstr>
      <vt:lpstr>Market research</vt:lpstr>
      <vt:lpstr>Special Considerations </vt:lpstr>
      <vt:lpstr>Location - online, in an office/home office or store?   </vt:lpstr>
      <vt:lpstr>Funding    </vt:lpstr>
      <vt:lpstr>Crowdfunding </vt:lpstr>
      <vt:lpstr>Legal Structure- about Partnerships    </vt:lpstr>
      <vt:lpstr>Thanks for your attention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about: Startups</dc:title>
  <dc:creator>S I I A 'et astra</dc:creator>
  <cp:lastModifiedBy>Валери Рогатинская</cp:lastModifiedBy>
  <cp:revision>4</cp:revision>
  <dcterms:created xsi:type="dcterms:W3CDTF">2019-10-31T18:49:31Z</dcterms:created>
  <dcterms:modified xsi:type="dcterms:W3CDTF">2019-11-01T05:43:18Z</dcterms:modified>
</cp:coreProperties>
</file>