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6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B8"/>
    <a:srgbClr val="F1DCC5"/>
    <a:srgbClr val="F5E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DBAB-741E-4AF4-9310-C3A088D171B4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FDDDBA9-B95A-4C7D-BAE6-FEC20D8BA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94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DBAB-741E-4AF4-9310-C3A088D171B4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DBA9-B95A-4C7D-BAE6-FEC20D8BA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06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DBAB-741E-4AF4-9310-C3A088D171B4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DBA9-B95A-4C7D-BAE6-FEC20D8BA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06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DBAB-741E-4AF4-9310-C3A088D171B4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DBA9-B95A-4C7D-BAE6-FEC20D8BA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40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6C7DBAB-741E-4AF4-9310-C3A088D171B4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FDDDBA9-B95A-4C7D-BAE6-FEC20D8BA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68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DBAB-741E-4AF4-9310-C3A088D171B4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DBA9-B95A-4C7D-BAE6-FEC20D8BA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42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DBAB-741E-4AF4-9310-C3A088D171B4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DBA9-B95A-4C7D-BAE6-FEC20D8BA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93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DBAB-741E-4AF4-9310-C3A088D171B4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DBA9-B95A-4C7D-BAE6-FEC20D8BA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64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DBAB-741E-4AF4-9310-C3A088D171B4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DBA9-B95A-4C7D-BAE6-FEC20D8BA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32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DBAB-741E-4AF4-9310-C3A088D171B4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DBA9-B95A-4C7D-BAE6-FEC20D8BA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0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DBAB-741E-4AF4-9310-C3A088D171B4}" type="datetimeFigureOut">
              <a:rPr lang="ru-RU" smtClean="0"/>
              <a:t>14.11.2019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DBA9-B95A-4C7D-BAE6-FEC20D8BA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31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6C7DBAB-741E-4AF4-9310-C3A088D171B4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FDDDBA9-B95A-4C7D-BAE6-FEC20D8BA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20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F5E7D7"/>
            </a:gs>
            <a:gs pos="83000">
              <a:srgbClr val="F1DCC5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Lean CANVAS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748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F5E7D7"/>
            </a:gs>
            <a:gs pos="83000">
              <a:srgbClr val="F1DCC5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7200" dirty="0"/>
              <a:t>Thanks for your attention </a:t>
            </a:r>
            <a:r>
              <a:rPr lang="en-US" sz="7200" dirty="0">
                <a:sym typeface="Wingdings" panose="05000000000000000000" pitchFamily="2" charset="2"/>
              </a:rPr>
              <a:t>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43874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25000"/>
                <a:lumOff val="75000"/>
              </a:schemeClr>
            </a:gs>
            <a:gs pos="74000">
              <a:srgbClr val="F5E7D7"/>
            </a:gs>
            <a:gs pos="50000">
              <a:srgbClr val="F1DCC5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8478" y="5124449"/>
            <a:ext cx="9281160" cy="140246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about</a:t>
            </a:r>
            <a:endParaRPr lang="ru-RU" sz="5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62352" y="1438654"/>
            <a:ext cx="9672447" cy="3685795"/>
          </a:xfrm>
        </p:spPr>
        <p:txBody>
          <a:bodyPr>
            <a:normAutofit/>
          </a:bodyPr>
          <a:lstStyle/>
          <a:p>
            <a:pPr algn="ctr"/>
            <a:r>
              <a:rPr lang="en-US" i="1" dirty="0"/>
              <a:t>The Lean Canvas is an adaptation of Business Model Canvas and it is especially designed for entrepreneurs. The canvas focuses on problems, solutions, key metrics and competitive advantages.</a:t>
            </a:r>
          </a:p>
          <a:p>
            <a:pPr algn="just" fontAlgn="base"/>
            <a:r>
              <a:rPr lang="en-US" dirty="0"/>
              <a:t>When the Business Model Canvas was introduced, all examples shown were business models from existing and mature businesses. Therefore Ash </a:t>
            </a:r>
            <a:r>
              <a:rPr lang="en-US" dirty="0" err="1"/>
              <a:t>Maurya</a:t>
            </a:r>
            <a:r>
              <a:rPr lang="en-US" dirty="0"/>
              <a:t> redesigned it and created the Lean Canvas that is more actionable and entrepreneur-focused.</a:t>
            </a:r>
          </a:p>
          <a:p>
            <a:pPr algn="just" fontAlgn="base"/>
            <a:r>
              <a:rPr lang="en-US" dirty="0"/>
              <a:t>Lean Canvas </a:t>
            </a:r>
            <a:r>
              <a:rPr lang="en-US" b="1" dirty="0"/>
              <a:t>includes aspects for startups to deal with uncertainty and risk. </a:t>
            </a:r>
          </a:p>
        </p:txBody>
      </p:sp>
    </p:spTree>
    <p:extLst>
      <p:ext uri="{BB962C8B-B14F-4D97-AF65-F5344CB8AC3E}">
        <p14:creationId xmlns:p14="http://schemas.microsoft.com/office/powerpoint/2010/main" val="255060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25000"/>
                <a:lumOff val="75000"/>
              </a:schemeClr>
            </a:gs>
            <a:gs pos="74000">
              <a:srgbClr val="F5E7D7"/>
            </a:gs>
            <a:gs pos="50000">
              <a:srgbClr val="F1DCC5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24" y="352425"/>
            <a:ext cx="10058400" cy="599522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2292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25000"/>
                <a:lumOff val="75000"/>
              </a:schemeClr>
            </a:gs>
            <a:gs pos="74000">
              <a:srgbClr val="F5E7D7"/>
            </a:gs>
            <a:gs pos="50000">
              <a:srgbClr val="F1DCC5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0704" y="301751"/>
            <a:ext cx="10058400" cy="1609344"/>
          </a:xfrm>
        </p:spPr>
        <p:txBody>
          <a:bodyPr/>
          <a:lstStyle/>
          <a:p>
            <a:pPr algn="ctr"/>
            <a:r>
              <a:rPr lang="en-GB" dirty="0"/>
              <a:t>comparison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1657730"/>
            <a:ext cx="4754880" cy="640080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GB" i="1" dirty="0"/>
          </a:p>
          <a:p>
            <a:pPr algn="ctr"/>
            <a:r>
              <a:rPr lang="en-GB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Strengths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231135"/>
            <a:ext cx="4754880" cy="4331589"/>
          </a:xfrm>
        </p:spPr>
        <p:txBody>
          <a:bodyPr>
            <a:normAutofit/>
          </a:bodyPr>
          <a:lstStyle/>
          <a:p>
            <a:pPr algn="just"/>
            <a:r>
              <a:rPr lang="en-US" sz="1700" dirty="0"/>
              <a:t>Compared to writing a business plan which can take several weeks or months, you can outline multiple possible business models on a canvas in one afternoon.</a:t>
            </a:r>
          </a:p>
          <a:p>
            <a:pPr algn="just"/>
            <a:r>
              <a:rPr lang="en-US" sz="1700" dirty="0"/>
              <a:t>A single page business model is much easier to share with others which means it will be read by more people and also more frequently updated.</a:t>
            </a:r>
          </a:p>
          <a:p>
            <a:pPr algn="just"/>
            <a:r>
              <a:rPr lang="en-US" sz="1700" dirty="0"/>
              <a:t>Effective: Whether you're pitching investors or giving an update to your team or board, our built-in presenter tools allow you to effectively document and communicate your progress.</a:t>
            </a:r>
          </a:p>
          <a:p>
            <a:pPr algn="just"/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83299" y="1657730"/>
            <a:ext cx="4754880" cy="640080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GB" i="1" dirty="0"/>
          </a:p>
          <a:p>
            <a:pPr algn="ctr"/>
            <a:r>
              <a:rPr lang="en-GB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Weakness</a:t>
            </a:r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83299" y="2231134"/>
            <a:ext cx="4754880" cy="4331589"/>
          </a:xfrm>
        </p:spPr>
        <p:txBody>
          <a:bodyPr>
            <a:normAutofit/>
          </a:bodyPr>
          <a:lstStyle/>
          <a:p>
            <a:pPr algn="just" fontAlgn="base"/>
            <a:r>
              <a:rPr lang="en-US" sz="1700" dirty="0"/>
              <a:t>Partners and value exchange between different actors is not visible</a:t>
            </a:r>
          </a:p>
          <a:p>
            <a:pPr algn="just" fontAlgn="base"/>
            <a:r>
              <a:rPr lang="en-US" sz="1700" dirty="0"/>
              <a:t>Defining the unfair advantage can set barriers in a to early stage of the development of the idea</a:t>
            </a:r>
          </a:p>
          <a:p>
            <a:pPr algn="just" fontAlgn="base"/>
            <a:r>
              <a:rPr lang="en-US" sz="1700" dirty="0"/>
              <a:t>No team or cultural aspects (only within resources)</a:t>
            </a:r>
          </a:p>
          <a:p>
            <a:pPr algn="just" fontAlgn="base"/>
            <a:r>
              <a:rPr lang="en-US" sz="1700" dirty="0"/>
              <a:t>Missing building blocks for special usage, such as sustainable business models</a:t>
            </a:r>
          </a:p>
          <a:p>
            <a:pPr algn="just"/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376270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25000"/>
                <a:lumOff val="75000"/>
              </a:schemeClr>
            </a:gs>
            <a:gs pos="74000">
              <a:srgbClr val="F5E7D7"/>
            </a:gs>
            <a:gs pos="50000">
              <a:srgbClr val="F1DCC5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8528" y="5210174"/>
            <a:ext cx="9281160" cy="1402461"/>
          </a:xfrm>
        </p:spPr>
        <p:txBody>
          <a:bodyPr>
            <a:noAutofit/>
          </a:bodyPr>
          <a:lstStyle/>
          <a:p>
            <a:r>
              <a:rPr lang="en-GB" sz="5400" dirty="0"/>
              <a:t>Electronic Marketing.</a:t>
            </a:r>
            <a:endParaRPr lang="en-US" sz="54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09977" y="1772031"/>
            <a:ext cx="9672447" cy="207607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If you’re </a:t>
            </a:r>
            <a:r>
              <a:rPr lang="en-US" b="1" dirty="0"/>
              <a:t>starting an ecommerce business</a:t>
            </a:r>
            <a:r>
              <a:rPr lang="en-US" dirty="0"/>
              <a:t>, odds are you’ll fall into at least one of these four general categories.</a:t>
            </a:r>
          </a:p>
          <a:p>
            <a:pPr algn="just"/>
            <a:r>
              <a:rPr lang="en-US" dirty="0"/>
              <a:t>Each has its benefits and challenges, and many companies operate in several of these categories simultaneously.</a:t>
            </a:r>
          </a:p>
          <a:p>
            <a:pPr algn="just"/>
            <a:r>
              <a:rPr lang="en-US" dirty="0"/>
              <a:t>Knowing what bucket your big idea fits in will help you think creatively about how what your opportunities and threats might be.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26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25000"/>
                <a:lumOff val="75000"/>
              </a:schemeClr>
            </a:gs>
            <a:gs pos="74000">
              <a:srgbClr val="F5E7D7"/>
            </a:gs>
            <a:gs pos="50000">
              <a:srgbClr val="F1DCC5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49" y="200025"/>
            <a:ext cx="4772025" cy="374403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368" y="200024"/>
            <a:ext cx="5405598" cy="374403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Текст 2"/>
          <p:cNvSpPr txBox="1">
            <a:spLocks/>
          </p:cNvSpPr>
          <p:nvPr/>
        </p:nvSpPr>
        <p:spPr>
          <a:xfrm>
            <a:off x="552450" y="4057650"/>
            <a:ext cx="4772024" cy="292312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B2B</a:t>
            </a:r>
            <a:r>
              <a:rPr lang="en-US" dirty="0"/>
              <a:t> (</a:t>
            </a:r>
            <a:r>
              <a:rPr lang="en-GB" dirty="0"/>
              <a:t>Business to Business</a:t>
            </a:r>
            <a:r>
              <a:rPr lang="en-US" dirty="0"/>
              <a:t>) e-commerce is simply defined as ecommerce between companies. </a:t>
            </a:r>
          </a:p>
          <a:p>
            <a:pPr algn="just"/>
            <a:r>
              <a:rPr lang="en-US" b="1" dirty="0"/>
              <a:t>About 80% of e-commerce is of this type.</a:t>
            </a:r>
          </a:p>
          <a:p>
            <a:pPr algn="r"/>
            <a:r>
              <a:rPr lang="en-US" u="sng" dirty="0"/>
              <a:t>Example</a:t>
            </a:r>
            <a:r>
              <a:rPr lang="en-US" dirty="0"/>
              <a:t>: – Intel selling microprocessor to Dell</a:t>
            </a:r>
          </a:p>
          <a:p>
            <a:pPr algn="just"/>
            <a:endParaRPr lang="ru-RU" dirty="0"/>
          </a:p>
        </p:txBody>
      </p:sp>
      <p:sp>
        <p:nvSpPr>
          <p:cNvPr id="7" name="Текст 2"/>
          <p:cNvSpPr txBox="1">
            <a:spLocks/>
          </p:cNvSpPr>
          <p:nvPr/>
        </p:nvSpPr>
        <p:spPr>
          <a:xfrm>
            <a:off x="6364068" y="4057650"/>
            <a:ext cx="5405597" cy="2734723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Business-to-consumer e-commerce, or commerce between companies and consumers, involves customers gathering information; purchasing physical goods or receiving products over an electronic network.</a:t>
            </a:r>
          </a:p>
          <a:p>
            <a:pPr algn="r"/>
            <a:r>
              <a:rPr lang="en-US" u="sng" dirty="0"/>
              <a:t>Example</a:t>
            </a:r>
            <a:r>
              <a:rPr lang="en-US" dirty="0"/>
              <a:t>: – Dell selling me a laptop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169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25000"/>
                <a:lumOff val="75000"/>
              </a:schemeClr>
            </a:gs>
            <a:gs pos="74000">
              <a:srgbClr val="F5E7D7"/>
            </a:gs>
            <a:gs pos="50000">
              <a:srgbClr val="F1DCC5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2"/>
          <p:cNvSpPr txBox="1">
            <a:spLocks/>
          </p:cNvSpPr>
          <p:nvPr/>
        </p:nvSpPr>
        <p:spPr>
          <a:xfrm>
            <a:off x="552449" y="4057650"/>
            <a:ext cx="4874077" cy="292312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Consumer-to-consumer e-commerce or </a:t>
            </a:r>
            <a:r>
              <a:rPr lang="en-US" dirty="0" err="1"/>
              <a:t>C2C</a:t>
            </a:r>
            <a:r>
              <a:rPr lang="en-US" dirty="0"/>
              <a:t> is simply commerce between private individuals or consumers.</a:t>
            </a:r>
          </a:p>
          <a:p>
            <a:pPr algn="r"/>
            <a:r>
              <a:rPr lang="en-US" u="sng" dirty="0"/>
              <a:t>Example</a:t>
            </a:r>
            <a:r>
              <a:rPr lang="en-US" dirty="0"/>
              <a:t>: – Mary buying an iPod from Tom on eBay </a:t>
            </a:r>
            <a:br>
              <a:rPr lang="en-US" dirty="0"/>
            </a:br>
            <a:r>
              <a:rPr lang="en-US" dirty="0"/>
              <a:t>– Me selling a car to my neighbor</a:t>
            </a:r>
          </a:p>
          <a:p>
            <a:pPr algn="just"/>
            <a:endParaRPr lang="ru-RU" dirty="0"/>
          </a:p>
        </p:txBody>
      </p:sp>
      <p:sp>
        <p:nvSpPr>
          <p:cNvPr id="7" name="Текст 2"/>
          <p:cNvSpPr txBox="1">
            <a:spLocks/>
          </p:cNvSpPr>
          <p:nvPr/>
        </p:nvSpPr>
        <p:spPr>
          <a:xfrm>
            <a:off x="6466119" y="4057649"/>
            <a:ext cx="5405597" cy="2734723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/>
              <a:t>Consumer-to-Business</a:t>
            </a:r>
            <a:r>
              <a:rPr lang="en-US" dirty="0"/>
              <a:t> in which consumers (individuals) create value and businesses consume that value</a:t>
            </a:r>
          </a:p>
          <a:p>
            <a:pPr algn="r"/>
            <a:r>
              <a:rPr lang="en-US" u="sng" dirty="0"/>
              <a:t>Example</a:t>
            </a:r>
            <a:r>
              <a:rPr lang="en-US" dirty="0"/>
              <a:t>: a YouTuber sells ad spaces to advertisers (Businesses)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95249"/>
            <a:ext cx="4772025" cy="396240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71" y="95248"/>
            <a:ext cx="5201494" cy="396240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2831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25000"/>
                <a:lumOff val="75000"/>
              </a:schemeClr>
            </a:gs>
            <a:gs pos="74000">
              <a:srgbClr val="F5E7D7"/>
            </a:gs>
            <a:gs pos="50000">
              <a:srgbClr val="F1DCC5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8250" y="5200649"/>
            <a:ext cx="10638663" cy="1402461"/>
          </a:xfrm>
        </p:spPr>
        <p:txBody>
          <a:bodyPr>
            <a:noAutofit/>
          </a:bodyPr>
          <a:lstStyle/>
          <a:p>
            <a:r>
              <a:rPr lang="en-GB" sz="4800" b="1" dirty="0"/>
              <a:t> Value Proposition Canvas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71877" y="1524379"/>
            <a:ext cx="9672447" cy="2914271"/>
          </a:xfrm>
        </p:spPr>
        <p:txBody>
          <a:bodyPr>
            <a:normAutofit/>
          </a:bodyPr>
          <a:lstStyle/>
          <a:p>
            <a:pPr algn="ctr"/>
            <a:r>
              <a:rPr lang="en-US" i="1" dirty="0"/>
              <a:t>The Value Proposition Canvas is a tool which can help ensure that a product or service is positioned around what the customer values and needs.</a:t>
            </a:r>
          </a:p>
          <a:p>
            <a:pPr algn="just"/>
            <a:r>
              <a:rPr lang="en-US" dirty="0"/>
              <a:t>The Value Proposition Canvas was initially developed by </a:t>
            </a:r>
            <a:r>
              <a:rPr lang="en-US" dirty="0" err="1"/>
              <a:t>Dr</a:t>
            </a:r>
            <a:r>
              <a:rPr lang="en-US" dirty="0"/>
              <a:t> Alexander </a:t>
            </a:r>
            <a:r>
              <a:rPr lang="en-US" dirty="0" err="1"/>
              <a:t>Osterwalder</a:t>
            </a:r>
            <a:r>
              <a:rPr lang="en-US" dirty="0"/>
              <a:t> as a framework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b="1" dirty="0"/>
              <a:t>ensure</a:t>
            </a:r>
            <a:r>
              <a:rPr lang="en-US" dirty="0"/>
              <a:t> that there </a:t>
            </a:r>
            <a:r>
              <a:rPr lang="en-US" b="1" dirty="0"/>
              <a:t>is a fit between the product and market. </a:t>
            </a:r>
            <a:r>
              <a:rPr lang="en-US" dirty="0"/>
              <a:t>It is a detailed look at the relationship between two parts of the </a:t>
            </a:r>
            <a:r>
              <a:rPr lang="en-US" dirty="0" err="1"/>
              <a:t>Osterwalder’s</a:t>
            </a:r>
            <a:r>
              <a:rPr lang="en-US" dirty="0"/>
              <a:t> broader Business Model Canvas; customer segments and value propositions.</a:t>
            </a:r>
          </a:p>
          <a:p>
            <a:pPr algn="just"/>
            <a:r>
              <a:rPr lang="en-US" dirty="0"/>
              <a:t>It can be used when there is need to </a:t>
            </a:r>
            <a:r>
              <a:rPr lang="en-US" b="1" dirty="0"/>
              <a:t>refine an existing product </a:t>
            </a:r>
            <a:r>
              <a:rPr lang="en-US" dirty="0"/>
              <a:t>or service offering or where a new offering is being developed from scratch.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971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25000"/>
                <a:lumOff val="75000"/>
              </a:schemeClr>
            </a:gs>
            <a:gs pos="74000">
              <a:srgbClr val="F5E7D7"/>
            </a:gs>
            <a:gs pos="50000">
              <a:srgbClr val="F1DCC5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36" y="121346"/>
            <a:ext cx="7934325" cy="366045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Текст 2"/>
          <p:cNvSpPr txBox="1">
            <a:spLocks/>
          </p:cNvSpPr>
          <p:nvPr/>
        </p:nvSpPr>
        <p:spPr>
          <a:xfrm>
            <a:off x="104775" y="3781804"/>
            <a:ext cx="11820525" cy="291427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/>
              <a:t>Customer Profile</a:t>
            </a:r>
          </a:p>
          <a:p>
            <a:pPr algn="just"/>
            <a:r>
              <a:rPr lang="en-US" dirty="0"/>
              <a:t>Gains – the benefits which the customer expects and needs, what would delight customers and the things which may increase likelihood of adopting a value proposition.</a:t>
            </a:r>
          </a:p>
          <a:p>
            <a:pPr algn="just"/>
            <a:r>
              <a:rPr lang="en-US" dirty="0"/>
              <a:t>Pains – the negative experiences, emotions and risks that the customer experiences in the process of getting the job done.</a:t>
            </a:r>
          </a:p>
          <a:p>
            <a:pPr algn="just"/>
            <a:r>
              <a:rPr lang="en-US" dirty="0"/>
              <a:t>Customer jobs – the functional, social and emotional tasks customers are trying to perform, problems they are trying to solve and needs they wish to satisfy.</a:t>
            </a:r>
          </a:p>
          <a:p>
            <a:pPr algn="just"/>
            <a:r>
              <a:rPr lang="en-US" dirty="0"/>
              <a:t>A customer profile should be created for each customer segment, as each segment has distinct gains, pains and jobs.</a:t>
            </a:r>
          </a:p>
          <a:p>
            <a:pPr algn="just"/>
            <a:r>
              <a:rPr lang="en-US" b="1" dirty="0"/>
              <a:t>Value Map</a:t>
            </a:r>
          </a:p>
          <a:p>
            <a:pPr algn="just"/>
            <a:r>
              <a:rPr lang="en-US" dirty="0"/>
              <a:t>Gain creators – how the product or service creates customer gains and how it offers added value to the customer.</a:t>
            </a:r>
          </a:p>
          <a:p>
            <a:pPr algn="just"/>
            <a:r>
              <a:rPr lang="en-US" dirty="0"/>
              <a:t>Pain relievers – a description of exactly how the product or service alleviates customer pains.</a:t>
            </a:r>
          </a:p>
          <a:p>
            <a:pPr algn="just"/>
            <a:r>
              <a:rPr lang="en-US" dirty="0"/>
              <a:t>Products and services – the products and services which create gain and relieve pain, and which underpin the creation of value for the customer.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087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ругая 13">
      <a:dk1>
        <a:srgbClr val="262626"/>
      </a:dk1>
      <a:lt1>
        <a:srgbClr val="F7E1AB"/>
      </a:lt1>
      <a:dk2>
        <a:srgbClr val="2A1A00"/>
      </a:dk2>
      <a:lt2>
        <a:srgbClr val="F3F3F2"/>
      </a:lt2>
      <a:accent1>
        <a:srgbClr val="F7E1AB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53</TotalTime>
  <Words>696</Words>
  <Application>Microsoft Office PowerPoint</Application>
  <PresentationFormat>Широкоэкранный</PresentationFormat>
  <Paragraphs>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Cambria</vt:lpstr>
      <vt:lpstr>Rockwell</vt:lpstr>
      <vt:lpstr>Rockwell Condensed</vt:lpstr>
      <vt:lpstr>Wingdings</vt:lpstr>
      <vt:lpstr>Дерево</vt:lpstr>
      <vt:lpstr>Lean CANVAS </vt:lpstr>
      <vt:lpstr>about</vt:lpstr>
      <vt:lpstr>Презентация PowerPoint</vt:lpstr>
      <vt:lpstr>comparison</vt:lpstr>
      <vt:lpstr>Electronic Marketing.</vt:lpstr>
      <vt:lpstr>Презентация PowerPoint</vt:lpstr>
      <vt:lpstr>Презентация PowerPoint</vt:lpstr>
      <vt:lpstr> Value Proposition Canvas</vt:lpstr>
      <vt:lpstr>Презентация PowerPoint</vt:lpstr>
      <vt:lpstr>Thanks for your attention </vt:lpstr>
    </vt:vector>
  </TitlesOfParts>
  <Company>!!!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S I I A 'et astra</dc:creator>
  <cp:lastModifiedBy>Валери Рогатинская</cp:lastModifiedBy>
  <cp:revision>12</cp:revision>
  <dcterms:created xsi:type="dcterms:W3CDTF">2019-11-14T18:36:42Z</dcterms:created>
  <dcterms:modified xsi:type="dcterms:W3CDTF">2019-11-14T20:11:28Z</dcterms:modified>
</cp:coreProperties>
</file>