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2"/>
  </p:notesMasterIdLst>
  <p:sldIdLst>
    <p:sldId id="284" r:id="rId2"/>
    <p:sldId id="261" r:id="rId3"/>
    <p:sldId id="283" r:id="rId4"/>
    <p:sldId id="285" r:id="rId5"/>
    <p:sldId id="282" r:id="rId6"/>
    <p:sldId id="286" r:id="rId7"/>
    <p:sldId id="287" r:id="rId8"/>
    <p:sldId id="289" r:id="rId9"/>
    <p:sldId id="288" r:id="rId10"/>
    <p:sldId id="290" r:id="rId11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3"/>
    <p:restoredTop sz="94643"/>
  </p:normalViewPr>
  <p:slideViewPr>
    <p:cSldViewPr>
      <p:cViewPr varScale="1">
        <p:scale>
          <a:sx n="41" d="100"/>
          <a:sy n="41" d="100"/>
        </p:scale>
        <p:origin x="984" y="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17E3B-9845-964A-B9D1-47EB468BADF2}" type="datetimeFigureOut">
              <a:rPr lang="ru-RU" smtClean="0"/>
              <a:t>02.12.2019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619677-50D2-FE4F-A0AC-17D90CE7C2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9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19677-50D2-FE4F-A0AC-17D90CE7C24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4934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19677-50D2-FE4F-A0AC-17D90CE7C24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6046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19677-50D2-FE4F-A0AC-17D90CE7C24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434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690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91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297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157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2469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14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622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044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5463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08209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5353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9528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322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41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342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70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364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385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746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985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1" r:id="rId18"/>
    <p:sldLayoutId id="2147483753" r:id="rId1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MVP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Minimum Value Product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4562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F1EA5F0-B10E-D24B-8714-B9167AA89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762000"/>
            <a:ext cx="5334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3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1159235" y="6465214"/>
            <a:ext cx="1282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076319" y="2156792"/>
            <a:ext cx="6248400" cy="2544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/>
              <a:t>MVP</a:t>
            </a:r>
            <a:r>
              <a:rPr lang="en-US" dirty="0"/>
              <a:t> (minimum viable product, </a:t>
            </a:r>
            <a:r>
              <a:rPr lang="ru-RU" dirty="0"/>
              <a:t>иногда ошибочно расшифровывается как </a:t>
            </a:r>
            <a:r>
              <a:rPr lang="en-US" dirty="0"/>
              <a:t>minimum valuable product </a:t>
            </a:r>
            <a:r>
              <a:rPr lang="ru-RU" dirty="0"/>
              <a:t>или </a:t>
            </a:r>
            <a:r>
              <a:rPr lang="en-US" dirty="0"/>
              <a:t>minimal valuable product) — </a:t>
            </a:r>
            <a:r>
              <a:rPr lang="ru-RU" dirty="0"/>
              <a:t>это минимально жизнеспособный продукт, который позволяет получить осмысленную обратную связь от пользователей, понять что им нужно и не создавать то, что им неинтересно и за что они не готовы платить.</a:t>
            </a:r>
            <a:endParaRPr lang="ru-RU" b="0" i="0" dirty="0"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34440DA-9D5B-DF45-B152-C3C1C8D51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9" y="1528833"/>
            <a:ext cx="4133850" cy="38003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607197-D3F1-EB48-8657-5C52434A4C36}"/>
              </a:ext>
            </a:extLst>
          </p:cNvPr>
          <p:cNvSpPr txBox="1"/>
          <p:nvPr/>
        </p:nvSpPr>
        <p:spPr>
          <a:xfrm>
            <a:off x="6524119" y="1097946"/>
            <a:ext cx="3352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Что такое </a:t>
            </a:r>
            <a:r>
              <a:rPr lang="en-US" sz="3200" b="1" dirty="0"/>
              <a:t>MVP?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Двойная волна 6"/>
          <p:cNvSpPr/>
          <p:nvPr/>
        </p:nvSpPr>
        <p:spPr>
          <a:xfrm>
            <a:off x="4533900" y="427964"/>
            <a:ext cx="2819400" cy="990600"/>
          </a:xfrm>
          <a:prstGeom prst="doubleWav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981200" y="1828799"/>
            <a:ext cx="7924800" cy="35052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innerShdw blurRad="63500" dist="508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object 2"/>
          <p:cNvSpPr txBox="1"/>
          <p:nvPr/>
        </p:nvSpPr>
        <p:spPr>
          <a:xfrm>
            <a:off x="11106911" y="6477914"/>
            <a:ext cx="15557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59434" y="738598"/>
            <a:ext cx="2568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22252D"/>
                </a:solidFill>
                <a:latin typeface="Open Sans"/>
              </a:rPr>
              <a:t>Основные цели </a:t>
            </a:r>
            <a:r>
              <a:rPr lang="en-GB" b="1" dirty="0">
                <a:solidFill>
                  <a:srgbClr val="22252D"/>
                </a:solidFill>
                <a:latin typeface="Open Sans"/>
              </a:rPr>
              <a:t>MVP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318482" y="2080989"/>
            <a:ext cx="7511317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ru-RU" dirty="0">
                <a:latin typeface="Bookman Old Style" panose="02050604050505020204" pitchFamily="18" charset="0"/>
              </a:rPr>
              <a:t>Тестирование гипотез о продукте с минимальными затратами.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ru-RU" dirty="0">
                <a:latin typeface="Bookman Old Style" panose="02050604050505020204" pitchFamily="18" charset="0"/>
              </a:rPr>
              <a:t>Ускоренное получение информации, требуемой для создания решения.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ru-RU" dirty="0">
                <a:latin typeface="Bookman Old Style" panose="02050604050505020204" pitchFamily="18" charset="0"/>
              </a:rPr>
              <a:t>Экономия времени на разработку.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ru-RU" dirty="0">
                <a:latin typeface="Bookman Old Style" panose="02050604050505020204" pitchFamily="18" charset="0"/>
              </a:rPr>
              <a:t>Быстрое предоставление продукта, решающего, как минимум, одну проблему, ранним пользователям.</a:t>
            </a:r>
            <a:endParaRPr lang="ru-RU" b="0" i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50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1159235" y="6465214"/>
            <a:ext cx="1282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202115" y="1023700"/>
            <a:ext cx="6324600" cy="503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i="1" dirty="0" err="1"/>
              <a:t>Эш</a:t>
            </a:r>
            <a:r>
              <a:rPr lang="en-US" dirty="0"/>
              <a:t> </a:t>
            </a:r>
            <a:r>
              <a:rPr lang="ru-RU" i="1" dirty="0" err="1"/>
              <a:t>Маурья</a:t>
            </a:r>
            <a:r>
              <a:rPr lang="ru-RU" i="1" dirty="0"/>
              <a:t> </a:t>
            </a:r>
            <a:r>
              <a:rPr lang="ru-RU" dirty="0"/>
              <a:t> сделал акцент на том, </a:t>
            </a:r>
            <a:r>
              <a:rPr lang="ru-RU" dirty="0" err="1"/>
              <a:t>валидировать</a:t>
            </a:r>
            <a:r>
              <a:rPr lang="ru-RU" dirty="0"/>
              <a:t> значимость проблемы, которую будет решать конечный </a:t>
            </a:r>
            <a:r>
              <a:rPr lang="ru-RU" dirty="0" err="1"/>
              <a:t>оффер</a:t>
            </a:r>
            <a:r>
              <a:rPr lang="ru-RU" dirty="0"/>
              <a:t>, можно только при наличии правильного начального продукта.</a:t>
            </a:r>
          </a:p>
          <a:p>
            <a:pPr algn="just">
              <a:lnSpc>
                <a:spcPct val="150000"/>
              </a:lnSpc>
            </a:pPr>
            <a:endParaRPr lang="ru-RU" dirty="0"/>
          </a:p>
          <a:p>
            <a:pPr algn="just">
              <a:lnSpc>
                <a:spcPct val="150000"/>
              </a:lnSpc>
            </a:pPr>
            <a:r>
              <a:rPr lang="ru-RU" dirty="0"/>
              <a:t>Используя </a:t>
            </a:r>
            <a:r>
              <a:rPr lang="ru-RU" dirty="0" err="1"/>
              <a:t>Lean</a:t>
            </a:r>
            <a:r>
              <a:rPr lang="ru-RU" dirty="0"/>
              <a:t> </a:t>
            </a:r>
            <a:r>
              <a:rPr lang="ru-RU" dirty="0" err="1"/>
              <a:t>Canvas</a:t>
            </a:r>
            <a:r>
              <a:rPr lang="ru-RU" dirty="0"/>
              <a:t>, </a:t>
            </a:r>
            <a:r>
              <a:rPr lang="ru-RU" dirty="0" err="1"/>
              <a:t>Эш</a:t>
            </a:r>
            <a:r>
              <a:rPr lang="ru-RU" dirty="0"/>
              <a:t> выделил 4 критичных шага для </a:t>
            </a:r>
            <a:r>
              <a:rPr lang="ru-RU" dirty="0" err="1"/>
              <a:t>валидации</a:t>
            </a:r>
            <a:r>
              <a:rPr lang="ru-RU" dirty="0"/>
              <a:t> ценности продукта на рынке: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Подтверждение важности проблемы.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Определение продукта, решающего проблему в минимальной степени (</a:t>
            </a:r>
            <a:r>
              <a:rPr lang="ru-RU" dirty="0" err="1"/>
              <a:t>MVP</a:t>
            </a:r>
            <a:r>
              <a:rPr lang="ru-RU" dirty="0"/>
              <a:t>).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Разработка и </a:t>
            </a:r>
            <a:r>
              <a:rPr lang="ru-RU" dirty="0" err="1"/>
              <a:t>валидация</a:t>
            </a:r>
            <a:r>
              <a:rPr lang="ru-RU" dirty="0"/>
              <a:t> </a:t>
            </a:r>
            <a:r>
              <a:rPr lang="ru-RU" dirty="0" err="1"/>
              <a:t>MVP</a:t>
            </a:r>
            <a:r>
              <a:rPr lang="ru-RU" dirty="0"/>
              <a:t> в узких масштабах.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Подтверждение данных, полученных на 3 этапе, в широких масштабах.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65" y="1752600"/>
            <a:ext cx="44767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332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838200"/>
            <a:ext cx="8717751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473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405B1D-80EC-D541-98D2-CE8177A05338}"/>
              </a:ext>
            </a:extLst>
          </p:cNvPr>
          <p:cNvSpPr txBox="1"/>
          <p:nvPr/>
        </p:nvSpPr>
        <p:spPr>
          <a:xfrm>
            <a:off x="3027692" y="3105834"/>
            <a:ext cx="6136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Расписание пар в университете</a:t>
            </a:r>
          </a:p>
        </p:txBody>
      </p:sp>
    </p:spTree>
    <p:extLst>
      <p:ext uri="{BB962C8B-B14F-4D97-AF65-F5344CB8AC3E}">
        <p14:creationId xmlns:p14="http://schemas.microsoft.com/office/powerpoint/2010/main" val="951047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67A7B01-BA07-2D4F-9F63-86D35D5461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60"/>
          <a:stretch/>
        </p:blipFill>
        <p:spPr>
          <a:xfrm>
            <a:off x="990600" y="881488"/>
            <a:ext cx="10210800" cy="509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970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25C5A27-3B80-0D40-9BCE-26AF546EB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788" y="1104899"/>
            <a:ext cx="2150812" cy="46482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EBC6B03-2FC5-CA4C-BD23-3E2B7EA913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988017"/>
            <a:ext cx="2286000" cy="488196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8A9F5D0-8DBB-2C4A-AE8B-BF64058752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988016"/>
            <a:ext cx="2286000" cy="488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532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BD7B8E-348F-254D-A065-C8A47843A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601" y="914400"/>
            <a:ext cx="3352798" cy="770468"/>
          </a:xfrm>
        </p:spPr>
        <p:txBody>
          <a:bodyPr>
            <a:normAutofit/>
          </a:bodyPr>
          <a:lstStyle/>
          <a:p>
            <a:r>
              <a:rPr lang="en-US" sz="2800" dirty="0"/>
              <a:t>MVP</a:t>
            </a:r>
            <a:endParaRPr lang="ru-RU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600C81-59D5-E241-83A6-80A038FEFD19}"/>
              </a:ext>
            </a:extLst>
          </p:cNvPr>
          <p:cNvSpPr txBox="1"/>
          <p:nvPr/>
        </p:nvSpPr>
        <p:spPr>
          <a:xfrm>
            <a:off x="838200" y="2205522"/>
            <a:ext cx="66030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Серверная часть:</a:t>
            </a:r>
          </a:p>
          <a:p>
            <a:r>
              <a:rPr lang="ru-RU" dirty="0"/>
              <a:t>1.  </a:t>
            </a:r>
            <a:r>
              <a:rPr lang="en-US" dirty="0"/>
              <a:t> </a:t>
            </a:r>
            <a:r>
              <a:rPr lang="ru-RU" dirty="0"/>
              <a:t>Скачивает </a:t>
            </a:r>
            <a:r>
              <a:rPr lang="en-US" dirty="0"/>
              <a:t>Microsoft </a:t>
            </a:r>
            <a:r>
              <a:rPr lang="en-US" dirty="0" err="1"/>
              <a:t>Exel</a:t>
            </a:r>
            <a:r>
              <a:rPr lang="en-US" dirty="0"/>
              <a:t> </a:t>
            </a:r>
            <a:r>
              <a:rPr lang="ru-RU" dirty="0"/>
              <a:t>таблицу с расписанием</a:t>
            </a:r>
          </a:p>
          <a:p>
            <a:pPr marL="342900" indent="-342900">
              <a:buAutoNum type="arabicPeriod" startAt="2"/>
            </a:pPr>
            <a:r>
              <a:rPr lang="ru-RU" dirty="0"/>
              <a:t>Выбирает нужную информацию</a:t>
            </a:r>
          </a:p>
          <a:p>
            <a:pPr marL="342900" indent="-342900">
              <a:buAutoNum type="arabicPeriod" startAt="2"/>
            </a:pPr>
            <a:r>
              <a:rPr lang="ru-RU" dirty="0"/>
              <a:t>Отправляет на клиентскую часть расписание по нужной группе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435C64-D3BA-1043-96DB-E20FEB9C109D}"/>
              </a:ext>
            </a:extLst>
          </p:cNvPr>
          <p:cNvSpPr txBox="1"/>
          <p:nvPr/>
        </p:nvSpPr>
        <p:spPr>
          <a:xfrm>
            <a:off x="838200" y="4038600"/>
            <a:ext cx="43540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Клиентская часть(мобильное приложение):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Получает данные с сервера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Отображает расписание в удобном виде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Не хранит данные за прошлые недели</a:t>
            </a:r>
          </a:p>
        </p:txBody>
      </p:sp>
    </p:spTree>
    <p:extLst>
      <p:ext uri="{BB962C8B-B14F-4D97-AF65-F5344CB8AC3E}">
        <p14:creationId xmlns:p14="http://schemas.microsoft.com/office/powerpoint/2010/main" val="23467516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</TotalTime>
  <Words>235</Words>
  <Application>Microsoft Office PowerPoint</Application>
  <PresentationFormat>Широкоэкранный</PresentationFormat>
  <Paragraphs>32</Paragraphs>
  <Slides>10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Bookman Old Style</vt:lpstr>
      <vt:lpstr>Calibri</vt:lpstr>
      <vt:lpstr>Garamond</vt:lpstr>
      <vt:lpstr>Open Sans</vt:lpstr>
      <vt:lpstr>Натуральные материалы</vt:lpstr>
      <vt:lpstr>MVP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MVP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Освітній start-up по-українськи</dc:title>
  <dc:creator>L</dc:creator>
  <cp:lastModifiedBy>Валери Рогатинская</cp:lastModifiedBy>
  <cp:revision>14</cp:revision>
  <dcterms:created xsi:type="dcterms:W3CDTF">2019-12-02T12:35:31Z</dcterms:created>
  <dcterms:modified xsi:type="dcterms:W3CDTF">2019-12-02T19:33:32Z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2018-11-14T00:00:00Z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2019-12-02T00:00:00Z</vt:filetime>
  </property>
</Properties>
</file>