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9" r:id="rId1"/>
  </p:sldMasterIdLst>
  <p:notesMasterIdLst>
    <p:notesMasterId r:id="rId26"/>
  </p:notesMasterIdLst>
  <p:sldIdLst>
    <p:sldId id="256" r:id="rId2"/>
    <p:sldId id="259" r:id="rId3"/>
    <p:sldId id="258" r:id="rId4"/>
    <p:sldId id="262" r:id="rId5"/>
    <p:sldId id="257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>
        <p:scale>
          <a:sx n="115" d="100"/>
          <a:sy n="115" d="100"/>
        </p:scale>
        <p:origin x="-28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62241-018D-6949-9A61-0982130A1195}" type="datetimeFigureOut">
              <a:rPr lang="it-IT" smtClean="0"/>
              <a:t>03/03/16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4C3C1-9CB0-424D-B523-46A47F46C92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17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64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5057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5644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10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073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0794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5075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406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895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9128-856B-5244-90F4-FB450D1439C6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21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2380-77F7-5C47-BA35-469C680C09A0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4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7BD9-9F32-1245-958A-DA4466F21A07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06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9B01-E672-2E4F-ADC6-0C0391E6052E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4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DA4-1593-D14F-9CCE-75DF3AC6F4C0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52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17FB-4FBA-944E-B839-065B374988CB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05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DA2C-56E9-CA44-BE2F-260147980268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02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42DB-12DC-CE44-A8EE-DF78769FF985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1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7B97-A760-0049-880A-BB396AE28676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7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91DED7-3CDD-5849-8441-542D6EFF439F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614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DF6B-73D8-E549-8603-39D6A36D7F35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0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5FEB8E-1DC7-E942-93E7-BB2F215906F3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8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emf"/><Relationship Id="rId12" Type="http://schemas.openxmlformats.org/officeDocument/2006/relationships/image" Target="../media/image25.e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7" Type="http://schemas.openxmlformats.org/officeDocument/2006/relationships/image" Target="../media/image20.emf"/><Relationship Id="rId8" Type="http://schemas.openxmlformats.org/officeDocument/2006/relationships/image" Target="../media/image21.emf"/><Relationship Id="rId9" Type="http://schemas.openxmlformats.org/officeDocument/2006/relationships/image" Target="../media/image22.emf"/><Relationship Id="rId10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png"/><Relationship Id="rId5" Type="http://schemas.openxmlformats.org/officeDocument/2006/relationships/image" Target="../media/image30.emf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2340" y="2276882"/>
            <a:ext cx="9144000" cy="1641490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Software </a:t>
            </a:r>
            <a:r>
              <a:rPr lang="it-IT" dirty="0" err="1"/>
              <a:t>Engineering</a:t>
            </a:r>
            <a:r>
              <a:rPr lang="it-IT" dirty="0"/>
              <a:t> 2:</a:t>
            </a:r>
            <a:br>
              <a:rPr lang="it-IT" dirty="0"/>
            </a:br>
            <a:r>
              <a:rPr lang="it-IT" dirty="0" err="1"/>
              <a:t>myTaxiService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12340" y="5115402"/>
            <a:ext cx="9144000" cy="754025"/>
          </a:xfrm>
        </p:spPr>
        <p:txBody>
          <a:bodyPr/>
          <a:lstStyle/>
          <a:p>
            <a:pPr algn="l"/>
            <a:r>
              <a:rPr lang="it-IT" dirty="0"/>
              <a:t>Casati F</a:t>
            </a:r>
            <a:r>
              <a:rPr lang="it-IT" dirty="0" smtClean="0"/>
              <a:t>abrizio</a:t>
            </a:r>
            <a:r>
              <a:rPr lang="it-IT" dirty="0"/>
              <a:t>, </a:t>
            </a:r>
            <a:r>
              <a:rPr lang="it-IT" dirty="0" smtClean="0"/>
              <a:t>Castelli </a:t>
            </a:r>
            <a:r>
              <a:rPr lang="it-IT" dirty="0"/>
              <a:t>V</a:t>
            </a:r>
            <a:r>
              <a:rPr lang="it-IT" dirty="0" smtClean="0"/>
              <a:t>alerio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38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(IV)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  MOBILE LOGIN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28" y="2582334"/>
            <a:ext cx="1932493" cy="3286760"/>
          </a:xfrm>
        </p:spPr>
      </p:pic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4672503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   Taxi </a:t>
            </a:r>
            <a:r>
              <a:rPr lang="it-IT" dirty="0" err="1" smtClean="0"/>
              <a:t>available</a:t>
            </a:r>
            <a:endParaRPr lang="it-IT" dirty="0"/>
          </a:p>
        </p:txBody>
      </p:sp>
      <p:pic>
        <p:nvPicPr>
          <p:cNvPr id="14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351" y="2582334"/>
            <a:ext cx="1932493" cy="3286759"/>
          </a:xfrm>
        </p:spPr>
      </p:pic>
      <p:sp>
        <p:nvSpPr>
          <p:cNvPr id="15" name="Segnaposto testo 2"/>
          <p:cNvSpPr>
            <a:spLocks noGrp="1"/>
          </p:cNvSpPr>
          <p:nvPr>
            <p:ph type="body" idx="1"/>
          </p:nvPr>
        </p:nvSpPr>
        <p:spPr>
          <a:xfrm>
            <a:off x="8420718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Taxi </a:t>
            </a:r>
            <a:r>
              <a:rPr lang="it-IT" dirty="0" err="1" smtClean="0"/>
              <a:t>unavailable</a:t>
            </a:r>
            <a:endParaRPr lang="it-IT" dirty="0"/>
          </a:p>
        </p:txBody>
      </p:sp>
      <p:pic>
        <p:nvPicPr>
          <p:cNvPr id="16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566" y="2582334"/>
            <a:ext cx="1932493" cy="3286759"/>
          </a:xfrm>
        </p:spPr>
      </p:pic>
    </p:spTree>
    <p:extLst>
      <p:ext uri="{BB962C8B-B14F-4D97-AF65-F5344CB8AC3E}">
        <p14:creationId xmlns:p14="http://schemas.microsoft.com/office/powerpoint/2010/main" val="186015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(V)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   ride </a:t>
            </a:r>
            <a:r>
              <a:rPr lang="it-IT" dirty="0" err="1" smtClean="0"/>
              <a:t>request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28" y="2582334"/>
            <a:ext cx="1932493" cy="3286759"/>
          </a:xfrm>
        </p:spPr>
      </p:pic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4672503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   </a:t>
            </a:r>
            <a:r>
              <a:rPr lang="it-IT" dirty="0" err="1" smtClean="0"/>
              <a:t>accepted</a:t>
            </a:r>
            <a:r>
              <a:rPr lang="it-IT" dirty="0" smtClean="0"/>
              <a:t> ride</a:t>
            </a:r>
            <a:endParaRPr lang="it-IT" dirty="0"/>
          </a:p>
        </p:txBody>
      </p:sp>
      <p:pic>
        <p:nvPicPr>
          <p:cNvPr id="14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351" y="2582334"/>
            <a:ext cx="1932492" cy="3286759"/>
          </a:xfrm>
        </p:spPr>
      </p:pic>
      <p:sp>
        <p:nvSpPr>
          <p:cNvPr id="15" name="Segnaposto testo 2"/>
          <p:cNvSpPr>
            <a:spLocks noGrp="1"/>
          </p:cNvSpPr>
          <p:nvPr>
            <p:ph type="body" idx="1"/>
          </p:nvPr>
        </p:nvSpPr>
        <p:spPr>
          <a:xfrm>
            <a:off x="8420718" y="1846052"/>
            <a:ext cx="2758028" cy="736282"/>
          </a:xfrm>
        </p:spPr>
        <p:txBody>
          <a:bodyPr/>
          <a:lstStyle/>
          <a:p>
            <a:r>
              <a:rPr lang="it-IT" dirty="0" smtClean="0"/>
              <a:t>  </a:t>
            </a:r>
            <a:r>
              <a:rPr lang="it-IT" dirty="0" err="1" smtClean="0"/>
              <a:t>currently</a:t>
            </a:r>
            <a:r>
              <a:rPr lang="it-IT" dirty="0" smtClean="0"/>
              <a:t> </a:t>
            </a:r>
            <a:r>
              <a:rPr lang="it-IT" dirty="0" err="1" smtClean="0"/>
              <a:t>riding</a:t>
            </a:r>
            <a:endParaRPr lang="it-IT" dirty="0"/>
          </a:p>
        </p:txBody>
      </p:sp>
      <p:pic>
        <p:nvPicPr>
          <p:cNvPr id="16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566" y="2582334"/>
            <a:ext cx="1932492" cy="3286759"/>
          </a:xfrm>
        </p:spPr>
      </p:pic>
    </p:spTree>
    <p:extLst>
      <p:ext uri="{BB962C8B-B14F-4D97-AF65-F5344CB8AC3E}">
        <p14:creationId xmlns:p14="http://schemas.microsoft.com/office/powerpoint/2010/main" val="88445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72657"/>
          </a:xfrm>
        </p:spPr>
        <p:txBody>
          <a:bodyPr/>
          <a:lstStyle/>
          <a:p>
            <a:r>
              <a:rPr lang="it-IT" dirty="0" err="1" smtClean="0"/>
              <a:t>Architectural</a:t>
            </a:r>
            <a:r>
              <a:rPr lang="it-IT" dirty="0" smtClean="0"/>
              <a:t> Design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806" y="594359"/>
            <a:ext cx="5198900" cy="5865426"/>
          </a:xfrm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915297"/>
            <a:ext cx="3200400" cy="4389907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Multi-</a:t>
            </a:r>
            <a:r>
              <a:rPr lang="it-IT" dirty="0" err="1" smtClean="0"/>
              <a:t>layer</a:t>
            </a:r>
            <a:r>
              <a:rPr lang="it-IT" dirty="0" smtClean="0"/>
              <a:t> and multi-</a:t>
            </a:r>
            <a:r>
              <a:rPr lang="it-IT" dirty="0" err="1" smtClean="0"/>
              <a:t>tier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Access to DBMS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mediated</a:t>
            </a:r>
            <a:r>
              <a:rPr lang="it-IT" dirty="0" smtClean="0"/>
              <a:t> by an intermediate </a:t>
            </a:r>
            <a:r>
              <a:rPr lang="it-IT" dirty="0" err="1" smtClean="0"/>
              <a:t>abstraction</a:t>
            </a:r>
            <a:r>
              <a:rPr lang="it-IT" dirty="0" smtClean="0"/>
              <a:t> (Data </a:t>
            </a:r>
            <a:r>
              <a:rPr lang="it-IT" dirty="0" err="1" smtClean="0"/>
              <a:t>Layer</a:t>
            </a:r>
            <a:r>
              <a:rPr lang="it-IT" dirty="0" smtClean="0"/>
              <a:t>) for </a:t>
            </a:r>
            <a:r>
              <a:rPr lang="it-IT" dirty="0" err="1" smtClean="0"/>
              <a:t>flexibility</a:t>
            </a:r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Business </a:t>
            </a:r>
            <a:r>
              <a:rPr lang="it-IT" dirty="0" err="1"/>
              <a:t>L</a:t>
            </a:r>
            <a:r>
              <a:rPr lang="it-IT" dirty="0" err="1" smtClean="0"/>
              <a:t>ayer</a:t>
            </a:r>
            <a:r>
              <a:rPr lang="it-IT" dirty="0" smtClean="0"/>
              <a:t> </a:t>
            </a:r>
            <a:r>
              <a:rPr lang="it-IT" dirty="0" err="1" smtClean="0"/>
              <a:t>implements</a:t>
            </a:r>
            <a:r>
              <a:rPr lang="it-IT" dirty="0" smtClean="0"/>
              <a:t> core </a:t>
            </a:r>
            <a:r>
              <a:rPr lang="it-IT" dirty="0" err="1" smtClean="0"/>
              <a:t>functionalities</a:t>
            </a:r>
            <a:r>
              <a:rPr lang="it-IT" dirty="0" smtClean="0"/>
              <a:t>, </a:t>
            </a:r>
            <a:r>
              <a:rPr lang="it-IT" dirty="0" err="1" smtClean="0"/>
              <a:t>exposed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an Application </a:t>
            </a:r>
            <a:r>
              <a:rPr lang="it-IT" dirty="0" err="1" smtClean="0"/>
              <a:t>Façade</a:t>
            </a:r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A subset of </a:t>
            </a:r>
            <a:r>
              <a:rPr lang="it-IT" dirty="0" err="1" smtClean="0"/>
              <a:t>functionalities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made </a:t>
            </a:r>
            <a:r>
              <a:rPr lang="it-IT" dirty="0" err="1" smtClean="0"/>
              <a:t>available</a:t>
            </a:r>
            <a:r>
              <a:rPr lang="it-IT" dirty="0" smtClean="0"/>
              <a:t> for remote </a:t>
            </a:r>
            <a:r>
              <a:rPr lang="it-IT" dirty="0" err="1" smtClean="0"/>
              <a:t>calls</a:t>
            </a:r>
            <a:r>
              <a:rPr lang="it-IT" dirty="0" smtClean="0"/>
              <a:t> via a Service </a:t>
            </a:r>
            <a:r>
              <a:rPr lang="it-IT" dirty="0" err="1" smtClean="0"/>
              <a:t>Layer</a:t>
            </a:r>
            <a:r>
              <a:rPr lang="it-IT" dirty="0" smtClean="0"/>
              <a:t> (SOAP and JAX-WS)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 err="1" smtClean="0"/>
              <a:t>Communication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remote clients and </a:t>
            </a:r>
            <a:r>
              <a:rPr lang="it-IT" dirty="0" err="1" smtClean="0"/>
              <a:t>central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happens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a </a:t>
            </a:r>
            <a:r>
              <a:rPr lang="it-IT" dirty="0" err="1" smtClean="0"/>
              <a:t>message</a:t>
            </a:r>
            <a:r>
              <a:rPr lang="it-IT" dirty="0" smtClean="0"/>
              <a:t> broker and </a:t>
            </a:r>
            <a:r>
              <a:rPr lang="it-IT" dirty="0" err="1" smtClean="0"/>
              <a:t>notification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err="1" smtClean="0"/>
              <a:t>Implementation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Java EE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8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Architecture: high </a:t>
            </a:r>
            <a:r>
              <a:rPr lang="it-IT" dirty="0" err="1" smtClean="0"/>
              <a:t>level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Account Management 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/>
              <a:t>P</a:t>
            </a:r>
            <a:r>
              <a:rPr lang="it-IT" dirty="0" err="1" smtClean="0"/>
              <a:t>assenger</a:t>
            </a:r>
            <a:r>
              <a:rPr lang="it-IT" dirty="0" smtClean="0"/>
              <a:t> </a:t>
            </a:r>
            <a:r>
              <a:rPr lang="it-IT" dirty="0" err="1"/>
              <a:t>registration</a:t>
            </a:r>
            <a:r>
              <a:rPr lang="it-IT" dirty="0"/>
              <a:t> </a:t>
            </a:r>
            <a:r>
              <a:rPr lang="it-IT" dirty="0" smtClean="0"/>
              <a:t>and login procedure</a:t>
            </a:r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Settings</a:t>
            </a:r>
            <a:r>
              <a:rPr lang="it-IT" dirty="0" smtClean="0"/>
              <a:t> management and password </a:t>
            </a:r>
            <a:r>
              <a:rPr lang="it-IT" dirty="0" err="1" smtClean="0"/>
              <a:t>retrieval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Taxi Management System</a:t>
            </a:r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Maintains</a:t>
            </a:r>
            <a:r>
              <a:rPr lang="it-IT" dirty="0" smtClean="0"/>
              <a:t> the </a:t>
            </a:r>
            <a:r>
              <a:rPr lang="it-IT" dirty="0" err="1"/>
              <a:t>availability</a:t>
            </a:r>
            <a:r>
              <a:rPr lang="it-IT" dirty="0"/>
              <a:t> status of </a:t>
            </a:r>
            <a:r>
              <a:rPr lang="it-IT" dirty="0" err="1"/>
              <a:t>each</a:t>
            </a:r>
            <a:r>
              <a:rPr lang="it-IT" dirty="0"/>
              <a:t> taxi </a:t>
            </a:r>
            <a:r>
              <a:rPr lang="it-IT" dirty="0" err="1"/>
              <a:t>updated</a:t>
            </a:r>
            <a:r>
              <a:rPr lang="it-IT" dirty="0"/>
              <a:t> </a:t>
            </a:r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Manages</a:t>
            </a:r>
            <a:r>
              <a:rPr lang="it-IT" dirty="0" smtClean="0"/>
              <a:t> </a:t>
            </a:r>
            <a:r>
              <a:rPr lang="it-IT" dirty="0"/>
              <a:t>the taxi </a:t>
            </a:r>
            <a:r>
              <a:rPr lang="it-IT" dirty="0" err="1"/>
              <a:t>queue</a:t>
            </a:r>
            <a:r>
              <a:rPr lang="it-IT" dirty="0"/>
              <a:t> </a:t>
            </a:r>
            <a:r>
              <a:rPr lang="it-IT" dirty="0" err="1"/>
              <a:t>associated</a:t>
            </a:r>
            <a:r>
              <a:rPr lang="it-IT" dirty="0"/>
              <a:t> with </a:t>
            </a:r>
            <a:r>
              <a:rPr lang="it-IT" dirty="0" err="1"/>
              <a:t>each</a:t>
            </a:r>
            <a:r>
              <a:rPr lang="it-IT" dirty="0"/>
              <a:t> zone in the city 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Accepts</a:t>
            </a:r>
            <a:r>
              <a:rPr lang="it-IT" dirty="0" smtClean="0"/>
              <a:t> </a:t>
            </a:r>
            <a:r>
              <a:rPr lang="it-IT" dirty="0"/>
              <a:t>and </a:t>
            </a:r>
            <a:r>
              <a:rPr lang="it-IT" dirty="0" err="1" smtClean="0"/>
              <a:t>handles</a:t>
            </a:r>
            <a:r>
              <a:rPr lang="it-IT" dirty="0" smtClean="0"/>
              <a:t> </a:t>
            </a:r>
            <a:r>
              <a:rPr lang="it-IT" dirty="0"/>
              <a:t>taxi </a:t>
            </a:r>
            <a:r>
              <a:rPr lang="it-IT" dirty="0" err="1"/>
              <a:t>reservations</a:t>
            </a:r>
            <a:r>
              <a:rPr lang="it-IT" dirty="0"/>
              <a:t> 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Fulfills</a:t>
            </a:r>
            <a:r>
              <a:rPr lang="it-IT" dirty="0" smtClean="0"/>
              <a:t> </a:t>
            </a:r>
            <a:r>
              <a:rPr lang="it-IT" dirty="0"/>
              <a:t>taxi </a:t>
            </a:r>
            <a:r>
              <a:rPr lang="it-IT" dirty="0" err="1"/>
              <a:t>requests</a:t>
            </a:r>
            <a:r>
              <a:rPr lang="it-IT" dirty="0"/>
              <a:t> by </a:t>
            </a:r>
            <a:r>
              <a:rPr lang="it-IT" dirty="0" err="1"/>
              <a:t>selecting</a:t>
            </a:r>
            <a:r>
              <a:rPr lang="it-IT" dirty="0"/>
              <a:t> the first </a:t>
            </a:r>
            <a:r>
              <a:rPr lang="it-IT" dirty="0" err="1"/>
              <a:t>available</a:t>
            </a:r>
            <a:r>
              <a:rPr lang="it-IT" dirty="0"/>
              <a:t> taxi in the </a:t>
            </a:r>
            <a:r>
              <a:rPr lang="it-IT" dirty="0" err="1" smtClean="0"/>
              <a:t>corresponding</a:t>
            </a:r>
            <a:r>
              <a:rPr lang="it-IT" dirty="0" smtClean="0"/>
              <a:t> </a:t>
            </a:r>
            <a:r>
              <a:rPr lang="it-IT" dirty="0"/>
              <a:t>taxi zone 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Mapping</a:t>
            </a:r>
            <a:r>
              <a:rPr lang="it-IT" dirty="0" smtClean="0"/>
              <a:t> Service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Reverse </a:t>
            </a:r>
            <a:r>
              <a:rPr lang="it-IT" dirty="0" err="1" smtClean="0"/>
              <a:t>geocoding</a:t>
            </a:r>
            <a:r>
              <a:rPr lang="it-IT" dirty="0" smtClean="0"/>
              <a:t>, </a:t>
            </a:r>
            <a:r>
              <a:rPr lang="it-IT" dirty="0" err="1" smtClean="0"/>
              <a:t>maps</a:t>
            </a:r>
            <a:r>
              <a:rPr lang="it-IT" dirty="0" smtClean="0"/>
              <a:t> and ETA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System Administration 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Insert</a:t>
            </a:r>
            <a:r>
              <a:rPr lang="it-IT" dirty="0" smtClean="0"/>
              <a:t>, update, delete taxis and </a:t>
            </a:r>
            <a:r>
              <a:rPr lang="it-IT" dirty="0" err="1" smtClean="0"/>
              <a:t>zones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API </a:t>
            </a:r>
            <a:r>
              <a:rPr lang="it-IT" dirty="0" err="1"/>
              <a:t>p</a:t>
            </a:r>
            <a:r>
              <a:rPr lang="it-IT" dirty="0" err="1" smtClean="0"/>
              <a:t>ermission</a:t>
            </a:r>
            <a:r>
              <a:rPr lang="it-IT" dirty="0" smtClean="0"/>
              <a:t> management</a:t>
            </a:r>
          </a:p>
          <a:p>
            <a:pPr lvl="1">
              <a:buFont typeface="Arial" charset="0"/>
              <a:buChar char="•"/>
            </a:pPr>
            <a:r>
              <a:rPr lang="it-IT" dirty="0" smtClean="0"/>
              <a:t>Statistical </a:t>
            </a:r>
            <a:r>
              <a:rPr lang="it-IT" dirty="0" err="1" smtClean="0"/>
              <a:t>queries</a:t>
            </a:r>
            <a:r>
              <a:rPr lang="it-IT" dirty="0" smtClean="0"/>
              <a:t> and service </a:t>
            </a:r>
            <a:r>
              <a:rPr lang="it-IT" dirty="0" err="1" smtClean="0"/>
              <a:t>monitoring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Remote Services Interface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Exposes</a:t>
            </a:r>
            <a:r>
              <a:rPr lang="it-IT" dirty="0" smtClean="0"/>
              <a:t> </a:t>
            </a:r>
            <a:r>
              <a:rPr lang="it-IT" dirty="0" err="1" smtClean="0"/>
              <a:t>APIs</a:t>
            </a:r>
            <a:r>
              <a:rPr lang="it-IT" dirty="0" smtClean="0"/>
              <a:t> to </a:t>
            </a:r>
            <a:r>
              <a:rPr lang="it-IT" dirty="0" err="1" smtClean="0"/>
              <a:t>third</a:t>
            </a:r>
            <a:r>
              <a:rPr lang="it-IT" dirty="0" smtClean="0"/>
              <a:t> party </a:t>
            </a:r>
            <a:r>
              <a:rPr lang="it-IT" dirty="0" err="1" smtClean="0"/>
              <a:t>services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Notification System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Sends</a:t>
            </a:r>
            <a:r>
              <a:rPr lang="it-IT" dirty="0" smtClean="0"/>
              <a:t> </a:t>
            </a:r>
            <a:r>
              <a:rPr lang="it-IT" dirty="0" err="1" smtClean="0"/>
              <a:t>notification</a:t>
            </a:r>
            <a:r>
              <a:rPr lang="it-IT" dirty="0" smtClean="0"/>
              <a:t> to </a:t>
            </a:r>
            <a:r>
              <a:rPr lang="it-IT" dirty="0" err="1" smtClean="0"/>
              <a:t>users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Data Access Utilities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Mediates</a:t>
            </a:r>
            <a:r>
              <a:rPr lang="it-IT" dirty="0" smtClean="0"/>
              <a:t> </a:t>
            </a:r>
            <a:r>
              <a:rPr lang="it-IT" dirty="0" err="1" smtClean="0"/>
              <a:t>access</a:t>
            </a:r>
            <a:r>
              <a:rPr lang="it-IT" dirty="0" smtClean="0"/>
              <a:t> to DBMS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Database Management System (DBMS)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Engineering 2: </a:t>
            </a:r>
            <a:r>
              <a:rPr lang="en-US" dirty="0" err="1" smtClean="0"/>
              <a:t>myTaxiService</a:t>
            </a:r>
            <a:r>
              <a:rPr lang="en-US" dirty="0" smtClean="0"/>
              <a:t> - </a:t>
            </a:r>
            <a:r>
              <a:rPr lang="en-US" dirty="0" err="1" smtClean="0"/>
              <a:t>Casati</a:t>
            </a:r>
            <a:r>
              <a:rPr lang="en-US" dirty="0" smtClean="0"/>
              <a:t> </a:t>
            </a:r>
            <a:r>
              <a:rPr lang="en-US" dirty="0" err="1" smtClean="0"/>
              <a:t>Fabrizio</a:t>
            </a:r>
            <a:r>
              <a:rPr lang="en-US" dirty="0" smtClean="0"/>
              <a:t>, </a:t>
            </a:r>
            <a:r>
              <a:rPr lang="en-US" dirty="0" err="1" smtClean="0"/>
              <a:t>Castelli</a:t>
            </a:r>
            <a:r>
              <a:rPr lang="en-US" dirty="0" smtClean="0"/>
              <a:t> Valerio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72657"/>
          </a:xfrm>
        </p:spPr>
        <p:txBody>
          <a:bodyPr/>
          <a:lstStyle/>
          <a:p>
            <a:r>
              <a:rPr lang="it-IT" dirty="0" smtClean="0"/>
              <a:t>High </a:t>
            </a:r>
            <a:r>
              <a:rPr lang="it-IT" dirty="0" err="1" smtClean="0"/>
              <a:t>level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400" y="1272747"/>
            <a:ext cx="8267500" cy="4803462"/>
          </a:xfrm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915297"/>
            <a:ext cx="3200400" cy="4389907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Taxi Management System: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Reservation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Request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Location Management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Taxi Management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Account Management:</a:t>
            </a:r>
            <a:endParaRPr lang="it-IT" dirty="0"/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Passenger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Registration</a:t>
            </a:r>
            <a:endParaRPr lang="it-IT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Login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Password </a:t>
            </a:r>
            <a:r>
              <a:rPr lang="it-IT" dirty="0" err="1" smtClean="0">
                <a:solidFill>
                  <a:schemeClr val="bg1"/>
                </a:solidFill>
              </a:rPr>
              <a:t>Retrieval</a:t>
            </a:r>
            <a:endParaRPr lang="it-IT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Settings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System Administration:</a:t>
            </a:r>
            <a:endParaRPr lang="it-IT" dirty="0"/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API </a:t>
            </a:r>
            <a:r>
              <a:rPr lang="it-IT" dirty="0" err="1" smtClean="0">
                <a:solidFill>
                  <a:schemeClr val="bg1"/>
                </a:solidFill>
              </a:rPr>
              <a:t>Permission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  <a:endParaRPr lang="it-IT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Zone </a:t>
            </a:r>
            <a:r>
              <a:rPr lang="it-IT" dirty="0" err="1" smtClean="0">
                <a:solidFill>
                  <a:schemeClr val="bg1"/>
                </a:solidFill>
              </a:rPr>
              <a:t>Division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  <a:endParaRPr lang="it-IT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Taxi Driver Management</a:t>
            </a:r>
            <a:endParaRPr lang="it-IT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Service </a:t>
            </a:r>
            <a:r>
              <a:rPr lang="it-IT" dirty="0" err="1" smtClean="0">
                <a:solidFill>
                  <a:schemeClr val="bg1"/>
                </a:solidFill>
              </a:rPr>
              <a:t>Statistics</a:t>
            </a:r>
            <a:endParaRPr lang="it-IT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Plugin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  <a:endParaRPr lang="it-IT" dirty="0">
              <a:solidFill>
                <a:schemeClr val="bg1"/>
              </a:solidFill>
            </a:endParaRPr>
          </a:p>
          <a:p>
            <a:pPr lvl="1"/>
            <a:endParaRPr lang="it-IT" dirty="0" smtClean="0"/>
          </a:p>
          <a:p>
            <a:pPr marL="285750" indent="-285750">
              <a:buFont typeface="Arial" charset="0"/>
              <a:buChar char="•"/>
            </a:pP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0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Deployment </a:t>
            </a:r>
            <a:r>
              <a:rPr lang="it-IT" dirty="0" err="1" smtClean="0"/>
              <a:t>view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77" y="2038865"/>
            <a:ext cx="12227177" cy="4188940"/>
          </a:xfrm>
        </p:spPr>
      </p:pic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1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Remote API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Methods</a:t>
            </a:r>
            <a:r>
              <a:rPr lang="it-IT" dirty="0" smtClean="0"/>
              <a:t> </a:t>
            </a:r>
            <a:r>
              <a:rPr lang="it-IT" dirty="0" err="1" smtClean="0"/>
              <a:t>exposed</a:t>
            </a:r>
            <a:r>
              <a:rPr lang="it-IT" dirty="0" smtClean="0"/>
              <a:t> by the core </a:t>
            </a:r>
            <a:r>
              <a:rPr lang="it-IT" dirty="0" err="1" smtClean="0"/>
              <a:t>system</a:t>
            </a:r>
            <a:r>
              <a:rPr lang="it-IT" dirty="0" smtClean="0"/>
              <a:t> via a web service </a:t>
            </a:r>
            <a:r>
              <a:rPr lang="it-IT" dirty="0" err="1" smtClean="0"/>
              <a:t>interface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Service </a:t>
            </a:r>
            <a:r>
              <a:rPr lang="it-IT" dirty="0" err="1" smtClean="0"/>
              <a:t>Oriented</a:t>
            </a:r>
            <a:r>
              <a:rPr lang="it-IT" dirty="0" smtClean="0"/>
              <a:t> Architecture (SOA)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XML-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requests</a:t>
            </a:r>
            <a:r>
              <a:rPr lang="it-IT" dirty="0" smtClean="0"/>
              <a:t> (SOAP)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Managed</a:t>
            </a:r>
            <a:r>
              <a:rPr lang="it-IT" dirty="0" smtClean="0"/>
              <a:t> by the JAX-WS API of Java EE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session </a:t>
            </a:r>
            <a:r>
              <a:rPr lang="it-IT" dirty="0" err="1" smtClean="0"/>
              <a:t>bean</a:t>
            </a:r>
            <a:r>
              <a:rPr lang="it-IT" dirty="0" smtClean="0"/>
              <a:t> </a:t>
            </a:r>
            <a:r>
              <a:rPr lang="it-IT" dirty="0" err="1" smtClean="0"/>
              <a:t>exposes</a:t>
            </a:r>
            <a:r>
              <a:rPr lang="it-IT" dirty="0" smtClean="0"/>
              <a:t> a subset of the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Plugins</a:t>
            </a:r>
            <a:r>
              <a:rPr lang="it-IT" dirty="0" smtClean="0"/>
              <a:t> are </a:t>
            </a:r>
            <a:r>
              <a:rPr lang="it-IT" dirty="0" err="1" smtClean="0"/>
              <a:t>allowed</a:t>
            </a:r>
            <a:r>
              <a:rPr lang="it-IT" dirty="0" smtClean="0"/>
              <a:t> to </a:t>
            </a:r>
            <a:r>
              <a:rPr lang="it-IT" dirty="0" err="1" smtClean="0"/>
              <a:t>extend</a:t>
            </a:r>
            <a:r>
              <a:rPr lang="it-IT" dirty="0" smtClean="0"/>
              <a:t> the </a:t>
            </a:r>
            <a:r>
              <a:rPr lang="it-IT" dirty="0" err="1" smtClean="0"/>
              <a:t>offered</a:t>
            </a:r>
            <a:r>
              <a:rPr lang="it-IT" dirty="0" smtClean="0"/>
              <a:t> API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Remote </a:t>
            </a:r>
            <a:r>
              <a:rPr lang="it-IT" dirty="0" err="1" smtClean="0"/>
              <a:t>third</a:t>
            </a:r>
            <a:r>
              <a:rPr lang="it-IT" dirty="0" smtClean="0"/>
              <a:t> party </a:t>
            </a:r>
            <a:r>
              <a:rPr lang="it-IT" dirty="0" err="1" smtClean="0"/>
              <a:t>services</a:t>
            </a:r>
            <a:r>
              <a:rPr lang="it-IT" dirty="0" smtClean="0"/>
              <a:t> can </a:t>
            </a:r>
            <a:r>
              <a:rPr lang="it-IT" dirty="0" err="1" smtClean="0"/>
              <a:t>invoke</a:t>
            </a:r>
            <a:r>
              <a:rPr lang="it-IT" dirty="0" smtClean="0"/>
              <a:t> the </a:t>
            </a:r>
            <a:r>
              <a:rPr lang="it-IT" dirty="0" err="1" smtClean="0"/>
              <a:t>exposed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levels</a:t>
            </a:r>
            <a:r>
              <a:rPr lang="it-IT" dirty="0" smtClean="0"/>
              <a:t> of </a:t>
            </a:r>
            <a:r>
              <a:rPr lang="it-IT" dirty="0" err="1" smtClean="0"/>
              <a:t>privileges</a:t>
            </a:r>
            <a:r>
              <a:rPr lang="it-IT" dirty="0" smtClean="0"/>
              <a:t> are </a:t>
            </a:r>
            <a:r>
              <a:rPr lang="it-IT" dirty="0" err="1" smtClean="0"/>
              <a:t>supported</a:t>
            </a:r>
            <a:r>
              <a:rPr lang="it-IT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Details</a:t>
            </a:r>
            <a:r>
              <a:rPr lang="it-IT" dirty="0" smtClean="0"/>
              <a:t> </a:t>
            </a:r>
            <a:r>
              <a:rPr lang="it-IT" dirty="0" err="1" smtClean="0"/>
              <a:t>discussed</a:t>
            </a:r>
            <a:r>
              <a:rPr lang="it-IT" dirty="0" smtClean="0"/>
              <a:t> in the DD (Component </a:t>
            </a:r>
            <a:r>
              <a:rPr lang="it-IT" dirty="0" err="1" smtClean="0"/>
              <a:t>Interfaces</a:t>
            </a:r>
            <a:r>
              <a:rPr lang="it-IT" dirty="0" smtClean="0"/>
              <a:t> </a:t>
            </a:r>
            <a:r>
              <a:rPr lang="it-IT" dirty="0" err="1" smtClean="0"/>
              <a:t>section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Architectural</a:t>
            </a:r>
            <a:r>
              <a:rPr lang="it-IT" dirty="0" smtClean="0"/>
              <a:t> </a:t>
            </a:r>
            <a:r>
              <a:rPr lang="it-IT" dirty="0" err="1" smtClean="0"/>
              <a:t>Styles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Service </a:t>
            </a:r>
            <a:r>
              <a:rPr lang="it-IT" dirty="0" err="1"/>
              <a:t>Oriented</a:t>
            </a:r>
            <a:r>
              <a:rPr lang="it-IT" dirty="0"/>
              <a:t> Architecture (SOA)</a:t>
            </a:r>
          </a:p>
          <a:p>
            <a:pPr lvl="1">
              <a:buFont typeface="Arial" charset="0"/>
              <a:buChar char="•"/>
            </a:pP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expose</a:t>
            </a:r>
            <a:r>
              <a:rPr lang="it-IT" dirty="0"/>
              <a:t> the </a:t>
            </a:r>
            <a:r>
              <a:rPr lang="it-IT" dirty="0" err="1"/>
              <a:t>APIs</a:t>
            </a:r>
            <a:r>
              <a:rPr lang="it-IT" dirty="0"/>
              <a:t> of the core </a:t>
            </a:r>
            <a:r>
              <a:rPr lang="it-IT" dirty="0" err="1"/>
              <a:t>system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/>
              <a:t>Allows</a:t>
            </a:r>
            <a:r>
              <a:rPr lang="it-IT" dirty="0"/>
              <a:t>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expansion</a:t>
            </a:r>
            <a:r>
              <a:rPr lang="it-IT" dirty="0"/>
              <a:t> of the </a:t>
            </a:r>
            <a:r>
              <a:rPr lang="it-IT" dirty="0" err="1"/>
              <a:t>offered</a:t>
            </a:r>
            <a:r>
              <a:rPr lang="it-IT" dirty="0"/>
              <a:t> </a:t>
            </a:r>
            <a:r>
              <a:rPr lang="it-IT" dirty="0" err="1"/>
              <a:t>functionalities</a:t>
            </a:r>
            <a:r>
              <a:rPr lang="it-IT" dirty="0"/>
              <a:t> 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/>
              <a:t>Layered</a:t>
            </a:r>
            <a:r>
              <a:rPr lang="it-IT" dirty="0"/>
              <a:t> </a:t>
            </a:r>
            <a:r>
              <a:rPr lang="it-IT" dirty="0" smtClean="0"/>
              <a:t>Architecture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Separation</a:t>
            </a:r>
            <a:r>
              <a:rPr lang="it-IT" dirty="0" smtClean="0"/>
              <a:t> of </a:t>
            </a:r>
            <a:r>
              <a:rPr lang="it-IT" dirty="0" err="1" smtClean="0"/>
              <a:t>concerns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Great </a:t>
            </a:r>
            <a:r>
              <a:rPr lang="it-IT" dirty="0" err="1" smtClean="0"/>
              <a:t>clarity</a:t>
            </a:r>
            <a:r>
              <a:rPr lang="it-IT" dirty="0" smtClean="0"/>
              <a:t> and </a:t>
            </a:r>
            <a:r>
              <a:rPr lang="it-IT" dirty="0" err="1" smtClean="0"/>
              <a:t>flexibility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r>
              <a:rPr lang="it-IT" dirty="0" smtClean="0"/>
              <a:t> </a:t>
            </a:r>
            <a:r>
              <a:rPr lang="it-IT" dirty="0" err="1" smtClean="0"/>
              <a:t>run</a:t>
            </a:r>
            <a:r>
              <a:rPr lang="it-IT" dirty="0" smtClean="0"/>
              <a:t> on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machines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Client/Server Architecture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Business </a:t>
            </a:r>
            <a:r>
              <a:rPr lang="it-IT" dirty="0" err="1" smtClean="0"/>
              <a:t>Logic</a:t>
            </a:r>
            <a:r>
              <a:rPr lang="it-IT" dirty="0" smtClean="0"/>
              <a:t> </a:t>
            </a:r>
            <a:r>
              <a:rPr lang="it-IT" dirty="0" err="1" smtClean="0"/>
              <a:t>implemented</a:t>
            </a:r>
            <a:r>
              <a:rPr lang="it-IT" dirty="0" smtClean="0"/>
              <a:t> in </a:t>
            </a:r>
            <a:r>
              <a:rPr lang="it-IT" dirty="0" err="1" smtClean="0"/>
              <a:t>servers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Clients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for </a:t>
            </a:r>
            <a:r>
              <a:rPr lang="it-IT" dirty="0" err="1" smtClean="0"/>
              <a:t>presentation</a:t>
            </a:r>
            <a:r>
              <a:rPr lang="it-IT" dirty="0" smtClean="0"/>
              <a:t> </a:t>
            </a:r>
            <a:r>
              <a:rPr lang="it-IT" dirty="0" err="1" smtClean="0"/>
              <a:t>purposes</a:t>
            </a:r>
            <a:endParaRPr lang="it-IT" dirty="0"/>
          </a:p>
          <a:p>
            <a:pPr marL="201168" lvl="1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 smtClean="0"/>
              <a:t> 4-tier Architecture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Better</a:t>
            </a:r>
            <a:r>
              <a:rPr lang="it-IT" dirty="0" smtClean="0"/>
              <a:t> security and </a:t>
            </a:r>
            <a:r>
              <a:rPr lang="it-IT" dirty="0" err="1" smtClean="0"/>
              <a:t>resilience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Critical </a:t>
            </a:r>
            <a:r>
              <a:rPr lang="it-IT" dirty="0" err="1" smtClean="0"/>
              <a:t>services</a:t>
            </a:r>
            <a:r>
              <a:rPr lang="it-IT" dirty="0" smtClean="0"/>
              <a:t> are </a:t>
            </a:r>
            <a:r>
              <a:rPr lang="it-IT" dirty="0" err="1" smtClean="0"/>
              <a:t>isolated</a:t>
            </a:r>
            <a:r>
              <a:rPr lang="it-IT" dirty="0" smtClean="0"/>
              <a:t> and </a:t>
            </a:r>
            <a:r>
              <a:rPr lang="it-IT" dirty="0" err="1" smtClean="0"/>
              <a:t>protected</a:t>
            </a:r>
            <a:r>
              <a:rPr lang="it-IT" dirty="0" smtClean="0"/>
              <a:t> from </a:t>
            </a:r>
            <a:r>
              <a:rPr lang="it-IT" dirty="0" err="1" smtClean="0"/>
              <a:t>external</a:t>
            </a:r>
            <a:r>
              <a:rPr lang="it-IT" dirty="0" smtClean="0"/>
              <a:t> </a:t>
            </a:r>
            <a:r>
              <a:rPr lang="it-IT" dirty="0" err="1" smtClean="0"/>
              <a:t>attacks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/>
              <a:t>Cloud</a:t>
            </a:r>
            <a:r>
              <a:rPr lang="it-IT" dirty="0"/>
              <a:t> Architecture</a:t>
            </a:r>
          </a:p>
          <a:p>
            <a:pPr lvl="1">
              <a:buFont typeface="Arial" charset="0"/>
              <a:buChar char="•"/>
            </a:pPr>
            <a:r>
              <a:rPr lang="it-IT" dirty="0"/>
              <a:t>Great </a:t>
            </a:r>
            <a:r>
              <a:rPr lang="it-IT" dirty="0" err="1"/>
              <a:t>scalability</a:t>
            </a:r>
            <a:r>
              <a:rPr lang="it-IT" dirty="0"/>
              <a:t> of hardware </a:t>
            </a:r>
            <a:r>
              <a:rPr lang="it-IT" dirty="0" err="1"/>
              <a:t>resources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/>
              <a:t>Cost-effective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/>
              <a:t>No </a:t>
            </a:r>
            <a:r>
              <a:rPr lang="it-IT" dirty="0" err="1"/>
              <a:t>necessity</a:t>
            </a:r>
            <a:r>
              <a:rPr lang="it-IT" dirty="0"/>
              <a:t> of </a:t>
            </a:r>
            <a:r>
              <a:rPr lang="it-IT" dirty="0" err="1"/>
              <a:t>maintaining</a:t>
            </a:r>
            <a:r>
              <a:rPr lang="it-IT" dirty="0"/>
              <a:t> a server </a:t>
            </a:r>
            <a:r>
              <a:rPr lang="it-IT" dirty="0" smtClean="0"/>
              <a:t>farm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Publisher/</a:t>
            </a:r>
            <a:r>
              <a:rPr lang="it-IT" dirty="0" err="1" smtClean="0"/>
              <a:t>Subscriver</a:t>
            </a:r>
            <a:r>
              <a:rPr lang="it-IT" dirty="0" smtClean="0"/>
              <a:t> Architecture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Used</a:t>
            </a:r>
            <a:r>
              <a:rPr lang="it-IT" dirty="0" smtClean="0"/>
              <a:t> to </a:t>
            </a:r>
            <a:r>
              <a:rPr lang="it-IT" dirty="0" err="1" smtClean="0"/>
              <a:t>implement</a:t>
            </a:r>
            <a:r>
              <a:rPr lang="it-IT" dirty="0" smtClean="0"/>
              <a:t> the </a:t>
            </a:r>
            <a:r>
              <a:rPr lang="it-IT" dirty="0" err="1" smtClean="0"/>
              <a:t>notification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Flexible</a:t>
            </a:r>
            <a:r>
              <a:rPr lang="it-IT" dirty="0" smtClean="0"/>
              <a:t> with </a:t>
            </a:r>
            <a:r>
              <a:rPr lang="it-IT" dirty="0" err="1" smtClean="0"/>
              <a:t>respect</a:t>
            </a:r>
            <a:r>
              <a:rPr lang="it-IT" dirty="0" smtClean="0"/>
              <a:t> to </a:t>
            </a:r>
            <a:r>
              <a:rPr lang="it-IT" dirty="0" err="1" smtClean="0"/>
              <a:t>further</a:t>
            </a:r>
            <a:r>
              <a:rPr lang="it-IT" dirty="0" smtClean="0"/>
              <a:t> </a:t>
            </a:r>
            <a:r>
              <a:rPr lang="it-IT" dirty="0" err="1" smtClean="0"/>
              <a:t>expansions</a:t>
            </a:r>
            <a:endParaRPr lang="it-IT" dirty="0"/>
          </a:p>
          <a:p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Other</a:t>
            </a:r>
            <a:r>
              <a:rPr lang="it-IT" dirty="0" smtClean="0"/>
              <a:t> design </a:t>
            </a:r>
            <a:r>
              <a:rPr lang="it-IT" dirty="0" err="1" smtClean="0"/>
              <a:t>decisions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CORE SYSTEM IMPLEMENTATION: JAVA EE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Supports</a:t>
            </a:r>
            <a:r>
              <a:rPr lang="it-IT" dirty="0" smtClean="0"/>
              <a:t> multi-</a:t>
            </a:r>
            <a:r>
              <a:rPr lang="it-IT" dirty="0" err="1" smtClean="0"/>
              <a:t>tiered</a:t>
            </a:r>
            <a:r>
              <a:rPr lang="it-IT" dirty="0" smtClean="0"/>
              <a:t> </a:t>
            </a:r>
            <a:r>
              <a:rPr lang="it-IT" dirty="0" err="1"/>
              <a:t>applications</a:t>
            </a:r>
            <a:r>
              <a:rPr lang="it-IT" dirty="0"/>
              <a:t> 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Highly </a:t>
            </a:r>
            <a:r>
              <a:rPr lang="it-IT" dirty="0" err="1" smtClean="0"/>
              <a:t>reliable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Interoperable</a:t>
            </a:r>
            <a:r>
              <a:rPr lang="it-IT" dirty="0" smtClean="0"/>
              <a:t> (JAX-WS)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Automatically</a:t>
            </a:r>
            <a:r>
              <a:rPr lang="it-IT" dirty="0" smtClean="0"/>
              <a:t> </a:t>
            </a:r>
            <a:r>
              <a:rPr lang="it-IT" dirty="0" err="1" smtClean="0"/>
              <a:t>manages</a:t>
            </a:r>
            <a:r>
              <a:rPr lang="it-IT" dirty="0" smtClean="0"/>
              <a:t> </a:t>
            </a:r>
            <a:r>
              <a:rPr lang="it-IT" dirty="0" err="1" smtClean="0"/>
              <a:t>reliable</a:t>
            </a:r>
            <a:r>
              <a:rPr lang="it-IT" dirty="0" smtClean="0"/>
              <a:t> DB </a:t>
            </a:r>
            <a:r>
              <a:rPr lang="it-IT" dirty="0" err="1" smtClean="0"/>
              <a:t>transactions</a:t>
            </a:r>
            <a:r>
              <a:rPr lang="it-IT" dirty="0" smtClean="0"/>
              <a:t>, </a:t>
            </a:r>
            <a:r>
              <a:rPr lang="it-IT" dirty="0" err="1" smtClean="0"/>
              <a:t>resource</a:t>
            </a:r>
            <a:r>
              <a:rPr lang="it-IT" dirty="0" smtClean="0"/>
              <a:t> </a:t>
            </a:r>
            <a:r>
              <a:rPr lang="it-IT" dirty="0" err="1" smtClean="0"/>
              <a:t>allocation</a:t>
            </a:r>
            <a:r>
              <a:rPr lang="it-IT" dirty="0" smtClean="0"/>
              <a:t> and </a:t>
            </a:r>
            <a:r>
              <a:rPr lang="it-IT" dirty="0" err="1" smtClean="0"/>
              <a:t>secure</a:t>
            </a:r>
            <a:r>
              <a:rPr lang="it-IT" dirty="0" smtClean="0"/>
              <a:t> network </a:t>
            </a:r>
            <a:r>
              <a:rPr lang="it-IT" dirty="0" err="1" smtClean="0"/>
              <a:t>communicatons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Supports</a:t>
            </a:r>
            <a:r>
              <a:rPr lang="it-IT" dirty="0" smtClean="0"/>
              <a:t> </a:t>
            </a:r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Mature,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 smtClean="0"/>
              <a:t>known</a:t>
            </a:r>
            <a:r>
              <a:rPr lang="it-IT" dirty="0" smtClean="0"/>
              <a:t>, </a:t>
            </a:r>
            <a:r>
              <a:rPr lang="it-IT" dirty="0" err="1" smtClean="0"/>
              <a:t>supported</a:t>
            </a:r>
            <a:r>
              <a:rPr lang="it-IT" dirty="0" smtClean="0"/>
              <a:t> </a:t>
            </a:r>
            <a:r>
              <a:rPr lang="it-IT" dirty="0" err="1"/>
              <a:t>technology</a:t>
            </a:r>
            <a:r>
              <a:rPr lang="it-IT" dirty="0"/>
              <a:t> </a:t>
            </a:r>
          </a:p>
          <a:p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APPS: NATIVE FRAMEWORKS AND HTML5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 smtClean="0"/>
              <a:t> Native look &amp; </a:t>
            </a:r>
            <a:r>
              <a:rPr lang="it-IT" dirty="0" err="1" smtClean="0"/>
              <a:t>feal</a:t>
            </a:r>
            <a:r>
              <a:rPr lang="it-IT" dirty="0" smtClean="0"/>
              <a:t> on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platform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Supports</a:t>
            </a:r>
            <a:r>
              <a:rPr lang="it-IT" dirty="0" smtClean="0"/>
              <a:t> </a:t>
            </a:r>
            <a:r>
              <a:rPr lang="it-IT" dirty="0" err="1" smtClean="0"/>
              <a:t>platform-specific</a:t>
            </a:r>
            <a:r>
              <a:rPr lang="it-IT" dirty="0" smtClean="0"/>
              <a:t> </a:t>
            </a:r>
            <a:r>
              <a:rPr lang="it-IT" dirty="0" err="1" smtClean="0"/>
              <a:t>advancements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Very</a:t>
            </a:r>
            <a:r>
              <a:rPr lang="it-IT" dirty="0" smtClean="0"/>
              <a:t> small </a:t>
            </a:r>
            <a:r>
              <a:rPr lang="it-IT" dirty="0" err="1" smtClean="0"/>
              <a:t>codebase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implements</a:t>
            </a:r>
            <a:r>
              <a:rPr lang="it-IT" dirty="0" smtClean="0"/>
              <a:t> </a:t>
            </a:r>
            <a:r>
              <a:rPr lang="it-IT" dirty="0" err="1" smtClean="0"/>
              <a:t>presentation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WebApps</a:t>
            </a:r>
            <a:r>
              <a:rPr lang="it-IT" dirty="0" smtClean="0"/>
              <a:t> </a:t>
            </a:r>
            <a:r>
              <a:rPr lang="it-IT" dirty="0" err="1" smtClean="0"/>
              <a:t>implemented</a:t>
            </a:r>
            <a:r>
              <a:rPr lang="it-IT" dirty="0" smtClean="0"/>
              <a:t> in HTML5 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both</a:t>
            </a:r>
            <a:r>
              <a:rPr lang="it-IT" dirty="0" smtClean="0"/>
              <a:t> on desktop and mobile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Tailored</a:t>
            </a:r>
            <a:r>
              <a:rPr lang="it-IT" dirty="0" smtClean="0"/>
              <a:t> to the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form-factor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2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</a:t>
            </a:r>
            <a:r>
              <a:rPr lang="it-IT" dirty="0" err="1" smtClean="0"/>
              <a:t>Testing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ENTRY CRITERIA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RASD and DD </a:t>
            </a:r>
            <a:r>
              <a:rPr lang="it-IT" dirty="0" err="1" smtClean="0"/>
              <a:t>fully</a:t>
            </a:r>
            <a:r>
              <a:rPr lang="it-IT" dirty="0" smtClean="0"/>
              <a:t> </a:t>
            </a:r>
            <a:r>
              <a:rPr lang="it-IT" dirty="0" err="1" smtClean="0"/>
              <a:t>written</a:t>
            </a:r>
            <a:r>
              <a:rPr lang="it-IT" dirty="0" smtClean="0"/>
              <a:t> and </a:t>
            </a:r>
            <a:r>
              <a:rPr lang="it-IT" dirty="0" err="1" smtClean="0"/>
              <a:t>reviewed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Data Access Utilities: 100% complete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Taxi Management System: 90% complete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Account Management: 70% complete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System Administration: 70% complete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Client </a:t>
            </a:r>
            <a:r>
              <a:rPr lang="it-IT" dirty="0" err="1" smtClean="0"/>
              <a:t>Apps</a:t>
            </a:r>
            <a:r>
              <a:rPr lang="it-IT" dirty="0" smtClean="0"/>
              <a:t>: 50% complete</a:t>
            </a:r>
          </a:p>
          <a:p>
            <a:pPr>
              <a:buFont typeface="Arial" charset="0"/>
              <a:buChar char="•"/>
            </a:pPr>
            <a:endParaRPr lang="it-IT" dirty="0" smtClean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INTEGRATION STRATEGY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/>
              <a:t> Components are </a:t>
            </a:r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reach</a:t>
            </a:r>
            <a:r>
              <a:rPr lang="it-IT" dirty="0"/>
              <a:t> 90% </a:t>
            </a:r>
            <a:r>
              <a:rPr lang="it-IT" dirty="0" err="1"/>
              <a:t>completion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Bottom up </a:t>
            </a:r>
            <a:r>
              <a:rPr lang="it-IT" dirty="0" err="1" smtClean="0"/>
              <a:t>approach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Reflects</a:t>
            </a:r>
            <a:r>
              <a:rPr lang="it-IT" dirty="0" smtClean="0"/>
              <a:t> the </a:t>
            </a:r>
            <a:r>
              <a:rPr lang="it-IT" dirty="0" err="1" smtClean="0"/>
              <a:t>development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Discover</a:t>
            </a:r>
            <a:r>
              <a:rPr lang="it-IT" dirty="0" smtClean="0"/>
              <a:t> </a:t>
            </a:r>
            <a:r>
              <a:rPr lang="it-IT" dirty="0" err="1" smtClean="0"/>
              <a:t>errors</a:t>
            </a:r>
            <a:r>
              <a:rPr lang="it-IT" dirty="0" smtClean="0"/>
              <a:t> </a:t>
            </a:r>
            <a:r>
              <a:rPr lang="it-IT" dirty="0" err="1" smtClean="0"/>
              <a:t>earlier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In case of </a:t>
            </a:r>
            <a:r>
              <a:rPr lang="it-IT" dirty="0" err="1" smtClean="0"/>
              <a:t>ties</a:t>
            </a:r>
            <a:r>
              <a:rPr lang="it-IT" dirty="0" smtClean="0"/>
              <a:t>: </a:t>
            </a:r>
            <a:r>
              <a:rPr lang="it-IT" dirty="0" err="1" smtClean="0"/>
              <a:t>critical</a:t>
            </a:r>
            <a:r>
              <a:rPr lang="it-IT" dirty="0" smtClean="0"/>
              <a:t>-</a:t>
            </a:r>
            <a:r>
              <a:rPr lang="it-IT" dirty="0" err="1" smtClean="0"/>
              <a:t>module</a:t>
            </a:r>
            <a:r>
              <a:rPr lang="it-IT" dirty="0" smtClean="0"/>
              <a:t>-first </a:t>
            </a:r>
            <a:r>
              <a:rPr lang="it-IT" dirty="0" err="1" smtClean="0"/>
              <a:t>approach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Subsystems</a:t>
            </a:r>
            <a:r>
              <a:rPr lang="it-IT" dirty="0" smtClean="0"/>
              <a:t> are </a:t>
            </a:r>
            <a:r>
              <a:rPr lang="it-IT" dirty="0" err="1" smtClean="0"/>
              <a:t>fairly</a:t>
            </a:r>
            <a:r>
              <a:rPr lang="it-IT" dirty="0" smtClean="0"/>
              <a:t> </a:t>
            </a:r>
            <a:r>
              <a:rPr lang="it-IT" dirty="0" err="1" smtClean="0"/>
              <a:t>independent</a:t>
            </a:r>
            <a:r>
              <a:rPr lang="it-IT" dirty="0" smtClean="0"/>
              <a:t> from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another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Gives</a:t>
            </a:r>
            <a:r>
              <a:rPr lang="it-IT" dirty="0" smtClean="0"/>
              <a:t> </a:t>
            </a:r>
            <a:r>
              <a:rPr lang="it-IT" dirty="0" err="1" smtClean="0"/>
              <a:t>precedence</a:t>
            </a:r>
            <a:r>
              <a:rPr lang="it-IT" dirty="0" smtClean="0"/>
              <a:t> to </a:t>
            </a:r>
            <a:r>
              <a:rPr lang="it-IT" dirty="0" err="1" smtClean="0"/>
              <a:t>most</a:t>
            </a:r>
            <a:r>
              <a:rPr lang="it-IT" dirty="0" smtClean="0"/>
              <a:t> </a:t>
            </a:r>
            <a:r>
              <a:rPr lang="it-IT" dirty="0" err="1" smtClean="0"/>
              <a:t>critical</a:t>
            </a:r>
            <a:r>
              <a:rPr lang="it-IT" dirty="0" smtClean="0"/>
              <a:t> </a:t>
            </a:r>
            <a:r>
              <a:rPr lang="it-IT" dirty="0" err="1" smtClean="0"/>
              <a:t>functionalities</a:t>
            </a:r>
            <a:endParaRPr lang="it-IT" dirty="0"/>
          </a:p>
          <a:p>
            <a:pPr lvl="1">
              <a:buFont typeface="Arial" charset="0"/>
              <a:buChar char="•"/>
            </a:pP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Context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Aim</a:t>
            </a:r>
            <a:r>
              <a:rPr lang="it-IT" dirty="0" smtClean="0"/>
              <a:t>: </a:t>
            </a:r>
            <a:r>
              <a:rPr lang="it-IT" dirty="0" err="1" smtClean="0"/>
              <a:t>build</a:t>
            </a:r>
            <a:r>
              <a:rPr lang="it-IT" dirty="0" smtClean="0"/>
              <a:t> a taxi management </a:t>
            </a:r>
            <a:r>
              <a:rPr lang="it-IT" dirty="0" err="1" smtClean="0"/>
              <a:t>system</a:t>
            </a:r>
            <a:r>
              <a:rPr lang="it-IT" dirty="0" smtClean="0"/>
              <a:t> for a medium-large city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The city area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divided</a:t>
            </a:r>
            <a:r>
              <a:rPr lang="it-IT" dirty="0" smtClean="0"/>
              <a:t> in taxi </a:t>
            </a:r>
            <a:r>
              <a:rPr lang="it-IT" dirty="0" err="1" smtClean="0"/>
              <a:t>zones</a:t>
            </a:r>
            <a:r>
              <a:rPr lang="it-IT" dirty="0" smtClean="0"/>
              <a:t>, </a:t>
            </a:r>
            <a:r>
              <a:rPr lang="it-IT" dirty="0" err="1" smtClean="0"/>
              <a:t>there</a:t>
            </a:r>
            <a:r>
              <a:rPr lang="it-IT" dirty="0" smtClean="0"/>
              <a:t> must be a taxi </a:t>
            </a:r>
            <a:r>
              <a:rPr lang="it-IT" dirty="0" err="1" smtClean="0"/>
              <a:t>queue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zone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Taxis are </a:t>
            </a:r>
            <a:r>
              <a:rPr lang="it-IT" dirty="0" err="1" smtClean="0"/>
              <a:t>matched</a:t>
            </a:r>
            <a:r>
              <a:rPr lang="it-IT" dirty="0" smtClean="0"/>
              <a:t> with </a:t>
            </a:r>
            <a:r>
              <a:rPr lang="it-IT" dirty="0" err="1" smtClean="0"/>
              <a:t>requests</a:t>
            </a:r>
            <a:r>
              <a:rPr lang="it-IT" dirty="0" smtClean="0"/>
              <a:t> </a:t>
            </a:r>
            <a:r>
              <a:rPr lang="it-IT" dirty="0" err="1" smtClean="0"/>
              <a:t>depending</a:t>
            </a:r>
            <a:r>
              <a:rPr lang="it-IT" dirty="0" smtClean="0"/>
              <a:t> on the zone </a:t>
            </a:r>
            <a:r>
              <a:rPr lang="it-IT" dirty="0" err="1" smtClean="0"/>
              <a:t>they</a:t>
            </a:r>
            <a:r>
              <a:rPr lang="it-IT" dirty="0" smtClean="0"/>
              <a:t> come from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Interaction</a:t>
            </a:r>
            <a:r>
              <a:rPr lang="it-IT" dirty="0"/>
              <a:t> </a:t>
            </a:r>
            <a:r>
              <a:rPr lang="it-IT" dirty="0" smtClean="0"/>
              <a:t>with the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happens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dirty="0" err="1" smtClean="0"/>
              <a:t>smartphones</a:t>
            </a:r>
            <a:r>
              <a:rPr lang="it-IT" dirty="0" smtClean="0"/>
              <a:t>, </a:t>
            </a:r>
            <a:r>
              <a:rPr lang="it-IT" dirty="0" err="1" smtClean="0"/>
              <a:t>tablets</a:t>
            </a:r>
            <a:r>
              <a:rPr lang="it-IT" dirty="0" smtClean="0"/>
              <a:t> and web browser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Support</a:t>
            </a:r>
            <a:r>
              <a:rPr lang="it-IT" dirty="0" smtClean="0"/>
              <a:t> </a:t>
            </a:r>
            <a:r>
              <a:rPr lang="it-IT" dirty="0" err="1" smtClean="0"/>
              <a:t>both</a:t>
            </a:r>
            <a:r>
              <a:rPr lang="it-IT" dirty="0" smtClean="0"/>
              <a:t> immediate </a:t>
            </a:r>
            <a:r>
              <a:rPr lang="it-IT" dirty="0" err="1" smtClean="0"/>
              <a:t>requests</a:t>
            </a:r>
            <a:r>
              <a:rPr lang="it-IT" dirty="0" smtClean="0"/>
              <a:t> and </a:t>
            </a:r>
            <a:r>
              <a:rPr lang="it-IT" dirty="0" err="1" smtClean="0"/>
              <a:t>reservations</a:t>
            </a:r>
            <a:r>
              <a:rPr lang="it-IT" dirty="0" smtClean="0"/>
              <a:t> (for </a:t>
            </a:r>
            <a:r>
              <a:rPr lang="it-IT" dirty="0" err="1" smtClean="0"/>
              <a:t>registered</a:t>
            </a:r>
            <a:r>
              <a:rPr lang="it-IT" dirty="0" smtClean="0"/>
              <a:t> </a:t>
            </a:r>
            <a:r>
              <a:rPr lang="it-IT" dirty="0" err="1" smtClean="0"/>
              <a:t>users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it-IT" dirty="0"/>
              <a:t> The </a:t>
            </a:r>
            <a:r>
              <a:rPr lang="it-IT" dirty="0" err="1"/>
              <a:t>existing</a:t>
            </a:r>
            <a:r>
              <a:rPr lang="it-IT" dirty="0"/>
              <a:t> taxi </a:t>
            </a:r>
            <a:r>
              <a:rPr lang="it-IT" dirty="0" smtClean="0"/>
              <a:t>management service </a:t>
            </a:r>
            <a:r>
              <a:rPr lang="it-IT" dirty="0"/>
              <a:t>of the city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migrated</a:t>
            </a:r>
            <a:r>
              <a:rPr lang="it-IT" dirty="0"/>
              <a:t> and </a:t>
            </a:r>
            <a:r>
              <a:rPr lang="it-IT" dirty="0" err="1" smtClean="0"/>
              <a:t>decommissioned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24/7 service (</a:t>
            </a:r>
            <a:r>
              <a:rPr lang="it-IT" dirty="0" err="1" smtClean="0"/>
              <a:t>ideally</a:t>
            </a:r>
            <a:r>
              <a:rPr lang="it-IT" dirty="0" smtClean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of </a:t>
            </a:r>
            <a:r>
              <a:rPr lang="it-IT" dirty="0" err="1" smtClean="0"/>
              <a:t>components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0851" y="1846052"/>
            <a:ext cx="3944518" cy="736282"/>
          </a:xfrm>
        </p:spPr>
        <p:txBody>
          <a:bodyPr/>
          <a:lstStyle/>
          <a:p>
            <a:r>
              <a:rPr lang="it-IT" dirty="0" smtClean="0"/>
              <a:t>      </a:t>
            </a:r>
            <a:r>
              <a:rPr lang="it-IT" dirty="0" smtClean="0"/>
              <a:t>TAXI MANAGEMENT SYSTEM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" y="2944062"/>
            <a:ext cx="3997221" cy="2309021"/>
          </a:xfrm>
        </p:spPr>
      </p:pic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4415881" y="1846052"/>
            <a:ext cx="3548158" cy="736282"/>
          </a:xfrm>
        </p:spPr>
        <p:txBody>
          <a:bodyPr/>
          <a:lstStyle/>
          <a:p>
            <a:pPr algn="ctr"/>
            <a:r>
              <a:rPr lang="it-IT" dirty="0" smtClean="0"/>
              <a:t>SYSTEM ADMINISTRATION</a:t>
            </a:r>
            <a:endParaRPr lang="it-IT" dirty="0"/>
          </a:p>
        </p:txBody>
      </p:sp>
      <p:pic>
        <p:nvPicPr>
          <p:cNvPr id="14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658" y="2486797"/>
            <a:ext cx="3744150" cy="624025"/>
          </a:xfrm>
        </p:spPr>
      </p:pic>
      <p:sp>
        <p:nvSpPr>
          <p:cNvPr id="15" name="Segnaposto testo 2"/>
          <p:cNvSpPr>
            <a:spLocks noGrp="1"/>
          </p:cNvSpPr>
          <p:nvPr>
            <p:ph type="body" idx="1"/>
          </p:nvPr>
        </p:nvSpPr>
        <p:spPr>
          <a:xfrm>
            <a:off x="8315496" y="1846052"/>
            <a:ext cx="3639476" cy="736282"/>
          </a:xfrm>
        </p:spPr>
        <p:txBody>
          <a:bodyPr/>
          <a:lstStyle/>
          <a:p>
            <a:pPr algn="ctr"/>
            <a:r>
              <a:rPr lang="it-IT" dirty="0" smtClean="0"/>
              <a:t>ACCOUNT MANAGEMENT</a:t>
            </a:r>
            <a:endParaRPr lang="it-IT" dirty="0"/>
          </a:p>
        </p:txBody>
      </p:sp>
      <p:pic>
        <p:nvPicPr>
          <p:cNvPr id="12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658" y="3200884"/>
            <a:ext cx="3744150" cy="624025"/>
          </a:xfrm>
        </p:spPr>
      </p:pic>
      <p:pic>
        <p:nvPicPr>
          <p:cNvPr id="17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658" y="3914971"/>
            <a:ext cx="3744150" cy="624025"/>
          </a:xfrm>
        </p:spPr>
      </p:pic>
      <p:pic>
        <p:nvPicPr>
          <p:cNvPr id="18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658" y="4629058"/>
            <a:ext cx="3744150" cy="624025"/>
          </a:xfrm>
        </p:spPr>
      </p:pic>
      <p:pic>
        <p:nvPicPr>
          <p:cNvPr id="19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658" y="5302798"/>
            <a:ext cx="3744150" cy="624025"/>
          </a:xfrm>
        </p:spPr>
      </p:pic>
      <p:pic>
        <p:nvPicPr>
          <p:cNvPr id="2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15" y="2486797"/>
            <a:ext cx="3744150" cy="624025"/>
          </a:xfrm>
        </p:spPr>
      </p:pic>
      <p:pic>
        <p:nvPicPr>
          <p:cNvPr id="22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15" y="3200884"/>
            <a:ext cx="3744150" cy="624025"/>
          </a:xfrm>
        </p:spPr>
      </p:pic>
      <p:pic>
        <p:nvPicPr>
          <p:cNvPr id="23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15" y="3914971"/>
            <a:ext cx="3744150" cy="624025"/>
          </a:xfrm>
        </p:spPr>
      </p:pic>
      <p:pic>
        <p:nvPicPr>
          <p:cNvPr id="24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15" y="4629058"/>
            <a:ext cx="3744150" cy="624025"/>
          </a:xfrm>
        </p:spPr>
      </p:pic>
    </p:spTree>
    <p:extLst>
      <p:ext uri="{BB962C8B-B14F-4D97-AF65-F5344CB8AC3E}">
        <p14:creationId xmlns:p14="http://schemas.microsoft.com/office/powerpoint/2010/main" val="15015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209727"/>
          </a:xfrm>
        </p:spPr>
        <p:txBody>
          <a:bodyPr>
            <a:normAutofit/>
          </a:bodyPr>
          <a:lstStyle/>
          <a:p>
            <a:r>
              <a:rPr lang="it-IT" dirty="0" smtClean="0"/>
              <a:t>Integration of </a:t>
            </a:r>
            <a:r>
              <a:rPr lang="it-IT" dirty="0" err="1" smtClean="0"/>
              <a:t>subsystems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514" y="997506"/>
            <a:ext cx="7953451" cy="4810170"/>
          </a:xfrm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927654"/>
            <a:ext cx="3200400" cy="437755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Bottom-up: start with </a:t>
            </a:r>
            <a:r>
              <a:rPr lang="it-IT" dirty="0" err="1" smtClean="0"/>
              <a:t>components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haven’t</a:t>
            </a:r>
            <a:r>
              <a:rPr lang="it-IT" dirty="0" smtClean="0"/>
              <a:t> </a:t>
            </a:r>
            <a:r>
              <a:rPr lang="it-IT" dirty="0" err="1" smtClean="0"/>
              <a:t>got</a:t>
            </a:r>
            <a:r>
              <a:rPr lang="it-IT" dirty="0" smtClean="0"/>
              <a:t> </a:t>
            </a:r>
            <a:r>
              <a:rPr lang="it-IT" dirty="0" err="1" smtClean="0"/>
              <a:t>unfinished</a:t>
            </a:r>
            <a:r>
              <a:rPr lang="it-IT" dirty="0" smtClean="0"/>
              <a:t> </a:t>
            </a:r>
            <a:r>
              <a:rPr lang="it-IT" dirty="0" err="1" smtClean="0"/>
              <a:t>depencencies</a:t>
            </a:r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To break </a:t>
            </a:r>
            <a:r>
              <a:rPr lang="it-IT" dirty="0" err="1" smtClean="0"/>
              <a:t>ties</a:t>
            </a:r>
            <a:r>
              <a:rPr lang="it-IT" dirty="0" smtClean="0"/>
              <a:t>: </a:t>
            </a:r>
            <a:r>
              <a:rPr lang="it-IT" dirty="0" err="1" smtClean="0"/>
              <a:t>critical</a:t>
            </a:r>
            <a:r>
              <a:rPr lang="it-IT" dirty="0" smtClean="0"/>
              <a:t>-</a:t>
            </a:r>
            <a:r>
              <a:rPr lang="it-IT" dirty="0" err="1" smtClean="0"/>
              <a:t>module</a:t>
            </a:r>
            <a:r>
              <a:rPr lang="it-IT" dirty="0" smtClean="0"/>
              <a:t>-first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Start with Taxi Management System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Then</a:t>
            </a:r>
            <a:r>
              <a:rPr lang="it-IT" dirty="0" smtClean="0">
                <a:solidFill>
                  <a:schemeClr val="bg1"/>
                </a:solidFill>
              </a:rPr>
              <a:t> System Administration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Finally</a:t>
            </a:r>
            <a:r>
              <a:rPr lang="it-IT" dirty="0" smtClean="0">
                <a:solidFill>
                  <a:schemeClr val="bg1"/>
                </a:solidFill>
              </a:rPr>
              <a:t> Account Management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 err="1" smtClean="0"/>
              <a:t>When</a:t>
            </a:r>
            <a:r>
              <a:rPr lang="it-IT" dirty="0" smtClean="0"/>
              <a:t> business </a:t>
            </a:r>
            <a:r>
              <a:rPr lang="it-IT" dirty="0" err="1" smtClean="0"/>
              <a:t>logic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integrated</a:t>
            </a:r>
            <a:r>
              <a:rPr lang="it-IT" dirty="0" smtClean="0"/>
              <a:t>, </a:t>
            </a:r>
            <a:r>
              <a:rPr lang="it-IT" dirty="0" err="1" smtClean="0"/>
              <a:t>add</a:t>
            </a:r>
            <a:r>
              <a:rPr lang="it-IT" dirty="0" smtClean="0"/>
              <a:t> the Remote Services and the Notification System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Last </a:t>
            </a:r>
            <a:r>
              <a:rPr lang="it-IT" dirty="0" err="1" smtClean="0"/>
              <a:t>step</a:t>
            </a:r>
            <a:r>
              <a:rPr lang="it-IT" dirty="0" smtClean="0"/>
              <a:t>: integrate the client </a:t>
            </a:r>
            <a:r>
              <a:rPr lang="it-IT" dirty="0" err="1" smtClean="0"/>
              <a:t>apps</a:t>
            </a:r>
            <a:endParaRPr lang="it-IT" dirty="0" smtClean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17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</a:t>
            </a:r>
            <a:r>
              <a:rPr lang="it-IT" dirty="0" err="1"/>
              <a:t>Equipment</a:t>
            </a:r>
            <a:r>
              <a:rPr lang="it-IT" dirty="0"/>
              <a:t> and Tools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Test </a:t>
            </a:r>
            <a:r>
              <a:rPr lang="it-IT" dirty="0" err="1" smtClean="0"/>
              <a:t>equipment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 smtClean="0"/>
              <a:t> Mobile </a:t>
            </a:r>
            <a:r>
              <a:rPr lang="it-IT" dirty="0" err="1" smtClean="0"/>
              <a:t>devices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supported</a:t>
            </a:r>
            <a:r>
              <a:rPr lang="it-IT" dirty="0" smtClean="0"/>
              <a:t> </a:t>
            </a:r>
            <a:r>
              <a:rPr lang="it-IT" dirty="0" err="1" smtClean="0"/>
              <a:t>platforms</a:t>
            </a:r>
            <a:r>
              <a:rPr lang="it-IT" dirty="0" smtClean="0"/>
              <a:t> (</a:t>
            </a:r>
            <a:r>
              <a:rPr lang="it-IT" dirty="0" err="1" smtClean="0"/>
              <a:t>Android</a:t>
            </a:r>
            <a:r>
              <a:rPr lang="it-IT" dirty="0" smtClean="0"/>
              <a:t>, </a:t>
            </a:r>
            <a:r>
              <a:rPr lang="it-IT" dirty="0" err="1" smtClean="0"/>
              <a:t>iOS</a:t>
            </a:r>
            <a:r>
              <a:rPr lang="it-IT" dirty="0" smtClean="0"/>
              <a:t>, Windows)</a:t>
            </a:r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supported</a:t>
            </a:r>
            <a:r>
              <a:rPr lang="it-IT" dirty="0" smtClean="0"/>
              <a:t> </a:t>
            </a:r>
            <a:r>
              <a:rPr lang="it-IT" dirty="0" err="1" smtClean="0"/>
              <a:t>screens</a:t>
            </a:r>
            <a:r>
              <a:rPr lang="it-IT" dirty="0" smtClean="0"/>
              <a:t> (3”-6” </a:t>
            </a:r>
            <a:r>
              <a:rPr lang="it-IT" dirty="0" err="1" smtClean="0"/>
              <a:t>phone</a:t>
            </a:r>
            <a:r>
              <a:rPr lang="it-IT" dirty="0" smtClean="0"/>
              <a:t>, 7”-12” </a:t>
            </a:r>
            <a:r>
              <a:rPr lang="it-IT" dirty="0" err="1" smtClean="0"/>
              <a:t>tablet</a:t>
            </a:r>
            <a:r>
              <a:rPr lang="it-IT" dirty="0" smtClean="0"/>
              <a:t>)</a:t>
            </a:r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Subject</a:t>
            </a:r>
            <a:r>
              <a:rPr lang="it-IT" dirty="0" smtClean="0"/>
              <a:t> to </a:t>
            </a:r>
            <a:r>
              <a:rPr lang="it-IT" dirty="0" err="1" smtClean="0"/>
              <a:t>revision</a:t>
            </a:r>
            <a:r>
              <a:rPr lang="it-IT" dirty="0" smtClean="0"/>
              <a:t> </a:t>
            </a:r>
            <a:r>
              <a:rPr lang="it-IT" dirty="0" err="1" smtClean="0"/>
              <a:t>depending</a:t>
            </a:r>
            <a:r>
              <a:rPr lang="it-IT" dirty="0" smtClean="0"/>
              <a:t> on </a:t>
            </a:r>
            <a:r>
              <a:rPr lang="it-IT" dirty="0" err="1" smtClean="0"/>
              <a:t>actual</a:t>
            </a:r>
            <a:r>
              <a:rPr lang="it-IT" dirty="0" smtClean="0"/>
              <a:t> market share of the </a:t>
            </a:r>
            <a:r>
              <a:rPr lang="it-IT" dirty="0" err="1" smtClean="0"/>
              <a:t>devices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Desktop and notebook: no </a:t>
            </a:r>
            <a:r>
              <a:rPr lang="it-IT" dirty="0" err="1" smtClean="0"/>
              <a:t>particular</a:t>
            </a:r>
            <a:r>
              <a:rPr lang="it-IT" dirty="0" smtClean="0"/>
              <a:t> </a:t>
            </a:r>
            <a:r>
              <a:rPr lang="it-IT" dirty="0" err="1" smtClean="0"/>
              <a:t>req</a:t>
            </a:r>
            <a:r>
              <a:rPr lang="it-IT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Cloud</a:t>
            </a:r>
            <a:r>
              <a:rPr lang="it-IT" dirty="0" smtClean="0"/>
              <a:t> </a:t>
            </a:r>
            <a:r>
              <a:rPr lang="it-IT" dirty="0" err="1" smtClean="0"/>
              <a:t>infrastructure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Possibly</a:t>
            </a:r>
            <a:r>
              <a:rPr lang="it-IT" dirty="0" smtClean="0"/>
              <a:t> </a:t>
            </a:r>
            <a:r>
              <a:rPr lang="it-IT" dirty="0" err="1" smtClean="0"/>
              <a:t>already</a:t>
            </a:r>
            <a:r>
              <a:rPr lang="it-IT" dirty="0" smtClean="0"/>
              <a:t> the </a:t>
            </a:r>
            <a:r>
              <a:rPr lang="it-IT" dirty="0" err="1" smtClean="0"/>
              <a:t>final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endParaRPr lang="it-IT" dirty="0"/>
          </a:p>
          <a:p>
            <a:pPr>
              <a:buFont typeface="Arial" charset="0"/>
              <a:buChar char="•"/>
            </a:pPr>
            <a:endParaRPr lang="it-IT" dirty="0" smtClean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err="1" smtClean="0"/>
              <a:t>tools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JUnit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Both</a:t>
            </a:r>
            <a:r>
              <a:rPr lang="it-IT" dirty="0" smtClean="0"/>
              <a:t> </a:t>
            </a:r>
            <a:r>
              <a:rPr lang="it-IT" dirty="0" err="1" smtClean="0"/>
              <a:t>unit</a:t>
            </a:r>
            <a:r>
              <a:rPr lang="it-IT" dirty="0" smtClean="0"/>
              <a:t> </a:t>
            </a:r>
            <a:r>
              <a:rPr lang="it-IT" dirty="0" err="1" smtClean="0"/>
              <a:t>testing</a:t>
            </a:r>
            <a:r>
              <a:rPr lang="it-IT" dirty="0" smtClean="0"/>
              <a:t> and </a:t>
            </a:r>
            <a:r>
              <a:rPr lang="it-IT" dirty="0" err="1" smtClean="0"/>
              <a:t>integration</a:t>
            </a:r>
            <a:r>
              <a:rPr lang="it-IT" dirty="0" smtClean="0"/>
              <a:t> </a:t>
            </a:r>
            <a:r>
              <a:rPr lang="it-IT" dirty="0" err="1" smtClean="0"/>
              <a:t>testing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In </a:t>
            </a:r>
            <a:r>
              <a:rPr lang="it-IT" dirty="0" err="1" smtClean="0"/>
              <a:t>conjunction</a:t>
            </a:r>
            <a:r>
              <a:rPr lang="it-IT" dirty="0" smtClean="0"/>
              <a:t> with </a:t>
            </a:r>
            <a:r>
              <a:rPr lang="it-IT" dirty="0" err="1" smtClean="0"/>
              <a:t>Mockito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Arquillian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Test </a:t>
            </a:r>
            <a:r>
              <a:rPr lang="it-IT" dirty="0" err="1" smtClean="0"/>
              <a:t>how</a:t>
            </a:r>
            <a:r>
              <a:rPr lang="it-IT" dirty="0" smtClean="0"/>
              <a:t> the containers </a:t>
            </a:r>
            <a:r>
              <a:rPr lang="it-IT" dirty="0" err="1" smtClean="0"/>
              <a:t>interact</a:t>
            </a:r>
            <a:r>
              <a:rPr lang="it-IT" dirty="0" smtClean="0"/>
              <a:t> with the </a:t>
            </a:r>
            <a:r>
              <a:rPr lang="it-IT" dirty="0" err="1" smtClean="0"/>
              <a:t>beans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Preliminary performance </a:t>
            </a:r>
            <a:r>
              <a:rPr lang="it-IT" dirty="0" err="1" smtClean="0"/>
              <a:t>testing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Analysis </a:t>
            </a:r>
            <a:r>
              <a:rPr lang="it-IT" dirty="0" err="1" smtClean="0"/>
              <a:t>tools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mobile </a:t>
            </a:r>
            <a:r>
              <a:rPr lang="it-IT" dirty="0" err="1" smtClean="0"/>
              <a:t>platform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Apache </a:t>
            </a:r>
            <a:r>
              <a:rPr lang="it-IT" dirty="0" err="1" smtClean="0"/>
              <a:t>JMeter</a:t>
            </a:r>
            <a:r>
              <a:rPr lang="it-IT" dirty="0" smtClean="0"/>
              <a:t> to test </a:t>
            </a:r>
            <a:r>
              <a:rPr lang="it-IT" dirty="0" err="1" smtClean="0"/>
              <a:t>loads</a:t>
            </a:r>
            <a:r>
              <a:rPr lang="it-IT" dirty="0" smtClean="0"/>
              <a:t> on </a:t>
            </a:r>
            <a:r>
              <a:rPr lang="it-IT" dirty="0" err="1" smtClean="0"/>
              <a:t>both</a:t>
            </a:r>
            <a:r>
              <a:rPr lang="it-IT" dirty="0" smtClean="0"/>
              <a:t> web </a:t>
            </a:r>
            <a:r>
              <a:rPr lang="it-IT" dirty="0" err="1" smtClean="0"/>
              <a:t>layer</a:t>
            </a:r>
            <a:r>
              <a:rPr lang="it-IT" dirty="0" smtClean="0"/>
              <a:t> and business </a:t>
            </a:r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66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Stubs</a:t>
            </a:r>
            <a:r>
              <a:rPr lang="it-IT" dirty="0" smtClean="0"/>
              <a:t>, drivers and test data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 smtClean="0"/>
              <a:t> Bottom-up </a:t>
            </a:r>
            <a:r>
              <a:rPr lang="it-IT" dirty="0" err="1" smtClean="0"/>
              <a:t>approach</a:t>
            </a:r>
            <a:r>
              <a:rPr lang="it-IT" dirty="0" smtClean="0"/>
              <a:t>: a driver for </a:t>
            </a:r>
            <a:r>
              <a:rPr lang="it-IT" dirty="0" err="1" smtClean="0"/>
              <a:t>each</a:t>
            </a:r>
            <a:r>
              <a:rPr lang="it-IT" dirty="0" smtClean="0"/>
              <a:t> component and </a:t>
            </a:r>
            <a:r>
              <a:rPr lang="it-IT" dirty="0" err="1" smtClean="0"/>
              <a:t>subsystem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Stubs</a:t>
            </a:r>
            <a:r>
              <a:rPr lang="it-IT" dirty="0" smtClean="0"/>
              <a:t> to </a:t>
            </a:r>
            <a:r>
              <a:rPr lang="it-IT" dirty="0" err="1" smtClean="0"/>
              <a:t>replace</a:t>
            </a:r>
            <a:r>
              <a:rPr lang="it-IT" dirty="0" smtClean="0"/>
              <a:t> clients </a:t>
            </a:r>
            <a:r>
              <a:rPr lang="it-IT" dirty="0" err="1" smtClean="0"/>
              <a:t>when</a:t>
            </a:r>
            <a:r>
              <a:rPr lang="it-IT" dirty="0" smtClean="0"/>
              <a:t> </a:t>
            </a:r>
            <a:r>
              <a:rPr lang="it-IT" dirty="0" err="1" smtClean="0"/>
              <a:t>developing</a:t>
            </a:r>
            <a:r>
              <a:rPr lang="it-IT" dirty="0" smtClean="0"/>
              <a:t> the core </a:t>
            </a:r>
            <a:r>
              <a:rPr lang="it-IT" dirty="0" err="1" smtClean="0"/>
              <a:t>system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Allow</a:t>
            </a:r>
            <a:r>
              <a:rPr lang="it-IT" dirty="0" smtClean="0"/>
              <a:t> </a:t>
            </a:r>
            <a:r>
              <a:rPr lang="it-IT" dirty="0" err="1" smtClean="0"/>
              <a:t>us</a:t>
            </a:r>
            <a:r>
              <a:rPr lang="it-IT" dirty="0" smtClean="0"/>
              <a:t> to test the </a:t>
            </a:r>
            <a:r>
              <a:rPr lang="it-IT" dirty="0" err="1" smtClean="0"/>
              <a:t>notification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</a:t>
            </a:r>
            <a:r>
              <a:rPr lang="it-IT" dirty="0" err="1" smtClean="0"/>
              <a:t>having</a:t>
            </a:r>
            <a:r>
              <a:rPr lang="it-IT" dirty="0" smtClean="0"/>
              <a:t> the clients</a:t>
            </a:r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Simply</a:t>
            </a:r>
            <a:r>
              <a:rPr lang="it-IT" dirty="0" smtClean="0"/>
              <a:t> </a:t>
            </a:r>
            <a:r>
              <a:rPr lang="it-IT" dirty="0" err="1" smtClean="0"/>
              <a:t>write</a:t>
            </a:r>
            <a:r>
              <a:rPr lang="it-IT" dirty="0" smtClean="0"/>
              <a:t> the </a:t>
            </a:r>
            <a:r>
              <a:rPr lang="it-IT" dirty="0" err="1" smtClean="0"/>
              <a:t>calls</a:t>
            </a:r>
            <a:r>
              <a:rPr lang="it-IT" dirty="0" smtClean="0"/>
              <a:t> on a log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Test data: stress the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sources</a:t>
            </a:r>
            <a:r>
              <a:rPr lang="it-IT" dirty="0" smtClean="0"/>
              <a:t> of </a:t>
            </a:r>
            <a:r>
              <a:rPr lang="it-IT" dirty="0" err="1" smtClean="0"/>
              <a:t>anomalies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Taxi drivers: </a:t>
            </a:r>
            <a:r>
              <a:rPr lang="it-IT" dirty="0" err="1" smtClean="0"/>
              <a:t>invalid</a:t>
            </a:r>
            <a:r>
              <a:rPr lang="it-IT" dirty="0" smtClean="0"/>
              <a:t> taxi </a:t>
            </a:r>
            <a:r>
              <a:rPr lang="it-IT" dirty="0" err="1" smtClean="0"/>
              <a:t>license</a:t>
            </a:r>
            <a:r>
              <a:rPr lang="it-IT" dirty="0" smtClean="0"/>
              <a:t>, </a:t>
            </a:r>
            <a:r>
              <a:rPr lang="it-IT" dirty="0" err="1" smtClean="0"/>
              <a:t>invalid</a:t>
            </a:r>
            <a:r>
              <a:rPr lang="it-IT" dirty="0" smtClean="0"/>
              <a:t> </a:t>
            </a:r>
            <a:r>
              <a:rPr lang="it-IT" dirty="0" err="1" smtClean="0"/>
              <a:t>driving</a:t>
            </a:r>
            <a:r>
              <a:rPr lang="it-IT" dirty="0" smtClean="0"/>
              <a:t> </a:t>
            </a:r>
            <a:r>
              <a:rPr lang="it-IT" dirty="0" err="1" smtClean="0"/>
              <a:t>license</a:t>
            </a:r>
            <a:r>
              <a:rPr lang="it-IT" dirty="0" smtClean="0"/>
              <a:t>, </a:t>
            </a:r>
            <a:r>
              <a:rPr lang="it-IT" dirty="0" err="1" smtClean="0"/>
              <a:t>already</a:t>
            </a:r>
            <a:r>
              <a:rPr lang="it-IT" dirty="0" smtClean="0"/>
              <a:t> </a:t>
            </a:r>
            <a:r>
              <a:rPr lang="it-IT" dirty="0" err="1" smtClean="0"/>
              <a:t>existing</a:t>
            </a:r>
            <a:r>
              <a:rPr lang="it-IT" dirty="0" smtClean="0"/>
              <a:t> id</a:t>
            </a:r>
            <a:r>
              <a:rPr lang="is-IS" dirty="0" smtClean="0"/>
              <a:t>…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Passengers: invalid email, address, phone number,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existing</a:t>
            </a:r>
            <a:r>
              <a:rPr lang="it-IT" dirty="0"/>
              <a:t> id</a:t>
            </a:r>
            <a:r>
              <a:rPr lang="is-IS" dirty="0" smtClean="0"/>
              <a:t>…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Zones: overlapping zones, location vertices not producing a convex area, invalid or null locations..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Requests: location outside city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Reservations: source location outside city, meeting time outside the validity range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In general: null objects and/or fields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58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34080"/>
          </a:xfrm>
        </p:spPr>
        <p:txBody>
          <a:bodyPr/>
          <a:lstStyle/>
          <a:p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Points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and COCOMO II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608" y="594359"/>
            <a:ext cx="3555562" cy="5257800"/>
          </a:xfrm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728439"/>
            <a:ext cx="3200400" cy="4576765"/>
          </a:xfr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8" name="Segnaposto contenuto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66" y="594359"/>
            <a:ext cx="3555562" cy="2588527"/>
          </a:xfrm>
          <a:prstGeom prst="rect">
            <a:avLst/>
          </a:prstGeom>
        </p:spPr>
      </p:pic>
      <p:pic>
        <p:nvPicPr>
          <p:cNvPr id="9" name="Segnaposto contenuto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66" y="3568257"/>
            <a:ext cx="3555562" cy="1141786"/>
          </a:xfrm>
          <a:prstGeom prst="rect">
            <a:avLst/>
          </a:prstGeom>
        </p:spPr>
      </p:pic>
      <p:pic>
        <p:nvPicPr>
          <p:cNvPr id="10" name="Segnaposto contenuto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66" y="5013856"/>
            <a:ext cx="3555562" cy="83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Domain </a:t>
            </a:r>
            <a:r>
              <a:rPr lang="it-IT" dirty="0" err="1" smtClean="0"/>
              <a:t>Assumptions</a:t>
            </a:r>
            <a:r>
              <a:rPr lang="it-IT" dirty="0" smtClean="0"/>
              <a:t> (I)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 smtClean="0"/>
              <a:t> Taxis are </a:t>
            </a:r>
            <a:r>
              <a:rPr lang="it-IT" dirty="0" err="1" smtClean="0"/>
              <a:t>uniquely</a:t>
            </a:r>
            <a:r>
              <a:rPr lang="it-IT" dirty="0" smtClean="0"/>
              <a:t> </a:t>
            </a:r>
            <a:r>
              <a:rPr lang="it-IT" dirty="0" err="1" smtClean="0"/>
              <a:t>associated</a:t>
            </a:r>
            <a:r>
              <a:rPr lang="it-IT" dirty="0" smtClean="0"/>
              <a:t> to drivers and viceversa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/>
              <a:t>Passengers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 smtClean="0"/>
              <a:t>need</a:t>
            </a:r>
            <a:r>
              <a:rPr lang="it-IT" dirty="0" smtClean="0"/>
              <a:t> </a:t>
            </a:r>
            <a:r>
              <a:rPr lang="it-IT" dirty="0"/>
              <a:t>to </a:t>
            </a:r>
            <a:r>
              <a:rPr lang="it-IT" dirty="0" err="1"/>
              <a:t>choose</a:t>
            </a:r>
            <a:r>
              <a:rPr lang="it-IT" dirty="0"/>
              <a:t> a </a:t>
            </a:r>
            <a:r>
              <a:rPr lang="it-IT" dirty="0" err="1"/>
              <a:t>particular</a:t>
            </a:r>
            <a:r>
              <a:rPr lang="it-IT" dirty="0"/>
              <a:t> taxi driver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/>
              <a:t>for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smtClean="0"/>
              <a:t>ride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Taxi drivers are </a:t>
            </a:r>
            <a:r>
              <a:rPr lang="it-IT" dirty="0" err="1" smtClean="0"/>
              <a:t>provided</a:t>
            </a:r>
            <a:r>
              <a:rPr lang="it-IT" dirty="0" smtClean="0"/>
              <a:t> </a:t>
            </a:r>
            <a:r>
              <a:rPr lang="it-IT" dirty="0"/>
              <a:t>with a </a:t>
            </a:r>
            <a:r>
              <a:rPr lang="it-IT" dirty="0" smtClean="0"/>
              <a:t>mobile </a:t>
            </a:r>
            <a:r>
              <a:rPr lang="it-IT" dirty="0" err="1" smtClean="0"/>
              <a:t>phone</a:t>
            </a:r>
            <a:r>
              <a:rPr lang="it-IT" dirty="0" smtClean="0"/>
              <a:t> </a:t>
            </a:r>
            <a:r>
              <a:rPr lang="it-IT" dirty="0"/>
              <a:t>with an </a:t>
            </a:r>
            <a:r>
              <a:rPr lang="it-IT" dirty="0" err="1"/>
              <a:t>active</a:t>
            </a:r>
            <a:r>
              <a:rPr lang="it-IT" dirty="0"/>
              <a:t> data </a:t>
            </a:r>
            <a:r>
              <a:rPr lang="it-IT" dirty="0" err="1"/>
              <a:t>plan</a:t>
            </a:r>
            <a:r>
              <a:rPr lang="it-IT" dirty="0" smtClean="0"/>
              <a:t> </a:t>
            </a:r>
            <a:r>
              <a:rPr lang="it-IT" dirty="0"/>
              <a:t>by the city </a:t>
            </a:r>
            <a:r>
              <a:rPr lang="it-IT" dirty="0" err="1" smtClean="0"/>
              <a:t>council</a:t>
            </a:r>
            <a:r>
              <a:rPr lang="it-IT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Passengers</a:t>
            </a:r>
            <a:r>
              <a:rPr lang="it-IT" dirty="0" smtClean="0"/>
              <a:t> </a:t>
            </a:r>
            <a:r>
              <a:rPr lang="it-IT" dirty="0"/>
              <a:t>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to </a:t>
            </a:r>
            <a:r>
              <a:rPr lang="it-IT" dirty="0" err="1"/>
              <a:t>place</a:t>
            </a:r>
            <a:r>
              <a:rPr lang="it-IT" dirty="0"/>
              <a:t> </a:t>
            </a:r>
            <a:r>
              <a:rPr lang="it-IT" dirty="0" err="1"/>
              <a:t>reservations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15 </a:t>
            </a:r>
            <a:r>
              <a:rPr lang="it-IT" dirty="0" err="1"/>
              <a:t>days</a:t>
            </a:r>
            <a:r>
              <a:rPr lang="it-IT" dirty="0"/>
              <a:t> in </a:t>
            </a:r>
            <a:r>
              <a:rPr lang="it-IT" dirty="0" err="1" smtClean="0"/>
              <a:t>advance</a:t>
            </a:r>
            <a:r>
              <a:rPr lang="it-IT" dirty="0" smtClean="0"/>
              <a:t> or </a:t>
            </a:r>
            <a:r>
              <a:rPr lang="it-IT" dirty="0" err="1" smtClean="0"/>
              <a:t>cancel</a:t>
            </a:r>
            <a:r>
              <a:rPr lang="it-IT" dirty="0" smtClean="0"/>
              <a:t> </a:t>
            </a:r>
            <a:r>
              <a:rPr lang="it-IT" dirty="0" err="1"/>
              <a:t>reservations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a taxi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 smtClean="0"/>
              <a:t>already</a:t>
            </a:r>
            <a:r>
              <a:rPr lang="it-IT" dirty="0" smtClean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scheduled</a:t>
            </a:r>
            <a:r>
              <a:rPr lang="it-IT" dirty="0"/>
              <a:t> for </a:t>
            </a:r>
            <a:r>
              <a:rPr lang="it-IT" dirty="0" err="1" smtClean="0"/>
              <a:t>them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Rides</a:t>
            </a:r>
            <a:r>
              <a:rPr lang="it-IT" dirty="0" smtClean="0"/>
              <a:t> can be </a:t>
            </a:r>
            <a:r>
              <a:rPr lang="it-IT" dirty="0" err="1" smtClean="0"/>
              <a:t>requested</a:t>
            </a:r>
            <a:r>
              <a:rPr lang="it-IT" dirty="0" smtClean="0"/>
              <a:t> by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passengers</a:t>
            </a:r>
            <a:r>
              <a:rPr lang="it-IT" dirty="0" smtClean="0"/>
              <a:t>, </a:t>
            </a:r>
            <a:r>
              <a:rPr lang="it-IT" dirty="0" err="1" smtClean="0"/>
              <a:t>while</a:t>
            </a:r>
            <a:r>
              <a:rPr lang="it-IT" dirty="0" smtClean="0"/>
              <a:t> </a:t>
            </a:r>
            <a:r>
              <a:rPr lang="it-IT" dirty="0" err="1" smtClean="0"/>
              <a:t>reservations</a:t>
            </a:r>
            <a:r>
              <a:rPr lang="it-IT" dirty="0" smtClean="0"/>
              <a:t> can</a:t>
            </a:r>
            <a:r>
              <a:rPr lang="it-IT" dirty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be </a:t>
            </a:r>
            <a:r>
              <a:rPr lang="it-IT" dirty="0" err="1" smtClean="0"/>
              <a:t>placed</a:t>
            </a:r>
            <a:r>
              <a:rPr lang="it-IT" dirty="0" smtClean="0"/>
              <a:t> by </a:t>
            </a:r>
            <a:r>
              <a:rPr lang="it-IT" dirty="0" err="1" smtClean="0"/>
              <a:t>registered</a:t>
            </a:r>
            <a:r>
              <a:rPr lang="it-IT" dirty="0" smtClean="0"/>
              <a:t> </a:t>
            </a:r>
            <a:r>
              <a:rPr lang="it-IT" dirty="0" err="1" smtClean="0"/>
              <a:t>passengers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The </a:t>
            </a:r>
            <a:r>
              <a:rPr lang="it-IT" dirty="0" err="1"/>
              <a:t>only</a:t>
            </a:r>
            <a:r>
              <a:rPr lang="it-IT" dirty="0"/>
              <a:t> taxis </a:t>
            </a:r>
            <a:r>
              <a:rPr lang="it-IT" dirty="0" err="1"/>
              <a:t>eligible</a:t>
            </a:r>
            <a:r>
              <a:rPr lang="it-IT" dirty="0"/>
              <a:t> for </a:t>
            </a:r>
            <a:r>
              <a:rPr lang="it-IT" dirty="0" err="1"/>
              <a:t>fulfilling</a:t>
            </a:r>
            <a:r>
              <a:rPr lang="it-IT" dirty="0"/>
              <a:t> a </a:t>
            </a:r>
            <a:r>
              <a:rPr lang="it-IT" dirty="0" err="1"/>
              <a:t>reservation</a:t>
            </a:r>
            <a:r>
              <a:rPr lang="it-IT" dirty="0"/>
              <a:t> are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 smtClean="0"/>
              <a:t>present</a:t>
            </a:r>
            <a:r>
              <a:rPr lang="it-IT" dirty="0" smtClean="0"/>
              <a:t> </a:t>
            </a:r>
            <a:r>
              <a:rPr lang="it-IT" dirty="0"/>
              <a:t>in the </a:t>
            </a:r>
            <a:r>
              <a:rPr lang="it-IT" dirty="0" err="1"/>
              <a:t>queue</a:t>
            </a:r>
            <a:r>
              <a:rPr lang="it-IT" dirty="0"/>
              <a:t> of the zone </a:t>
            </a:r>
            <a:r>
              <a:rPr lang="it-IT" dirty="0" err="1"/>
              <a:t>associated</a:t>
            </a:r>
            <a:r>
              <a:rPr lang="it-IT" dirty="0"/>
              <a:t> with the </a:t>
            </a:r>
            <a:r>
              <a:rPr lang="it-IT" dirty="0" err="1"/>
              <a:t>reservation</a:t>
            </a:r>
            <a:r>
              <a:rPr lang="it-IT" dirty="0"/>
              <a:t> source </a:t>
            </a:r>
            <a:r>
              <a:rPr lang="it-IT" dirty="0" err="1"/>
              <a:t>address</a:t>
            </a:r>
            <a:r>
              <a:rPr lang="it-IT" dirty="0"/>
              <a:t> 10 minutes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scheduled</a:t>
            </a:r>
            <a:r>
              <a:rPr lang="it-IT" dirty="0"/>
              <a:t> meeting </a:t>
            </a:r>
            <a:r>
              <a:rPr lang="it-IT" dirty="0" smtClean="0"/>
              <a:t>time </a:t>
            </a:r>
            <a:endParaRPr lang="it-IT" dirty="0"/>
          </a:p>
          <a:p>
            <a:pPr>
              <a:buFont typeface="Arial" charset="0"/>
              <a:buChar char="•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Domain </a:t>
            </a:r>
            <a:r>
              <a:rPr lang="it-IT" dirty="0" err="1" smtClean="0"/>
              <a:t>Assumptions</a:t>
            </a:r>
            <a:r>
              <a:rPr lang="it-IT" dirty="0" smtClean="0"/>
              <a:t> (II)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 smtClean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receive</a:t>
            </a:r>
            <a:r>
              <a:rPr lang="it-IT" dirty="0"/>
              <a:t> ride </a:t>
            </a:r>
            <a:r>
              <a:rPr lang="it-IT" dirty="0" err="1"/>
              <a:t>requests</a:t>
            </a:r>
            <a:r>
              <a:rPr lang="it-IT" dirty="0"/>
              <a:t>, a taxi driver must </a:t>
            </a:r>
            <a:r>
              <a:rPr lang="it-IT" dirty="0" err="1"/>
              <a:t>explicitly</a:t>
            </a:r>
            <a:r>
              <a:rPr lang="it-IT" dirty="0"/>
              <a:t> </a:t>
            </a:r>
            <a:r>
              <a:rPr lang="it-IT" dirty="0" err="1"/>
              <a:t>mark</a:t>
            </a:r>
            <a:r>
              <a:rPr lang="it-IT" dirty="0"/>
              <a:t> </a:t>
            </a:r>
            <a:r>
              <a:rPr lang="it-IT" dirty="0" err="1"/>
              <a:t>himself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A </a:t>
            </a:r>
            <a:r>
              <a:rPr lang="it-IT" dirty="0"/>
              <a:t>taxi driver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receive</a:t>
            </a:r>
            <a:r>
              <a:rPr lang="it-IT" dirty="0"/>
              <a:t> ride </a:t>
            </a:r>
            <a:r>
              <a:rPr lang="it-IT" dirty="0" err="1"/>
              <a:t>requests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he’s</a:t>
            </a:r>
            <a:r>
              <a:rPr lang="it-IT" dirty="0"/>
              <a:t> </a:t>
            </a:r>
            <a:r>
              <a:rPr lang="it-IT" dirty="0" err="1" smtClean="0"/>
              <a:t>unavailable</a:t>
            </a:r>
            <a:r>
              <a:rPr lang="it-IT" dirty="0" smtClean="0"/>
              <a:t>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Taxis </a:t>
            </a:r>
            <a:r>
              <a:rPr lang="it-IT" dirty="0" err="1"/>
              <a:t>that</a:t>
            </a:r>
            <a:r>
              <a:rPr lang="it-IT" dirty="0"/>
              <a:t> are </a:t>
            </a:r>
            <a:r>
              <a:rPr lang="it-IT" dirty="0" err="1"/>
              <a:t>considered</a:t>
            </a:r>
            <a:r>
              <a:rPr lang="it-IT" dirty="0"/>
              <a:t> to be out-of-city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receive</a:t>
            </a:r>
            <a:r>
              <a:rPr lang="it-IT" dirty="0"/>
              <a:t> </a:t>
            </a:r>
            <a:r>
              <a:rPr lang="it-IT" dirty="0" err="1" smtClean="0"/>
              <a:t>calls</a:t>
            </a:r>
            <a:r>
              <a:rPr lang="it-IT" dirty="0" smtClean="0"/>
              <a:t>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A </a:t>
            </a:r>
            <a:r>
              <a:rPr lang="it-IT" dirty="0"/>
              <a:t>taxi driver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currently</a:t>
            </a:r>
            <a:r>
              <a:rPr lang="it-IT" dirty="0"/>
              <a:t> on a ride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receive</a:t>
            </a:r>
            <a:r>
              <a:rPr lang="it-IT" dirty="0"/>
              <a:t> </a:t>
            </a:r>
            <a:r>
              <a:rPr lang="it-IT" dirty="0" err="1" smtClean="0"/>
              <a:t>calls</a:t>
            </a:r>
            <a:r>
              <a:rPr lang="it-IT" dirty="0" smtClean="0"/>
              <a:t>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A </a:t>
            </a:r>
            <a:r>
              <a:rPr lang="it-IT" dirty="0"/>
              <a:t>taxi driver must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notify</a:t>
            </a:r>
            <a:r>
              <a:rPr lang="it-IT" dirty="0"/>
              <a:t> the </a:t>
            </a:r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he </a:t>
            </a:r>
            <a:r>
              <a:rPr lang="it-IT" dirty="0" err="1"/>
              <a:t>terminates</a:t>
            </a:r>
            <a:r>
              <a:rPr lang="it-IT" dirty="0"/>
              <a:t> a </a:t>
            </a:r>
            <a:r>
              <a:rPr lang="it-IT" dirty="0" smtClean="0"/>
              <a:t>ride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After</a:t>
            </a:r>
            <a:r>
              <a:rPr lang="it-IT" dirty="0" smtClean="0"/>
              <a:t> </a:t>
            </a:r>
            <a:r>
              <a:rPr lang="it-IT" dirty="0"/>
              <a:t>a taxi driver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associated</a:t>
            </a:r>
            <a:r>
              <a:rPr lang="it-IT" dirty="0"/>
              <a:t> to a call, he must </a:t>
            </a:r>
            <a:r>
              <a:rPr lang="it-IT" dirty="0" err="1"/>
              <a:t>confirm</a:t>
            </a:r>
            <a:r>
              <a:rPr lang="it-IT" dirty="0"/>
              <a:t> or </a:t>
            </a:r>
            <a:r>
              <a:rPr lang="it-IT" dirty="0" err="1"/>
              <a:t>refuse</a:t>
            </a:r>
            <a:r>
              <a:rPr lang="it-IT" dirty="0"/>
              <a:t> the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minutes.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period</a:t>
            </a:r>
            <a:r>
              <a:rPr lang="it-IT" dirty="0"/>
              <a:t> of time, the call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 smtClean="0"/>
              <a:t>refused</a:t>
            </a:r>
            <a:r>
              <a:rPr lang="it-IT" dirty="0" smtClean="0"/>
              <a:t>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/>
              <a:t>no taxis are </a:t>
            </a:r>
            <a:r>
              <a:rPr lang="it-IT" dirty="0" err="1"/>
              <a:t>available</a:t>
            </a:r>
            <a:r>
              <a:rPr lang="it-IT" dirty="0"/>
              <a:t> to </a:t>
            </a:r>
            <a:r>
              <a:rPr lang="it-IT" dirty="0" err="1"/>
              <a:t>fulfill</a:t>
            </a:r>
            <a:r>
              <a:rPr lang="it-IT" dirty="0"/>
              <a:t> a </a:t>
            </a:r>
            <a:r>
              <a:rPr lang="it-IT" dirty="0" err="1"/>
              <a:t>reservation</a:t>
            </a:r>
            <a:r>
              <a:rPr lang="it-IT" dirty="0"/>
              <a:t> 10 minutes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scheduled</a:t>
            </a:r>
            <a:r>
              <a:rPr lang="it-IT" dirty="0"/>
              <a:t> meeting time, </a:t>
            </a:r>
            <a:r>
              <a:rPr lang="it-IT" dirty="0" err="1"/>
              <a:t>attempts</a:t>
            </a:r>
            <a:r>
              <a:rPr lang="it-IT" dirty="0"/>
              <a:t> of </a:t>
            </a:r>
            <a:r>
              <a:rPr lang="it-IT" dirty="0" err="1"/>
              <a:t>rescheduling</a:t>
            </a:r>
            <a:r>
              <a:rPr lang="it-IT" dirty="0"/>
              <a:t> are to be made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intervals</a:t>
            </a:r>
            <a:r>
              <a:rPr lang="it-IT" dirty="0"/>
              <a:t> of 2 minutes for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20 </a:t>
            </a:r>
            <a:r>
              <a:rPr lang="it-IT" dirty="0" err="1" smtClean="0"/>
              <a:t>times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Functional</a:t>
            </a:r>
            <a:r>
              <a:rPr lang="it-IT" dirty="0" smtClean="0"/>
              <a:t> </a:t>
            </a:r>
            <a:r>
              <a:rPr lang="it-IT" dirty="0" err="1"/>
              <a:t>R</a:t>
            </a:r>
            <a:r>
              <a:rPr lang="it-IT" dirty="0" err="1" smtClean="0"/>
              <a:t>equirements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The city </a:t>
            </a:r>
            <a:r>
              <a:rPr lang="it-IT" dirty="0" err="1" smtClean="0"/>
              <a:t>administration</a:t>
            </a:r>
            <a:r>
              <a:rPr lang="it-IT" dirty="0" smtClean="0"/>
              <a:t> must </a:t>
            </a:r>
            <a:r>
              <a:rPr lang="it-IT" dirty="0" err="1" smtClean="0"/>
              <a:t>have</a:t>
            </a:r>
            <a:r>
              <a:rPr lang="it-IT" dirty="0" smtClean="0"/>
              <a:t> the </a:t>
            </a:r>
            <a:r>
              <a:rPr lang="it-IT" dirty="0" err="1" smtClean="0"/>
              <a:t>possibility</a:t>
            </a:r>
            <a:r>
              <a:rPr lang="it-IT" dirty="0" smtClean="0"/>
              <a:t> to </a:t>
            </a:r>
            <a:r>
              <a:rPr lang="it-IT" dirty="0" err="1"/>
              <a:t>enter</a:t>
            </a:r>
            <a:r>
              <a:rPr lang="it-IT" dirty="0"/>
              <a:t> </a:t>
            </a:r>
            <a:r>
              <a:rPr lang="it-IT" dirty="0" smtClean="0"/>
              <a:t>and update taxi driver data and the taxi zone </a:t>
            </a:r>
            <a:r>
              <a:rPr lang="it-IT" dirty="0" err="1" smtClean="0"/>
              <a:t>division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Taxi </a:t>
            </a:r>
            <a:r>
              <a:rPr lang="it-IT" dirty="0"/>
              <a:t>drivers must be </a:t>
            </a:r>
            <a:r>
              <a:rPr lang="it-IT" dirty="0" err="1"/>
              <a:t>able</a:t>
            </a:r>
            <a:r>
              <a:rPr lang="it-IT" dirty="0"/>
              <a:t> to 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communicate</a:t>
            </a:r>
            <a:r>
              <a:rPr lang="it-IT" dirty="0" smtClean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availability</a:t>
            </a:r>
            <a:r>
              <a:rPr lang="it-IT" dirty="0"/>
              <a:t> status </a:t>
            </a:r>
          </a:p>
          <a:p>
            <a:pPr lvl="1"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receive</a:t>
            </a:r>
            <a:r>
              <a:rPr lang="it-IT" dirty="0"/>
              <a:t>, </a:t>
            </a:r>
            <a:r>
              <a:rPr lang="it-IT" dirty="0" err="1"/>
              <a:t>accept</a:t>
            </a:r>
            <a:r>
              <a:rPr lang="it-IT" dirty="0"/>
              <a:t>, </a:t>
            </a:r>
            <a:r>
              <a:rPr lang="it-IT" dirty="0" err="1"/>
              <a:t>refuse</a:t>
            </a:r>
            <a:r>
              <a:rPr lang="it-IT" dirty="0"/>
              <a:t> and </a:t>
            </a:r>
            <a:r>
              <a:rPr lang="it-IT" dirty="0" err="1"/>
              <a:t>drop</a:t>
            </a:r>
            <a:r>
              <a:rPr lang="it-IT" dirty="0"/>
              <a:t> ride </a:t>
            </a:r>
            <a:r>
              <a:rPr lang="it-IT" dirty="0" err="1"/>
              <a:t>requests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communicate</a:t>
            </a:r>
            <a:r>
              <a:rPr lang="it-IT" dirty="0" smtClean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terminated</a:t>
            </a:r>
            <a:r>
              <a:rPr lang="it-IT" dirty="0"/>
              <a:t> a </a:t>
            </a:r>
            <a:r>
              <a:rPr lang="it-IT" dirty="0" smtClean="0"/>
              <a:t>ride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Passengers</a:t>
            </a:r>
            <a:r>
              <a:rPr lang="it-IT" dirty="0" smtClean="0"/>
              <a:t> must </a:t>
            </a:r>
            <a:r>
              <a:rPr lang="it-IT" dirty="0"/>
              <a:t>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 smtClean="0"/>
              <a:t>rides</a:t>
            </a:r>
            <a:r>
              <a:rPr lang="it-IT" dirty="0"/>
              <a:t> </a:t>
            </a:r>
            <a:r>
              <a:rPr lang="it-IT" dirty="0" smtClean="0"/>
              <a:t>and,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logged</a:t>
            </a:r>
            <a:r>
              <a:rPr lang="it-IT" dirty="0" smtClean="0"/>
              <a:t> in, 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place</a:t>
            </a:r>
            <a:r>
              <a:rPr lang="it-IT" dirty="0" smtClean="0"/>
              <a:t> and </a:t>
            </a:r>
            <a:r>
              <a:rPr lang="it-IT" dirty="0" err="1" smtClean="0"/>
              <a:t>manage</a:t>
            </a:r>
            <a:r>
              <a:rPr lang="it-IT" dirty="0" smtClean="0"/>
              <a:t> </a:t>
            </a:r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reservations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The </a:t>
            </a:r>
            <a:r>
              <a:rPr lang="it-IT" dirty="0" err="1" smtClean="0"/>
              <a:t>system</a:t>
            </a:r>
            <a:r>
              <a:rPr lang="it-IT" dirty="0" smtClean="0"/>
              <a:t> must </a:t>
            </a:r>
            <a:r>
              <a:rPr lang="it-IT" dirty="0" err="1" smtClean="0"/>
              <a:t>support</a:t>
            </a:r>
            <a:r>
              <a:rPr lang="it-IT" dirty="0" smtClean="0"/>
              <a:t> </a:t>
            </a:r>
            <a:r>
              <a:rPr lang="it-IT" dirty="0" err="1" smtClean="0"/>
              <a:t>third</a:t>
            </a:r>
            <a:r>
              <a:rPr lang="it-IT" dirty="0" smtClean="0"/>
              <a:t> party </a:t>
            </a:r>
            <a:r>
              <a:rPr lang="it-IT" dirty="0" err="1" smtClean="0"/>
              <a:t>expansion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dirty="0" err="1" smtClean="0"/>
              <a:t>plugins</a:t>
            </a:r>
            <a:r>
              <a:rPr lang="it-IT" dirty="0" smtClean="0"/>
              <a:t> and remote </a:t>
            </a:r>
            <a:r>
              <a:rPr lang="it-IT" dirty="0" err="1" smtClean="0"/>
              <a:t>services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must be </a:t>
            </a:r>
            <a:r>
              <a:rPr lang="it-IT" dirty="0" err="1" smtClean="0"/>
              <a:t>possible</a:t>
            </a:r>
            <a:r>
              <a:rPr lang="it-IT" dirty="0" smtClean="0"/>
              <a:t> to </a:t>
            </a:r>
            <a:r>
              <a:rPr lang="it-IT" dirty="0" err="1" smtClean="0"/>
              <a:t>verify</a:t>
            </a:r>
            <a:r>
              <a:rPr lang="it-IT" dirty="0" smtClean="0"/>
              <a:t> the </a:t>
            </a:r>
            <a:r>
              <a:rPr lang="it-IT" dirty="0" err="1" smtClean="0"/>
              <a:t>identity</a:t>
            </a:r>
            <a:r>
              <a:rPr lang="it-IT" dirty="0" smtClean="0"/>
              <a:t> of a </a:t>
            </a:r>
            <a:r>
              <a:rPr lang="it-IT" dirty="0" err="1" smtClean="0"/>
              <a:t>passenger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 </a:t>
            </a:r>
            <a:r>
              <a:rPr lang="it-IT" dirty="0" err="1" smtClean="0"/>
              <a:t>taking</a:t>
            </a:r>
            <a:r>
              <a:rPr lang="it-IT" dirty="0" smtClean="0"/>
              <a:t> </a:t>
            </a:r>
            <a:r>
              <a:rPr lang="it-IT" dirty="0" err="1" smtClean="0"/>
              <a:t>him</a:t>
            </a:r>
            <a:r>
              <a:rPr lang="it-IT" dirty="0" smtClean="0"/>
              <a:t> </a:t>
            </a:r>
            <a:r>
              <a:rPr lang="it-IT" dirty="0" err="1" smtClean="0"/>
              <a:t>onboard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>
              <a:buFont typeface="Arial" charset="0"/>
              <a:buChar char="•"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Engineering 2: </a:t>
            </a:r>
            <a:r>
              <a:rPr lang="en-US" dirty="0" err="1" smtClean="0"/>
              <a:t>myTaxiService</a:t>
            </a:r>
            <a:r>
              <a:rPr lang="en-US" dirty="0" smtClean="0"/>
              <a:t> - </a:t>
            </a:r>
            <a:r>
              <a:rPr lang="en-US" dirty="0" err="1" smtClean="0"/>
              <a:t>Casati</a:t>
            </a:r>
            <a:r>
              <a:rPr lang="en-US" dirty="0" smtClean="0"/>
              <a:t> </a:t>
            </a:r>
            <a:r>
              <a:rPr lang="en-US" dirty="0" err="1" smtClean="0"/>
              <a:t>Fabrizio</a:t>
            </a:r>
            <a:r>
              <a:rPr lang="en-US" dirty="0" smtClean="0"/>
              <a:t>, </a:t>
            </a:r>
            <a:r>
              <a:rPr lang="en-US" dirty="0" err="1" smtClean="0"/>
              <a:t>Castelli</a:t>
            </a:r>
            <a:r>
              <a:rPr lang="en-US" dirty="0" smtClean="0"/>
              <a:t>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0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Stakeholders</a:t>
            </a:r>
            <a:r>
              <a:rPr lang="it-IT" dirty="0" smtClean="0"/>
              <a:t> and </a:t>
            </a:r>
            <a:r>
              <a:rPr lang="it-IT" dirty="0" err="1" smtClean="0"/>
              <a:t>actors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Stakeholders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Passengers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Taxi drivers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City </a:t>
            </a:r>
            <a:r>
              <a:rPr lang="it-IT" dirty="0" err="1" smtClean="0"/>
              <a:t>council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Taxi drivers’ union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Mobile </a:t>
            </a:r>
            <a:r>
              <a:rPr lang="it-IT" dirty="0" err="1" smtClean="0"/>
              <a:t>phone</a:t>
            </a:r>
            <a:r>
              <a:rPr lang="it-IT" dirty="0" smtClean="0"/>
              <a:t> </a:t>
            </a:r>
            <a:r>
              <a:rPr lang="it-IT" dirty="0" err="1" smtClean="0"/>
              <a:t>producers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Wireless </a:t>
            </a:r>
            <a:r>
              <a:rPr lang="it-IT" dirty="0" err="1" smtClean="0"/>
              <a:t>carriers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Third party </a:t>
            </a:r>
            <a:r>
              <a:rPr lang="it-IT" dirty="0" err="1" smtClean="0"/>
              <a:t>developers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ACTORS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Guest </a:t>
            </a:r>
            <a:r>
              <a:rPr lang="it-IT" dirty="0" err="1" smtClean="0"/>
              <a:t>passenger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Guest </a:t>
            </a:r>
            <a:r>
              <a:rPr lang="it-IT" dirty="0"/>
              <a:t>taxi </a:t>
            </a:r>
            <a:r>
              <a:rPr lang="it-IT" dirty="0" smtClean="0"/>
              <a:t>driver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Logged</a:t>
            </a:r>
            <a:r>
              <a:rPr lang="it-IT" dirty="0" smtClean="0"/>
              <a:t> </a:t>
            </a:r>
            <a:r>
              <a:rPr lang="it-IT" dirty="0"/>
              <a:t>in </a:t>
            </a:r>
            <a:r>
              <a:rPr lang="it-IT" dirty="0" err="1"/>
              <a:t>passenger</a:t>
            </a:r>
            <a:r>
              <a:rPr lang="it-IT" dirty="0"/>
              <a:t> 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/>
              <a:t>Logged</a:t>
            </a:r>
            <a:r>
              <a:rPr lang="it-IT" dirty="0"/>
              <a:t> in taxi driver 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Administrative</a:t>
            </a:r>
            <a:r>
              <a:rPr lang="it-IT" dirty="0" smtClean="0"/>
              <a:t> </a:t>
            </a:r>
            <a:r>
              <a:rPr lang="it-IT" dirty="0" err="1" smtClean="0"/>
              <a:t>personnel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Mapping</a:t>
            </a:r>
            <a:r>
              <a:rPr lang="it-IT" dirty="0" smtClean="0"/>
              <a:t> service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Remote </a:t>
            </a:r>
            <a:r>
              <a:rPr lang="it-IT" dirty="0" err="1" smtClean="0"/>
              <a:t>services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>
              <a:buFont typeface="Arial" charset="0"/>
              <a:buChar char="•"/>
            </a:pP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(I)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HOMEPAGE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USER LOGIN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691026"/>
            <a:ext cx="4938712" cy="3067641"/>
          </a:xfrm>
        </p:spPr>
      </p:pic>
      <p:pic>
        <p:nvPicPr>
          <p:cNvPr id="12" name="Segnaposto contenuto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93183"/>
            <a:ext cx="4937125" cy="3065484"/>
          </a:xfrm>
        </p:spPr>
      </p:pic>
    </p:spTree>
    <p:extLst>
      <p:ext uri="{BB962C8B-B14F-4D97-AF65-F5344CB8AC3E}">
        <p14:creationId xmlns:p14="http://schemas.microsoft.com/office/powerpoint/2010/main" val="5376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(II)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PASSENGER HOMEPAGE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PASSENGER RESERVATIONS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2" y="2691026"/>
            <a:ext cx="4849673" cy="3067641"/>
          </a:xfrm>
        </p:spPr>
      </p:pic>
      <p:pic>
        <p:nvPicPr>
          <p:cNvPr id="12" name="Segnaposto contenuto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91026"/>
            <a:ext cx="4937125" cy="3067641"/>
          </a:xfrm>
        </p:spPr>
      </p:pic>
    </p:spTree>
    <p:extLst>
      <p:ext uri="{BB962C8B-B14F-4D97-AF65-F5344CB8AC3E}">
        <p14:creationId xmlns:p14="http://schemas.microsoft.com/office/powerpoint/2010/main" val="29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(III)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PASSENGER REQUEST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REQUEST CONFIRMATION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2" y="2691026"/>
            <a:ext cx="4849673" cy="3067641"/>
          </a:xfrm>
        </p:spPr>
      </p:pic>
      <p:pic>
        <p:nvPicPr>
          <p:cNvPr id="12" name="Segnaposto contenuto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964" y="2691026"/>
            <a:ext cx="4893716" cy="3067641"/>
          </a:xfrm>
        </p:spPr>
      </p:pic>
    </p:spTree>
    <p:extLst>
      <p:ext uri="{BB962C8B-B14F-4D97-AF65-F5344CB8AC3E}">
        <p14:creationId xmlns:p14="http://schemas.microsoft.com/office/powerpoint/2010/main" val="8617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426</TotalTime>
  <Words>1769</Words>
  <Application>Microsoft Macintosh PowerPoint</Application>
  <PresentationFormat>Widescreen</PresentationFormat>
  <Paragraphs>278</Paragraphs>
  <Slides>24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Arial</vt:lpstr>
      <vt:lpstr>Retrospettivo</vt:lpstr>
      <vt:lpstr>Software Engineering 2: myTaxiService</vt:lpstr>
      <vt:lpstr>Context</vt:lpstr>
      <vt:lpstr>Domain Assumptions (I)</vt:lpstr>
      <vt:lpstr>Domain Assumptions (II)</vt:lpstr>
      <vt:lpstr>Functional Requirements</vt:lpstr>
      <vt:lpstr>Stakeholders and actors</vt:lpstr>
      <vt:lpstr>UI Mockup (I)</vt:lpstr>
      <vt:lpstr>UI Mockup (II)</vt:lpstr>
      <vt:lpstr>UI Mockup (III)</vt:lpstr>
      <vt:lpstr>UI Mockup (IV)</vt:lpstr>
      <vt:lpstr>UI Mockup (V)</vt:lpstr>
      <vt:lpstr>Architectural Design</vt:lpstr>
      <vt:lpstr>Architecture: high level components</vt:lpstr>
      <vt:lpstr>High level components</vt:lpstr>
      <vt:lpstr>Deployment view</vt:lpstr>
      <vt:lpstr>Remote API </vt:lpstr>
      <vt:lpstr>Architectural Styles</vt:lpstr>
      <vt:lpstr>Other design decisions</vt:lpstr>
      <vt:lpstr>Integration Testing</vt:lpstr>
      <vt:lpstr>Integration of components</vt:lpstr>
      <vt:lpstr>Integration of subsystems</vt:lpstr>
      <vt:lpstr>Test Equipment and Tools</vt:lpstr>
      <vt:lpstr>Stubs, drivers and test data</vt:lpstr>
      <vt:lpstr>Function Points and COCOMO II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2: myTaxiService</dc:title>
  <dc:creator>Utente di Microsoft Office</dc:creator>
  <cp:lastModifiedBy>Utente di Microsoft Office</cp:lastModifiedBy>
  <cp:revision>44</cp:revision>
  <cp:lastPrinted>2016-03-02T19:30:08Z</cp:lastPrinted>
  <dcterms:created xsi:type="dcterms:W3CDTF">2016-03-02T14:43:23Z</dcterms:created>
  <dcterms:modified xsi:type="dcterms:W3CDTF">2016-03-03T11:55:30Z</dcterms:modified>
</cp:coreProperties>
</file>