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notesMasterIdLst>
    <p:notesMasterId r:id="rId56"/>
  </p:notesMasterIdLst>
  <p:sldIdLst>
    <p:sldId id="258" r:id="rId2"/>
    <p:sldId id="260" r:id="rId3"/>
    <p:sldId id="261" r:id="rId4"/>
    <p:sldId id="262" r:id="rId5"/>
    <p:sldId id="266" r:id="rId6"/>
    <p:sldId id="264" r:id="rId7"/>
    <p:sldId id="265" r:id="rId8"/>
    <p:sldId id="267" r:id="rId9"/>
    <p:sldId id="259" r:id="rId10"/>
    <p:sldId id="268" r:id="rId11"/>
    <p:sldId id="269" r:id="rId12"/>
    <p:sldId id="270" r:id="rId13"/>
    <p:sldId id="263" r:id="rId14"/>
    <p:sldId id="271" r:id="rId15"/>
    <p:sldId id="272" r:id="rId16"/>
    <p:sldId id="273" r:id="rId17"/>
    <p:sldId id="256" r:id="rId18"/>
    <p:sldId id="257"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2" r:id="rId47"/>
    <p:sldId id="303" r:id="rId48"/>
    <p:sldId id="304" r:id="rId49"/>
    <p:sldId id="305" r:id="rId50"/>
    <p:sldId id="306" r:id="rId51"/>
    <p:sldId id="307" r:id="rId52"/>
    <p:sldId id="308" r:id="rId53"/>
    <p:sldId id="309" r:id="rId54"/>
    <p:sldId id="310"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8"/>
  </p:normalViewPr>
  <p:slideViewPr>
    <p:cSldViewPr snapToGrid="0" snapToObjects="1">
      <p:cViewPr varScale="1">
        <p:scale>
          <a:sx n="86" d="100"/>
          <a:sy n="86" d="100"/>
        </p:scale>
        <p:origin x="34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4098C3-1B56-7B4C-927B-9465A8CCA5FF}" type="datetimeFigureOut">
              <a:rPr lang="it-IT" smtClean="0"/>
              <a:t>29/08/2020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3870D-D504-9B47-B5B1-1C85F6CD1916}" type="slidenum">
              <a:rPr lang="it-IT" smtClean="0"/>
              <a:t>‹N›</a:t>
            </a:fld>
            <a:endParaRPr lang="it-IT"/>
          </a:p>
        </p:txBody>
      </p:sp>
    </p:spTree>
    <p:extLst>
      <p:ext uri="{BB962C8B-B14F-4D97-AF65-F5344CB8AC3E}">
        <p14:creationId xmlns:p14="http://schemas.microsoft.com/office/powerpoint/2010/main" val="1423600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288598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hasCustomPrompt="1"/>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hasCustomPrompt="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61D5B4CA-3EFD-A64E-B24D-7B1F8DCF0D0D}" type="datetimeFigureOut">
              <a:rPr lang="it-IT" smtClean="0"/>
              <a:t>29/08/2020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DA4DB97-D985-324D-82AC-D40A0638BBE7}" type="slidenum">
              <a:rPr lang="it-IT" smtClean="0"/>
              <a:t>‹N›</a:t>
            </a:fld>
            <a:endParaRPr lang="it-IT"/>
          </a:p>
        </p:txBody>
      </p:sp>
    </p:spTree>
    <p:extLst>
      <p:ext uri="{BB962C8B-B14F-4D97-AF65-F5344CB8AC3E}">
        <p14:creationId xmlns:p14="http://schemas.microsoft.com/office/powerpoint/2010/main" val="1296586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
Secondo livello
Terzo livello
Quarto livello
Quinto livello</a:t>
            </a:r>
            <a:endParaRPr lang="en-US" dirty="0"/>
          </a:p>
        </p:txBody>
      </p:sp>
      <p:sp>
        <p:nvSpPr>
          <p:cNvPr id="4" name="Date Placeholder 3"/>
          <p:cNvSpPr>
            <a:spLocks noGrp="1"/>
          </p:cNvSpPr>
          <p:nvPr>
            <p:ph type="dt" sz="half" idx="10"/>
          </p:nvPr>
        </p:nvSpPr>
        <p:spPr/>
        <p:txBody>
          <a:bodyPr/>
          <a:lstStyle/>
          <a:p>
            <a:fld id="{61D5B4CA-3EFD-A64E-B24D-7B1F8DCF0D0D}" type="datetimeFigureOut">
              <a:rPr lang="it-IT" smtClean="0"/>
              <a:t>29/08/2020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DA4DB97-D985-324D-82AC-D40A0638BBE7}" type="slidenum">
              <a:rPr lang="it-IT" smtClean="0"/>
              <a:t>‹N›</a:t>
            </a:fld>
            <a:endParaRPr lang="it-IT"/>
          </a:p>
        </p:txBody>
      </p:sp>
    </p:spTree>
    <p:extLst>
      <p:ext uri="{BB962C8B-B14F-4D97-AF65-F5344CB8AC3E}">
        <p14:creationId xmlns:p14="http://schemas.microsoft.com/office/powerpoint/2010/main" val="3535645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hasCustomPrompt="1"/>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
Secondo livello
Terzo livello
Quarto livello
Quinto livello</a:t>
            </a:r>
            <a:endParaRPr lang="en-US" dirty="0"/>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
Secondo livello
Terzo livello
Quarto livello
Quinto livello</a:t>
            </a:r>
            <a:endParaRPr lang="en-US" dirty="0"/>
          </a:p>
        </p:txBody>
      </p:sp>
      <p:sp>
        <p:nvSpPr>
          <p:cNvPr id="4" name="Date Placeholder 3"/>
          <p:cNvSpPr>
            <a:spLocks noGrp="1"/>
          </p:cNvSpPr>
          <p:nvPr>
            <p:ph type="dt" sz="half" idx="10"/>
          </p:nvPr>
        </p:nvSpPr>
        <p:spPr/>
        <p:txBody>
          <a:bodyPr/>
          <a:lstStyle/>
          <a:p>
            <a:fld id="{61D5B4CA-3EFD-A64E-B24D-7B1F8DCF0D0D}" type="datetimeFigureOut">
              <a:rPr lang="it-IT" smtClean="0"/>
              <a:t>29/08/2020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DA4DB97-D985-324D-82AC-D40A0638BBE7}" type="slidenum">
              <a:rPr lang="it-IT" smtClean="0"/>
              <a:t>‹N›</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5006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
Secondo livello
Terzo livello
Quarto livello
Quinto livello</a:t>
            </a:r>
            <a:endParaRPr lang="en-US" dirty="0"/>
          </a:p>
        </p:txBody>
      </p:sp>
      <p:sp>
        <p:nvSpPr>
          <p:cNvPr id="4" name="Date Placeholder 3"/>
          <p:cNvSpPr>
            <a:spLocks noGrp="1"/>
          </p:cNvSpPr>
          <p:nvPr>
            <p:ph type="dt" sz="half" idx="10"/>
          </p:nvPr>
        </p:nvSpPr>
        <p:spPr/>
        <p:txBody>
          <a:bodyPr/>
          <a:lstStyle/>
          <a:p>
            <a:fld id="{61D5B4CA-3EFD-A64E-B24D-7B1F8DCF0D0D}" type="datetimeFigureOut">
              <a:rPr lang="it-IT" smtClean="0"/>
              <a:t>29/08/2020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DA4DB97-D985-324D-82AC-D40A0638BBE7}" type="slidenum">
              <a:rPr lang="it-IT" smtClean="0"/>
              <a:t>‹N›</a:t>
            </a:fld>
            <a:endParaRPr lang="it-IT"/>
          </a:p>
        </p:txBody>
      </p:sp>
    </p:spTree>
    <p:extLst>
      <p:ext uri="{BB962C8B-B14F-4D97-AF65-F5344CB8AC3E}">
        <p14:creationId xmlns:p14="http://schemas.microsoft.com/office/powerpoint/2010/main" val="1957105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
Secondo livello
Terzo livello
Quarto livello
Quinto livello</a:t>
            </a:r>
            <a:endParaRPr lang="en-US" dirty="0"/>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
Secondo livello
Terzo livello
Quarto livello
Quinto livello</a:t>
            </a:r>
            <a:endParaRPr lang="en-US" dirty="0"/>
          </a:p>
        </p:txBody>
      </p:sp>
      <p:sp>
        <p:nvSpPr>
          <p:cNvPr id="4" name="Date Placeholder 3"/>
          <p:cNvSpPr>
            <a:spLocks noGrp="1"/>
          </p:cNvSpPr>
          <p:nvPr>
            <p:ph type="dt" sz="half" idx="10"/>
          </p:nvPr>
        </p:nvSpPr>
        <p:spPr/>
        <p:txBody>
          <a:bodyPr/>
          <a:lstStyle/>
          <a:p>
            <a:fld id="{61D5B4CA-3EFD-A64E-B24D-7B1F8DCF0D0D}" type="datetimeFigureOut">
              <a:rPr lang="it-IT" smtClean="0"/>
              <a:t>29/08/2020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DA4DB97-D985-324D-82AC-D40A0638BBE7}"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62414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
Secondo livello
Terzo livello
Quarto livello
Quinto livello</a:t>
            </a:r>
            <a:endParaRPr lang="en-US" dirty="0"/>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
Secondo livello
Terzo livello
Quarto livello
Quinto livello</a:t>
            </a:r>
            <a:endParaRPr lang="en-US" dirty="0"/>
          </a:p>
        </p:txBody>
      </p:sp>
      <p:sp>
        <p:nvSpPr>
          <p:cNvPr id="4" name="Date Placeholder 3"/>
          <p:cNvSpPr>
            <a:spLocks noGrp="1"/>
          </p:cNvSpPr>
          <p:nvPr>
            <p:ph type="dt" sz="half" idx="10"/>
          </p:nvPr>
        </p:nvSpPr>
        <p:spPr/>
        <p:txBody>
          <a:bodyPr/>
          <a:lstStyle/>
          <a:p>
            <a:fld id="{61D5B4CA-3EFD-A64E-B24D-7B1F8DCF0D0D}" type="datetimeFigureOut">
              <a:rPr lang="it-IT" smtClean="0"/>
              <a:t>29/08/2020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DA4DB97-D985-324D-82AC-D40A0638BBE7}" type="slidenum">
              <a:rPr lang="it-IT" smtClean="0"/>
              <a:t>‹N›</a:t>
            </a:fld>
            <a:endParaRPr lang="it-IT"/>
          </a:p>
        </p:txBody>
      </p:sp>
    </p:spTree>
    <p:extLst>
      <p:ext uri="{BB962C8B-B14F-4D97-AF65-F5344CB8AC3E}">
        <p14:creationId xmlns:p14="http://schemas.microsoft.com/office/powerpoint/2010/main" val="2206256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hasCustomPrompt="1"/>
          </p:nvPr>
        </p:nvSpPr>
        <p:spPr/>
        <p:txBody>
          <a:bodyPr vert="eaVert"/>
          <a:lstStyle/>
          <a:p>
            <a:pPr lvl="0"/>
            <a:r>
              <a:rPr lang="it-IT"/>
              <a:t>Modifica gli stili del testo dello schema
Secondo livello
Terzo livello
Quarto livello
Quinto livello</a:t>
            </a:r>
            <a:endParaRPr lang="en-US" dirty="0"/>
          </a:p>
        </p:txBody>
      </p:sp>
      <p:sp>
        <p:nvSpPr>
          <p:cNvPr id="4" name="Date Placeholder 3"/>
          <p:cNvSpPr>
            <a:spLocks noGrp="1"/>
          </p:cNvSpPr>
          <p:nvPr>
            <p:ph type="dt" sz="half" idx="10"/>
          </p:nvPr>
        </p:nvSpPr>
        <p:spPr/>
        <p:txBody>
          <a:bodyPr/>
          <a:lstStyle/>
          <a:p>
            <a:fld id="{61D5B4CA-3EFD-A64E-B24D-7B1F8DCF0D0D}" type="datetimeFigureOut">
              <a:rPr lang="it-IT" smtClean="0"/>
              <a:t>29/08/2020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DA4DB97-D985-324D-82AC-D40A0638BBE7}" type="slidenum">
              <a:rPr lang="it-IT" smtClean="0"/>
              <a:t>‹N›</a:t>
            </a:fld>
            <a:endParaRPr lang="it-IT"/>
          </a:p>
        </p:txBody>
      </p:sp>
    </p:spTree>
    <p:extLst>
      <p:ext uri="{BB962C8B-B14F-4D97-AF65-F5344CB8AC3E}">
        <p14:creationId xmlns:p14="http://schemas.microsoft.com/office/powerpoint/2010/main" val="23540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hasCustomPrompt="1"/>
          </p:nvPr>
        </p:nvSpPr>
        <p:spPr>
          <a:xfrm>
            <a:off x="677335" y="609600"/>
            <a:ext cx="7060150" cy="5251450"/>
          </a:xfrm>
        </p:spPr>
        <p:txBody>
          <a:bodyPr vert="eaVert"/>
          <a:lstStyle/>
          <a:p>
            <a:pPr lvl="0"/>
            <a:r>
              <a:rPr lang="it-IT"/>
              <a:t>Modifica gli stili del testo dello schema
Secondo livello
Terzo livello
Quarto livello
Quinto livello</a:t>
            </a:r>
            <a:endParaRPr lang="en-US" dirty="0"/>
          </a:p>
        </p:txBody>
      </p:sp>
      <p:sp>
        <p:nvSpPr>
          <p:cNvPr id="4" name="Date Placeholder 3"/>
          <p:cNvSpPr>
            <a:spLocks noGrp="1"/>
          </p:cNvSpPr>
          <p:nvPr>
            <p:ph type="dt" sz="half" idx="10"/>
          </p:nvPr>
        </p:nvSpPr>
        <p:spPr/>
        <p:txBody>
          <a:bodyPr/>
          <a:lstStyle/>
          <a:p>
            <a:fld id="{61D5B4CA-3EFD-A64E-B24D-7B1F8DCF0D0D}" type="datetimeFigureOut">
              <a:rPr lang="it-IT" smtClean="0"/>
              <a:t>29/08/2020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DA4DB97-D985-324D-82AC-D40A0638BBE7}" type="slidenum">
              <a:rPr lang="it-IT" smtClean="0"/>
              <a:t>‹N›</a:t>
            </a:fld>
            <a:endParaRPr lang="it-IT"/>
          </a:p>
        </p:txBody>
      </p:sp>
    </p:spTree>
    <p:extLst>
      <p:ext uri="{BB962C8B-B14F-4D97-AF65-F5344CB8AC3E}">
        <p14:creationId xmlns:p14="http://schemas.microsoft.com/office/powerpoint/2010/main" val="4172836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hasCustomPrompt="1"/>
          </p:nvPr>
        </p:nvSpPr>
        <p:spPr/>
        <p:txBody>
          <a:bodyPr/>
          <a:lstStyle/>
          <a:p>
            <a:pPr lvl="0"/>
            <a:r>
              <a:rPr lang="it-IT"/>
              <a:t>Modifica gli stili del testo dello schema
Secondo livello
Terzo livello
Quarto livello
Quinto livello</a:t>
            </a:r>
            <a:endParaRPr lang="en-US" dirty="0"/>
          </a:p>
        </p:txBody>
      </p:sp>
      <p:sp>
        <p:nvSpPr>
          <p:cNvPr id="4" name="Date Placeholder 3"/>
          <p:cNvSpPr>
            <a:spLocks noGrp="1"/>
          </p:cNvSpPr>
          <p:nvPr>
            <p:ph type="dt" sz="half" idx="10"/>
          </p:nvPr>
        </p:nvSpPr>
        <p:spPr/>
        <p:txBody>
          <a:bodyPr/>
          <a:lstStyle/>
          <a:p>
            <a:fld id="{61D5B4CA-3EFD-A64E-B24D-7B1F8DCF0D0D}" type="datetimeFigureOut">
              <a:rPr lang="it-IT" smtClean="0"/>
              <a:t>29/08/2020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DA4DB97-D985-324D-82AC-D40A0638BBE7}" type="slidenum">
              <a:rPr lang="it-IT" smtClean="0"/>
              <a:t>‹N›</a:t>
            </a:fld>
            <a:endParaRPr lang="it-IT"/>
          </a:p>
        </p:txBody>
      </p:sp>
    </p:spTree>
    <p:extLst>
      <p:ext uri="{BB962C8B-B14F-4D97-AF65-F5344CB8AC3E}">
        <p14:creationId xmlns:p14="http://schemas.microsoft.com/office/powerpoint/2010/main" val="3848460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hasCustomPrompt="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
Secondo livello
Terzo livello
Quarto livello
Quinto livello</a:t>
            </a:r>
            <a:endParaRPr lang="en-US" dirty="0"/>
          </a:p>
        </p:txBody>
      </p:sp>
      <p:sp>
        <p:nvSpPr>
          <p:cNvPr id="4" name="Date Placeholder 3"/>
          <p:cNvSpPr>
            <a:spLocks noGrp="1"/>
          </p:cNvSpPr>
          <p:nvPr>
            <p:ph type="dt" sz="half" idx="10"/>
          </p:nvPr>
        </p:nvSpPr>
        <p:spPr/>
        <p:txBody>
          <a:bodyPr/>
          <a:lstStyle/>
          <a:p>
            <a:fld id="{61D5B4CA-3EFD-A64E-B24D-7B1F8DCF0D0D}" type="datetimeFigureOut">
              <a:rPr lang="it-IT" smtClean="0"/>
              <a:t>29/08/2020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DA4DB97-D985-324D-82AC-D40A0638BBE7}" type="slidenum">
              <a:rPr lang="it-IT" smtClean="0"/>
              <a:t>‹N›</a:t>
            </a:fld>
            <a:endParaRPr lang="it-IT"/>
          </a:p>
        </p:txBody>
      </p:sp>
    </p:spTree>
    <p:extLst>
      <p:ext uri="{BB962C8B-B14F-4D97-AF65-F5344CB8AC3E}">
        <p14:creationId xmlns:p14="http://schemas.microsoft.com/office/powerpoint/2010/main" val="1343424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hasCustomPrompt="1"/>
          </p:nvPr>
        </p:nvSpPr>
        <p:spPr>
          <a:xfrm>
            <a:off x="677334" y="2160589"/>
            <a:ext cx="4184035" cy="3880772"/>
          </a:xfrm>
        </p:spPr>
        <p:txBody>
          <a:bodyPr/>
          <a:lstStyle/>
          <a:p>
            <a:pPr lvl="0"/>
            <a:r>
              <a:rPr lang="it-IT"/>
              <a:t>Modifica gli stili del testo dello schema
Secondo livello
Terzo livello
Quarto livello
Quinto livello</a:t>
            </a:r>
            <a:endParaRPr lang="en-US" dirty="0"/>
          </a:p>
        </p:txBody>
      </p:sp>
      <p:sp>
        <p:nvSpPr>
          <p:cNvPr id="4" name="Content Placeholder 3"/>
          <p:cNvSpPr>
            <a:spLocks noGrp="1"/>
          </p:cNvSpPr>
          <p:nvPr>
            <p:ph sz="half" idx="2" hasCustomPrompt="1"/>
          </p:nvPr>
        </p:nvSpPr>
        <p:spPr>
          <a:xfrm>
            <a:off x="5089970" y="2160589"/>
            <a:ext cx="4184034" cy="3880773"/>
          </a:xfrm>
        </p:spPr>
        <p:txBody>
          <a:bodyPr/>
          <a:lstStyle/>
          <a:p>
            <a:pPr lvl="0"/>
            <a:r>
              <a:rPr lang="it-IT"/>
              <a:t>Modifica gli stili del testo dello schema
Secondo livello
Terzo livello
Quarto livello
Quinto livello</a:t>
            </a:r>
            <a:endParaRPr lang="en-US" dirty="0"/>
          </a:p>
        </p:txBody>
      </p:sp>
      <p:sp>
        <p:nvSpPr>
          <p:cNvPr id="5" name="Date Placeholder 4"/>
          <p:cNvSpPr>
            <a:spLocks noGrp="1"/>
          </p:cNvSpPr>
          <p:nvPr>
            <p:ph type="dt" sz="half" idx="10"/>
          </p:nvPr>
        </p:nvSpPr>
        <p:spPr/>
        <p:txBody>
          <a:bodyPr/>
          <a:lstStyle/>
          <a:p>
            <a:fld id="{61D5B4CA-3EFD-A64E-B24D-7B1F8DCF0D0D}" type="datetimeFigureOut">
              <a:rPr lang="it-IT" smtClean="0"/>
              <a:t>29/08/2020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DA4DB97-D985-324D-82AC-D40A0638BBE7}" type="slidenum">
              <a:rPr lang="it-IT" smtClean="0"/>
              <a:t>‹N›</a:t>
            </a:fld>
            <a:endParaRPr lang="it-IT"/>
          </a:p>
        </p:txBody>
      </p:sp>
    </p:spTree>
    <p:extLst>
      <p:ext uri="{BB962C8B-B14F-4D97-AF65-F5344CB8AC3E}">
        <p14:creationId xmlns:p14="http://schemas.microsoft.com/office/powerpoint/2010/main" val="1208174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hasCustomPrompt="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
Secondo livello
Terzo livello
Quarto livello
Quinto livello</a:t>
            </a:r>
            <a:endParaRPr lang="en-US" dirty="0"/>
          </a:p>
        </p:txBody>
      </p:sp>
      <p:sp>
        <p:nvSpPr>
          <p:cNvPr id="4" name="Content Placeholder 3"/>
          <p:cNvSpPr>
            <a:spLocks noGrp="1"/>
          </p:cNvSpPr>
          <p:nvPr>
            <p:ph sz="half" idx="2" hasCustomPrompt="1"/>
          </p:nvPr>
        </p:nvSpPr>
        <p:spPr>
          <a:xfrm>
            <a:off x="675745" y="2737245"/>
            <a:ext cx="4185623" cy="3304117"/>
          </a:xfrm>
        </p:spPr>
        <p:txBody>
          <a:bodyPr>
            <a:normAutofit/>
          </a:bodyPr>
          <a:lstStyle/>
          <a:p>
            <a:pPr lvl="0"/>
            <a:r>
              <a:rPr lang="it-IT"/>
              <a:t>Modifica gli stili del testo dello schema
Secondo livello
Terzo livello
Quarto livello
Quinto livello</a:t>
            </a:r>
            <a:endParaRPr lang="en-US" dirty="0"/>
          </a:p>
        </p:txBody>
      </p:sp>
      <p:sp>
        <p:nvSpPr>
          <p:cNvPr id="5" name="Text Placeholder 4"/>
          <p:cNvSpPr>
            <a:spLocks noGrp="1"/>
          </p:cNvSpPr>
          <p:nvPr>
            <p:ph type="body" sz="quarter" idx="3" hasCustomPrompt="1"/>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
Secondo livello
Terzo livello
Quarto livello
Quinto livello</a:t>
            </a:r>
            <a:endParaRPr lang="en-US" dirty="0"/>
          </a:p>
        </p:txBody>
      </p:sp>
      <p:sp>
        <p:nvSpPr>
          <p:cNvPr id="6" name="Content Placeholder 5"/>
          <p:cNvSpPr>
            <a:spLocks noGrp="1"/>
          </p:cNvSpPr>
          <p:nvPr>
            <p:ph sz="quarter" idx="4" hasCustomPrompt="1"/>
          </p:nvPr>
        </p:nvSpPr>
        <p:spPr>
          <a:xfrm>
            <a:off x="5088384" y="2737245"/>
            <a:ext cx="4185617" cy="3304117"/>
          </a:xfrm>
        </p:spPr>
        <p:txBody>
          <a:bodyPr>
            <a:normAutofit/>
          </a:bodyPr>
          <a:lstStyle/>
          <a:p>
            <a:pPr lvl="0"/>
            <a:r>
              <a:rPr lang="it-IT"/>
              <a:t>Modifica gli stili del testo dello schema
Secondo livello
Terzo livello
Quarto livello
Quinto livello</a:t>
            </a:r>
            <a:endParaRPr lang="en-US" dirty="0"/>
          </a:p>
        </p:txBody>
      </p:sp>
      <p:sp>
        <p:nvSpPr>
          <p:cNvPr id="7" name="Date Placeholder 6"/>
          <p:cNvSpPr>
            <a:spLocks noGrp="1"/>
          </p:cNvSpPr>
          <p:nvPr>
            <p:ph type="dt" sz="half" idx="10"/>
          </p:nvPr>
        </p:nvSpPr>
        <p:spPr/>
        <p:txBody>
          <a:bodyPr/>
          <a:lstStyle/>
          <a:p>
            <a:fld id="{61D5B4CA-3EFD-A64E-B24D-7B1F8DCF0D0D}" type="datetimeFigureOut">
              <a:rPr lang="it-IT" smtClean="0"/>
              <a:t>29/08/2020</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4DA4DB97-D985-324D-82AC-D40A0638BBE7}" type="slidenum">
              <a:rPr lang="it-IT" smtClean="0"/>
              <a:t>‹N›</a:t>
            </a:fld>
            <a:endParaRPr lang="it-IT"/>
          </a:p>
        </p:txBody>
      </p:sp>
    </p:spTree>
    <p:extLst>
      <p:ext uri="{BB962C8B-B14F-4D97-AF65-F5344CB8AC3E}">
        <p14:creationId xmlns:p14="http://schemas.microsoft.com/office/powerpoint/2010/main" val="2763327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61D5B4CA-3EFD-A64E-B24D-7B1F8DCF0D0D}" type="datetimeFigureOut">
              <a:rPr lang="it-IT" smtClean="0"/>
              <a:t>29/08/2020</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4DA4DB97-D985-324D-82AC-D40A0638BBE7}" type="slidenum">
              <a:rPr lang="it-IT" smtClean="0"/>
              <a:t>‹N›</a:t>
            </a:fld>
            <a:endParaRPr lang="it-IT"/>
          </a:p>
        </p:txBody>
      </p:sp>
    </p:spTree>
    <p:extLst>
      <p:ext uri="{BB962C8B-B14F-4D97-AF65-F5344CB8AC3E}">
        <p14:creationId xmlns:p14="http://schemas.microsoft.com/office/powerpoint/2010/main" val="2200903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D5B4CA-3EFD-A64E-B24D-7B1F8DCF0D0D}" type="datetimeFigureOut">
              <a:rPr lang="it-IT" smtClean="0"/>
              <a:t>29/08/2020</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4DA4DB97-D985-324D-82AC-D40A0638BBE7}" type="slidenum">
              <a:rPr lang="it-IT" smtClean="0"/>
              <a:t>‹N›</a:t>
            </a:fld>
            <a:endParaRPr lang="it-IT"/>
          </a:p>
        </p:txBody>
      </p:sp>
    </p:spTree>
    <p:extLst>
      <p:ext uri="{BB962C8B-B14F-4D97-AF65-F5344CB8AC3E}">
        <p14:creationId xmlns:p14="http://schemas.microsoft.com/office/powerpoint/2010/main" val="577018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hasCustomPrompt="1"/>
          </p:nvPr>
        </p:nvSpPr>
        <p:spPr>
          <a:xfrm>
            <a:off x="4760461" y="514924"/>
            <a:ext cx="4513541" cy="5526437"/>
          </a:xfrm>
        </p:spPr>
        <p:txBody>
          <a:bodyPr>
            <a:normAutofit/>
          </a:bodyPr>
          <a:lstStyle/>
          <a:p>
            <a:pPr lvl="0"/>
            <a:r>
              <a:rPr lang="it-IT"/>
              <a:t>Modifica gli stili del testo dello schema
Secondo livello
Terzo livello
Quarto livello
Quinto livello</a:t>
            </a:r>
            <a:endParaRPr lang="en-US" dirty="0"/>
          </a:p>
        </p:txBody>
      </p:sp>
      <p:sp>
        <p:nvSpPr>
          <p:cNvPr id="4" name="Text Placeholder 3"/>
          <p:cNvSpPr>
            <a:spLocks noGrp="1"/>
          </p:cNvSpPr>
          <p:nvPr>
            <p:ph type="body" sz="half" idx="2" hasCustomPrompt="1"/>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it-IT"/>
              <a:t>Modifica gli stili del testo dello schema
Secondo livello
Terzo livello
Quarto livello
Quinto livello</a:t>
            </a:r>
            <a:endParaRPr lang="en-US" dirty="0"/>
          </a:p>
        </p:txBody>
      </p:sp>
      <p:sp>
        <p:nvSpPr>
          <p:cNvPr id="5" name="Date Placeholder 4"/>
          <p:cNvSpPr>
            <a:spLocks noGrp="1"/>
          </p:cNvSpPr>
          <p:nvPr>
            <p:ph type="dt" sz="half" idx="10"/>
          </p:nvPr>
        </p:nvSpPr>
        <p:spPr/>
        <p:txBody>
          <a:bodyPr/>
          <a:lstStyle/>
          <a:p>
            <a:fld id="{61D5B4CA-3EFD-A64E-B24D-7B1F8DCF0D0D}" type="datetimeFigureOut">
              <a:rPr lang="it-IT" smtClean="0"/>
              <a:t>29/08/2020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DA4DB97-D985-324D-82AC-D40A0638BBE7}" type="slidenum">
              <a:rPr lang="it-IT" smtClean="0"/>
              <a:t>‹N›</a:t>
            </a:fld>
            <a:endParaRPr lang="it-IT"/>
          </a:p>
        </p:txBody>
      </p:sp>
    </p:spTree>
    <p:extLst>
      <p:ext uri="{BB962C8B-B14F-4D97-AF65-F5344CB8AC3E}">
        <p14:creationId xmlns:p14="http://schemas.microsoft.com/office/powerpoint/2010/main" val="552315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hasCustomPrompt="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hasCustomPrompt="1"/>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
Secondo livello
Terzo livello
Quarto livello
Quinto livello</a:t>
            </a:r>
            <a:endParaRPr lang="en-US" dirty="0"/>
          </a:p>
        </p:txBody>
      </p:sp>
      <p:sp>
        <p:nvSpPr>
          <p:cNvPr id="5" name="Date Placeholder 4"/>
          <p:cNvSpPr>
            <a:spLocks noGrp="1"/>
          </p:cNvSpPr>
          <p:nvPr>
            <p:ph type="dt" sz="half" idx="10"/>
          </p:nvPr>
        </p:nvSpPr>
        <p:spPr/>
        <p:txBody>
          <a:bodyPr/>
          <a:lstStyle/>
          <a:p>
            <a:fld id="{61D5B4CA-3EFD-A64E-B24D-7B1F8DCF0D0D}" type="datetimeFigureOut">
              <a:rPr lang="it-IT" smtClean="0"/>
              <a:t>29/08/2020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DA4DB97-D985-324D-82AC-D40A0638BBE7}" type="slidenum">
              <a:rPr lang="it-IT" smtClean="0"/>
              <a:t>‹N›</a:t>
            </a:fld>
            <a:endParaRPr lang="it-IT"/>
          </a:p>
        </p:txBody>
      </p:sp>
    </p:spTree>
    <p:extLst>
      <p:ext uri="{BB962C8B-B14F-4D97-AF65-F5344CB8AC3E}">
        <p14:creationId xmlns:p14="http://schemas.microsoft.com/office/powerpoint/2010/main" val="4166204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Modifica gli stili del testo dello schema
Secondo livello
Terzo livello
Quarto livello
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1D5B4CA-3EFD-A64E-B24D-7B1F8DCF0D0D}" type="datetimeFigureOut">
              <a:rPr lang="it-IT" smtClean="0"/>
              <a:t>29/08/2020</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DA4DB97-D985-324D-82AC-D40A0638BBE7}" type="slidenum">
              <a:rPr lang="it-IT" smtClean="0"/>
              <a:t>‹N›</a:t>
            </a:fld>
            <a:endParaRPr lang="it-IT"/>
          </a:p>
        </p:txBody>
      </p:sp>
    </p:spTree>
    <p:extLst>
      <p:ext uri="{BB962C8B-B14F-4D97-AF65-F5344CB8AC3E}">
        <p14:creationId xmlns:p14="http://schemas.microsoft.com/office/powerpoint/2010/main" val="1704991035"/>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en-US" altLang="it-IT" dirty="0">
                <a:latin typeface="Arial" panose="02080604020202020204" pitchFamily="34" charset="0"/>
                <a:cs typeface="Arial" panose="02080604020202020204" pitchFamily="34" charset="0"/>
              </a:rPr>
              <a:t>	FRAGMENTS				</a:t>
            </a:r>
          </a:p>
        </p:txBody>
      </p:sp>
    </p:spTree>
    <p:extLst>
      <p:ext uri="{BB962C8B-B14F-4D97-AF65-F5344CB8AC3E}">
        <p14:creationId xmlns:p14="http://schemas.microsoft.com/office/powerpoint/2010/main" val="58698586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C45B03-B5BD-44C9-8227-4A52107B0585}"/>
              </a:ext>
            </a:extLst>
          </p:cNvPr>
          <p:cNvSpPr>
            <a:spLocks noGrp="1"/>
          </p:cNvSpPr>
          <p:nvPr>
            <p:ph type="title"/>
          </p:nvPr>
        </p:nvSpPr>
        <p:spPr/>
        <p:txBody>
          <a:bodyPr/>
          <a:lstStyle/>
          <a:p>
            <a:r>
              <a:rPr lang="it-IT" dirty="0"/>
              <a:t>Lifecycle: </a:t>
            </a:r>
            <a:r>
              <a:rPr lang="it-IT" dirty="0" err="1"/>
              <a:t>created</a:t>
            </a:r>
            <a:endParaRPr lang="it-IT" dirty="0"/>
          </a:p>
        </p:txBody>
      </p:sp>
      <p:sp>
        <p:nvSpPr>
          <p:cNvPr id="3" name="Segnaposto contenuto 2">
            <a:extLst>
              <a:ext uri="{FF2B5EF4-FFF2-40B4-BE49-F238E27FC236}">
                <a16:creationId xmlns:a16="http://schemas.microsoft.com/office/drawing/2014/main" id="{5461318E-9AED-4280-9F9F-56CCB7DBAC91}"/>
              </a:ext>
            </a:extLst>
          </p:cNvPr>
          <p:cNvSpPr>
            <a:spLocks noGrp="1"/>
          </p:cNvSpPr>
          <p:nvPr>
            <p:ph idx="1"/>
          </p:nvPr>
        </p:nvSpPr>
        <p:spPr/>
        <p:txBody>
          <a:bodyPr>
            <a:normAutofit/>
          </a:bodyPr>
          <a:lstStyle/>
          <a:p>
            <a:pPr algn="just"/>
            <a:r>
              <a:rPr lang="it-IT" sz="1600" b="1" i="1" dirty="0" err="1">
                <a:latin typeface="Arial" panose="020B0604020202020204" pitchFamily="34" charset="0"/>
                <a:cs typeface="Arial" panose="020B0604020202020204" pitchFamily="34" charset="0"/>
              </a:rPr>
              <a:t>onCreateView</a:t>
            </a:r>
            <a:r>
              <a:rPr lang="it-IT" sz="1600" b="1" i="1" dirty="0">
                <a:latin typeface="Arial" panose="020B0604020202020204" pitchFamily="34" charset="0"/>
                <a:cs typeface="Arial" panose="020B0604020202020204" pitchFamily="34" charset="0"/>
              </a:rPr>
              <a:t>(): </a:t>
            </a:r>
            <a:r>
              <a:rPr lang="it-IT" sz="1600" dirty="0">
                <a:latin typeface="Arial" panose="020B0604020202020204" pitchFamily="34" charset="0"/>
                <a:cs typeface="Arial" panose="020B0604020202020204" pitchFamily="34" charset="0"/>
              </a:rPr>
              <a:t>questo metodo viene chiamato dal sistema quando il frammento deve 				  disegnare la sua interfaccia utente per la prima volta. Questo metodo 					  infatti restituisce un oggetto </a:t>
            </a:r>
            <a:r>
              <a:rPr lang="it-IT" sz="1600" i="1" dirty="0">
                <a:latin typeface="Arial" panose="020B0604020202020204" pitchFamily="34" charset="0"/>
                <a:cs typeface="Arial" panose="020B0604020202020204" pitchFamily="34" charset="0"/>
              </a:rPr>
              <a:t>View</a:t>
            </a:r>
            <a:r>
              <a:rPr lang="it-IT" sz="1600" dirty="0">
                <a:latin typeface="Arial" panose="020B0604020202020204" pitchFamily="34" charset="0"/>
                <a:cs typeface="Arial" panose="020B0604020202020204" pitchFamily="34" charset="0"/>
              </a:rPr>
              <a:t>, il quale rappresenta la radice del  					  layout del frammento (struttura gerarchica associata al frammento).</a:t>
            </a:r>
          </a:p>
          <a:p>
            <a:endParaRPr lang="it-IT" dirty="0"/>
          </a:p>
        </p:txBody>
      </p:sp>
      <p:pic>
        <p:nvPicPr>
          <p:cNvPr id="5" name="Immagine 4" descr="Immagine che contiene screenshot&#10;&#10;Descrizione generata automaticamente">
            <a:extLst>
              <a:ext uri="{FF2B5EF4-FFF2-40B4-BE49-F238E27FC236}">
                <a16:creationId xmlns:a16="http://schemas.microsoft.com/office/drawing/2014/main" id="{67C02961-15F9-4030-B580-477580942253}"/>
              </a:ext>
            </a:extLst>
          </p:cNvPr>
          <p:cNvPicPr>
            <a:picLocks noChangeAspect="1"/>
          </p:cNvPicPr>
          <p:nvPr/>
        </p:nvPicPr>
        <p:blipFill>
          <a:blip r:embed="rId2"/>
          <a:stretch>
            <a:fillRect/>
          </a:stretch>
        </p:blipFill>
        <p:spPr>
          <a:xfrm>
            <a:off x="9379527" y="716972"/>
            <a:ext cx="2644959" cy="5818909"/>
          </a:xfrm>
          <a:prstGeom prst="rect">
            <a:avLst/>
          </a:prstGeom>
        </p:spPr>
      </p:pic>
      <p:pic>
        <p:nvPicPr>
          <p:cNvPr id="6" name="Immagine 5" descr="Immagine che contiene screenshot&#10;&#10;Descrizione generata automaticamente">
            <a:extLst>
              <a:ext uri="{FF2B5EF4-FFF2-40B4-BE49-F238E27FC236}">
                <a16:creationId xmlns:a16="http://schemas.microsoft.com/office/drawing/2014/main" id="{236B6213-F84E-4174-99D1-40ADA49246F7}"/>
              </a:ext>
            </a:extLst>
          </p:cNvPr>
          <p:cNvPicPr>
            <a:picLocks noChangeAspect="1"/>
          </p:cNvPicPr>
          <p:nvPr/>
        </p:nvPicPr>
        <p:blipFill>
          <a:blip r:embed="rId3"/>
          <a:stretch>
            <a:fillRect/>
          </a:stretch>
        </p:blipFill>
        <p:spPr>
          <a:xfrm>
            <a:off x="2657780" y="3934437"/>
            <a:ext cx="6404783" cy="1807802"/>
          </a:xfrm>
          <a:prstGeom prst="rect">
            <a:avLst/>
          </a:prstGeom>
        </p:spPr>
      </p:pic>
    </p:spTree>
    <p:extLst>
      <p:ext uri="{BB962C8B-B14F-4D97-AF65-F5344CB8AC3E}">
        <p14:creationId xmlns:p14="http://schemas.microsoft.com/office/powerpoint/2010/main" val="2978319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C45B03-B5BD-44C9-8227-4A52107B0585}"/>
              </a:ext>
            </a:extLst>
          </p:cNvPr>
          <p:cNvSpPr>
            <a:spLocks noGrp="1"/>
          </p:cNvSpPr>
          <p:nvPr>
            <p:ph type="title"/>
          </p:nvPr>
        </p:nvSpPr>
        <p:spPr/>
        <p:txBody>
          <a:bodyPr/>
          <a:lstStyle/>
          <a:p>
            <a:r>
              <a:rPr lang="it-IT" dirty="0"/>
              <a:t>Lifecycle: </a:t>
            </a:r>
            <a:r>
              <a:rPr lang="it-IT" dirty="0" err="1"/>
              <a:t>created</a:t>
            </a:r>
            <a:endParaRPr lang="it-IT" dirty="0"/>
          </a:p>
        </p:txBody>
      </p:sp>
      <p:sp>
        <p:nvSpPr>
          <p:cNvPr id="3" name="Segnaposto contenuto 2">
            <a:extLst>
              <a:ext uri="{FF2B5EF4-FFF2-40B4-BE49-F238E27FC236}">
                <a16:creationId xmlns:a16="http://schemas.microsoft.com/office/drawing/2014/main" id="{5461318E-9AED-4280-9F9F-56CCB7DBAC91}"/>
              </a:ext>
            </a:extLst>
          </p:cNvPr>
          <p:cNvSpPr>
            <a:spLocks noGrp="1"/>
          </p:cNvSpPr>
          <p:nvPr>
            <p:ph idx="1"/>
          </p:nvPr>
        </p:nvSpPr>
        <p:spPr/>
        <p:txBody>
          <a:bodyPr>
            <a:normAutofit/>
          </a:bodyPr>
          <a:lstStyle/>
          <a:p>
            <a:pPr algn="just"/>
            <a:r>
              <a:rPr lang="it-IT" sz="1600" b="1" i="1" dirty="0" err="1">
                <a:latin typeface="Arial" panose="020B0604020202020204" pitchFamily="34" charset="0"/>
                <a:cs typeface="Arial" panose="020B0604020202020204" pitchFamily="34" charset="0"/>
              </a:rPr>
              <a:t>onActivityCreated</a:t>
            </a:r>
            <a:r>
              <a:rPr lang="it-IT" sz="1600" b="1" i="1" dirty="0">
                <a:latin typeface="Arial" panose="020B0604020202020204" pitchFamily="34" charset="0"/>
                <a:cs typeface="Arial" panose="020B0604020202020204" pitchFamily="34" charset="0"/>
              </a:rPr>
              <a:t>(): </a:t>
            </a:r>
            <a:r>
              <a:rPr lang="it-IT" sz="1600" dirty="0">
                <a:latin typeface="Arial" panose="020B0604020202020204" pitchFamily="34" charset="0"/>
                <a:cs typeface="Arial" panose="020B0604020202020204" pitchFamily="34" charset="0"/>
              </a:rPr>
              <a:t>questo metodo segnala al fragment che il metodo </a:t>
            </a:r>
            <a:r>
              <a:rPr lang="it-IT" sz="1600" dirty="0" err="1">
                <a:latin typeface="Arial" panose="020B0604020202020204" pitchFamily="34" charset="0"/>
                <a:cs typeface="Arial" panose="020B0604020202020204" pitchFamily="34" charset="0"/>
              </a:rPr>
              <a:t>onCreate</a:t>
            </a:r>
            <a:r>
              <a:rPr lang="it-IT" sz="1600" dirty="0">
                <a:latin typeface="Arial" panose="020B0604020202020204" pitchFamily="34" charset="0"/>
                <a:cs typeface="Arial" panose="020B0604020202020204" pitchFamily="34" charset="0"/>
              </a:rPr>
              <a:t>() della 					 sua activity è ritornato </a:t>
            </a:r>
            <a:r>
              <a:rPr lang="it-IT" sz="1600" dirty="0"/>
              <a:t>e la gerarchia della vista di questo 							 frammento è stata istanziata.</a:t>
            </a:r>
            <a:r>
              <a:rPr lang="it-IT" sz="1600" dirty="0">
                <a:latin typeface="Arial" panose="020B0604020202020204" pitchFamily="34" charset="0"/>
                <a:cs typeface="Arial" panose="020B0604020202020204" pitchFamily="34" charset="0"/>
              </a:rPr>
              <a:t> </a:t>
            </a:r>
            <a:endParaRPr lang="it-IT" sz="1600" b="1" i="1" dirty="0">
              <a:latin typeface="Arial" panose="020B0604020202020204" pitchFamily="34" charset="0"/>
              <a:cs typeface="Arial" panose="020B0604020202020204" pitchFamily="34" charset="0"/>
            </a:endParaRPr>
          </a:p>
          <a:p>
            <a:endParaRPr lang="it-IT" dirty="0"/>
          </a:p>
        </p:txBody>
      </p:sp>
      <p:pic>
        <p:nvPicPr>
          <p:cNvPr id="5" name="Immagine 4" descr="Immagine che contiene screenshot&#10;&#10;Descrizione generata automaticamente">
            <a:extLst>
              <a:ext uri="{FF2B5EF4-FFF2-40B4-BE49-F238E27FC236}">
                <a16:creationId xmlns:a16="http://schemas.microsoft.com/office/drawing/2014/main" id="{67C02961-15F9-4030-B580-477580942253}"/>
              </a:ext>
            </a:extLst>
          </p:cNvPr>
          <p:cNvPicPr>
            <a:picLocks noChangeAspect="1"/>
          </p:cNvPicPr>
          <p:nvPr/>
        </p:nvPicPr>
        <p:blipFill>
          <a:blip r:embed="rId2"/>
          <a:stretch>
            <a:fillRect/>
          </a:stretch>
        </p:blipFill>
        <p:spPr>
          <a:xfrm>
            <a:off x="9379527" y="716972"/>
            <a:ext cx="2644959" cy="5818909"/>
          </a:xfrm>
          <a:prstGeom prst="rect">
            <a:avLst/>
          </a:prstGeom>
        </p:spPr>
      </p:pic>
    </p:spTree>
    <p:extLst>
      <p:ext uri="{BB962C8B-B14F-4D97-AF65-F5344CB8AC3E}">
        <p14:creationId xmlns:p14="http://schemas.microsoft.com/office/powerpoint/2010/main" val="766234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C45B03-B5BD-44C9-8227-4A52107B0585}"/>
              </a:ext>
            </a:extLst>
          </p:cNvPr>
          <p:cNvSpPr>
            <a:spLocks noGrp="1"/>
          </p:cNvSpPr>
          <p:nvPr>
            <p:ph type="title"/>
          </p:nvPr>
        </p:nvSpPr>
        <p:spPr/>
        <p:txBody>
          <a:bodyPr/>
          <a:lstStyle/>
          <a:p>
            <a:r>
              <a:rPr lang="it-IT" dirty="0"/>
              <a:t>Lifecycle: </a:t>
            </a:r>
            <a:r>
              <a:rPr lang="it-IT" dirty="0" err="1"/>
              <a:t>started</a:t>
            </a:r>
            <a:r>
              <a:rPr lang="it-IT" dirty="0"/>
              <a:t> and </a:t>
            </a:r>
            <a:r>
              <a:rPr lang="it-IT" dirty="0" err="1"/>
              <a:t>resumed</a:t>
            </a:r>
            <a:endParaRPr lang="it-IT" dirty="0"/>
          </a:p>
        </p:txBody>
      </p:sp>
      <p:sp>
        <p:nvSpPr>
          <p:cNvPr id="3" name="Segnaposto contenuto 2">
            <a:extLst>
              <a:ext uri="{FF2B5EF4-FFF2-40B4-BE49-F238E27FC236}">
                <a16:creationId xmlns:a16="http://schemas.microsoft.com/office/drawing/2014/main" id="{5461318E-9AED-4280-9F9F-56CCB7DBAC91}"/>
              </a:ext>
            </a:extLst>
          </p:cNvPr>
          <p:cNvSpPr>
            <a:spLocks noGrp="1"/>
          </p:cNvSpPr>
          <p:nvPr>
            <p:ph idx="1"/>
          </p:nvPr>
        </p:nvSpPr>
        <p:spPr/>
        <p:txBody>
          <a:bodyPr>
            <a:normAutofit/>
          </a:bodyPr>
          <a:lstStyle/>
          <a:p>
            <a:pPr algn="just"/>
            <a:r>
              <a:rPr lang="it-IT" sz="1600" b="1" i="1" dirty="0" err="1">
                <a:latin typeface="Arial" panose="020B0604020202020204" pitchFamily="34" charset="0"/>
                <a:cs typeface="Arial" panose="020B0604020202020204" pitchFamily="34" charset="0"/>
              </a:rPr>
              <a:t>onStart</a:t>
            </a:r>
            <a:r>
              <a:rPr lang="it-IT" sz="1600" b="1" i="1" dirty="0">
                <a:latin typeface="Arial" panose="020B0604020202020204" pitchFamily="34" charset="0"/>
                <a:cs typeface="Arial" panose="020B0604020202020204" pitchFamily="34" charset="0"/>
              </a:rPr>
              <a:t>(): </a:t>
            </a:r>
            <a:r>
              <a:rPr lang="it-IT" sz="1600" dirty="0">
                <a:latin typeface="Arial" panose="020B0604020202020204" pitchFamily="34" charset="0"/>
                <a:cs typeface="Arial" panose="020B0604020202020204" pitchFamily="34" charset="0"/>
              </a:rPr>
              <a:t>con questo metodo il fragment diventa </a:t>
            </a:r>
            <a:r>
              <a:rPr lang="it-IT" sz="1600" b="1" dirty="0">
                <a:latin typeface="Arial" panose="020B0604020202020204" pitchFamily="34" charset="0"/>
                <a:cs typeface="Arial" panose="020B0604020202020204" pitchFamily="34" charset="0"/>
              </a:rPr>
              <a:t>visibile</a:t>
            </a:r>
            <a:r>
              <a:rPr lang="it-IT" sz="1600" dirty="0">
                <a:latin typeface="Arial" panose="020B0604020202020204" pitchFamily="34" charset="0"/>
                <a:cs typeface="Arial" panose="020B0604020202020204" pitchFamily="34" charset="0"/>
              </a:rPr>
              <a:t> all’</a:t>
            </a:r>
            <a:r>
              <a:rPr lang="it-IT" sz="1600" dirty="0" err="1">
                <a:latin typeface="Arial" panose="020B0604020202020204" pitchFamily="34" charset="0"/>
                <a:cs typeface="Arial" panose="020B0604020202020204" pitchFamily="34" charset="0"/>
              </a:rPr>
              <a:t>utente.È</a:t>
            </a:r>
            <a:r>
              <a:rPr lang="it-IT" sz="1600" dirty="0">
                <a:latin typeface="Arial" panose="020B0604020202020204" pitchFamily="34" charset="0"/>
                <a:cs typeface="Arial" panose="020B0604020202020204" pitchFamily="34" charset="0"/>
              </a:rPr>
              <a:t> il momento in cui si 		       possono attivare funzionalità e servizi che devono offrire informazioni 				       all’utente.</a:t>
            </a:r>
          </a:p>
          <a:p>
            <a:pPr algn="just"/>
            <a:r>
              <a:rPr lang="it-IT" sz="1600" b="1" i="1" dirty="0" err="1">
                <a:latin typeface="Arial" panose="020B0604020202020204" pitchFamily="34" charset="0"/>
                <a:cs typeface="Arial" panose="020B0604020202020204" pitchFamily="34" charset="0"/>
              </a:rPr>
              <a:t>onResume</a:t>
            </a:r>
            <a:r>
              <a:rPr lang="it-IT" sz="1600" b="1" i="1" dirty="0">
                <a:latin typeface="Arial" panose="020B0604020202020204" pitchFamily="34" charset="0"/>
                <a:cs typeface="Arial" panose="020B0604020202020204" pitchFamily="34" charset="0"/>
              </a:rPr>
              <a:t>(): </a:t>
            </a:r>
            <a:r>
              <a:rPr lang="it-IT" sz="1600" dirty="0">
                <a:latin typeface="Arial" panose="020B0604020202020204" pitchFamily="34" charset="0"/>
                <a:cs typeface="Arial" panose="020B0604020202020204" pitchFamily="34" charset="0"/>
              </a:rPr>
              <a:t>permette all’utente di interagire con il fragment.</a:t>
            </a:r>
            <a:endParaRPr lang="it-IT" sz="1600" b="1" i="1" dirty="0">
              <a:latin typeface="Arial" panose="020B0604020202020204" pitchFamily="34" charset="0"/>
              <a:cs typeface="Arial" panose="020B0604020202020204" pitchFamily="34" charset="0"/>
            </a:endParaRPr>
          </a:p>
          <a:p>
            <a:endParaRPr lang="it-IT" dirty="0"/>
          </a:p>
        </p:txBody>
      </p:sp>
      <p:pic>
        <p:nvPicPr>
          <p:cNvPr id="5" name="Immagine 4" descr="Immagine che contiene screenshot&#10;&#10;Descrizione generata automaticamente">
            <a:extLst>
              <a:ext uri="{FF2B5EF4-FFF2-40B4-BE49-F238E27FC236}">
                <a16:creationId xmlns:a16="http://schemas.microsoft.com/office/drawing/2014/main" id="{67C02961-15F9-4030-B580-477580942253}"/>
              </a:ext>
            </a:extLst>
          </p:cNvPr>
          <p:cNvPicPr>
            <a:picLocks noChangeAspect="1"/>
          </p:cNvPicPr>
          <p:nvPr/>
        </p:nvPicPr>
        <p:blipFill>
          <a:blip r:embed="rId2"/>
          <a:stretch>
            <a:fillRect/>
          </a:stretch>
        </p:blipFill>
        <p:spPr>
          <a:xfrm>
            <a:off x="9379527" y="716972"/>
            <a:ext cx="2644959" cy="5818909"/>
          </a:xfrm>
          <a:prstGeom prst="rect">
            <a:avLst/>
          </a:prstGeom>
        </p:spPr>
      </p:pic>
    </p:spTree>
    <p:extLst>
      <p:ext uri="{BB962C8B-B14F-4D97-AF65-F5344CB8AC3E}">
        <p14:creationId xmlns:p14="http://schemas.microsoft.com/office/powerpoint/2010/main" val="53706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C45B03-B5BD-44C9-8227-4A52107B0585}"/>
              </a:ext>
            </a:extLst>
          </p:cNvPr>
          <p:cNvSpPr>
            <a:spLocks noGrp="1"/>
          </p:cNvSpPr>
          <p:nvPr>
            <p:ph type="title"/>
          </p:nvPr>
        </p:nvSpPr>
        <p:spPr/>
        <p:txBody>
          <a:bodyPr/>
          <a:lstStyle/>
          <a:p>
            <a:r>
              <a:rPr lang="it-IT" dirty="0"/>
              <a:t>Lifecycle: </a:t>
            </a:r>
            <a:r>
              <a:rPr lang="it-IT" dirty="0" err="1"/>
              <a:t>paused</a:t>
            </a:r>
            <a:endParaRPr lang="it-IT" dirty="0"/>
          </a:p>
        </p:txBody>
      </p:sp>
      <p:sp>
        <p:nvSpPr>
          <p:cNvPr id="3" name="Segnaposto contenuto 2">
            <a:extLst>
              <a:ext uri="{FF2B5EF4-FFF2-40B4-BE49-F238E27FC236}">
                <a16:creationId xmlns:a16="http://schemas.microsoft.com/office/drawing/2014/main" id="{5461318E-9AED-4280-9F9F-56CCB7DBAC91}"/>
              </a:ext>
            </a:extLst>
          </p:cNvPr>
          <p:cNvSpPr>
            <a:spLocks noGrp="1"/>
          </p:cNvSpPr>
          <p:nvPr>
            <p:ph idx="1"/>
          </p:nvPr>
        </p:nvSpPr>
        <p:spPr/>
        <p:txBody>
          <a:bodyPr>
            <a:normAutofit/>
          </a:bodyPr>
          <a:lstStyle/>
          <a:p>
            <a:pPr algn="just"/>
            <a:r>
              <a:rPr lang="it-IT" sz="1600" b="1" i="1" dirty="0" err="1">
                <a:latin typeface="Arial" panose="020B0604020202020204" pitchFamily="34" charset="0"/>
                <a:cs typeface="Arial" panose="020B0604020202020204" pitchFamily="34" charset="0"/>
              </a:rPr>
              <a:t>onPause</a:t>
            </a:r>
            <a:r>
              <a:rPr lang="it-IT" sz="1600" b="1" i="1" dirty="0">
                <a:latin typeface="Arial" panose="020B0604020202020204" pitchFamily="34" charset="0"/>
                <a:cs typeface="Arial" panose="020B0604020202020204" pitchFamily="34" charset="0"/>
              </a:rPr>
              <a:t>(): </a:t>
            </a:r>
            <a:r>
              <a:rPr lang="it-IT" sz="1600" dirty="0">
                <a:latin typeface="Arial" panose="020B0604020202020204" pitchFamily="34" charset="0"/>
                <a:cs typeface="Arial" panose="020B0604020202020204" pitchFamily="34" charset="0"/>
              </a:rPr>
              <a:t>questo metodo viene chiamato dal sistema come indicazione che l’utente 				 sta lasciando il frammento (il che non vuol dire necessariamente che il 				 frammento sta per essere distrutto). In questa fase, in generale, è necessario  			 eseguire il </a:t>
            </a:r>
            <a:r>
              <a:rPr lang="it-IT" sz="1600" b="1" dirty="0" err="1">
                <a:latin typeface="Arial" panose="020B0604020202020204" pitchFamily="34" charset="0"/>
                <a:cs typeface="Arial" panose="020B0604020202020204" pitchFamily="34" charset="0"/>
              </a:rPr>
              <a:t>commit</a:t>
            </a:r>
            <a:r>
              <a:rPr lang="it-IT" sz="1600" dirty="0">
                <a:latin typeface="Arial" panose="020B0604020202020204" pitchFamily="34" charset="0"/>
                <a:cs typeface="Arial" panose="020B0604020202020204" pitchFamily="34" charset="0"/>
              </a:rPr>
              <a:t> di eventuali modifiche che devono essere mantenute oltre 			 la sessione.</a:t>
            </a:r>
          </a:p>
          <a:p>
            <a:pPr marL="0" indent="0">
              <a:buNone/>
            </a:pPr>
            <a:endParaRPr lang="it-IT" dirty="0">
              <a:latin typeface="Arial" panose="020B0604020202020204" pitchFamily="34" charset="0"/>
              <a:cs typeface="Arial" panose="020B0604020202020204" pitchFamily="34" charset="0"/>
            </a:endParaRPr>
          </a:p>
        </p:txBody>
      </p:sp>
      <p:pic>
        <p:nvPicPr>
          <p:cNvPr id="5" name="Immagine 4" descr="Immagine che contiene screenshot&#10;&#10;Descrizione generata automaticamente">
            <a:extLst>
              <a:ext uri="{FF2B5EF4-FFF2-40B4-BE49-F238E27FC236}">
                <a16:creationId xmlns:a16="http://schemas.microsoft.com/office/drawing/2014/main" id="{67C02961-15F9-4030-B580-477580942253}"/>
              </a:ext>
            </a:extLst>
          </p:cNvPr>
          <p:cNvPicPr>
            <a:picLocks noChangeAspect="1"/>
          </p:cNvPicPr>
          <p:nvPr/>
        </p:nvPicPr>
        <p:blipFill>
          <a:blip r:embed="rId2"/>
          <a:stretch>
            <a:fillRect/>
          </a:stretch>
        </p:blipFill>
        <p:spPr>
          <a:xfrm>
            <a:off x="9379527" y="716972"/>
            <a:ext cx="2644959" cy="5818909"/>
          </a:xfrm>
          <a:prstGeom prst="rect">
            <a:avLst/>
          </a:prstGeom>
        </p:spPr>
      </p:pic>
    </p:spTree>
    <p:extLst>
      <p:ext uri="{BB962C8B-B14F-4D97-AF65-F5344CB8AC3E}">
        <p14:creationId xmlns:p14="http://schemas.microsoft.com/office/powerpoint/2010/main" val="737865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C45B03-B5BD-44C9-8227-4A52107B0585}"/>
              </a:ext>
            </a:extLst>
          </p:cNvPr>
          <p:cNvSpPr>
            <a:spLocks noGrp="1"/>
          </p:cNvSpPr>
          <p:nvPr>
            <p:ph type="title"/>
          </p:nvPr>
        </p:nvSpPr>
        <p:spPr/>
        <p:txBody>
          <a:bodyPr/>
          <a:lstStyle/>
          <a:p>
            <a:r>
              <a:rPr lang="it-IT" dirty="0"/>
              <a:t>Lifecycle: </a:t>
            </a:r>
            <a:r>
              <a:rPr lang="it-IT" dirty="0" err="1"/>
              <a:t>stopped</a:t>
            </a:r>
            <a:endParaRPr lang="it-IT" dirty="0"/>
          </a:p>
        </p:txBody>
      </p:sp>
      <p:sp>
        <p:nvSpPr>
          <p:cNvPr id="3" name="Segnaposto contenuto 2">
            <a:extLst>
              <a:ext uri="{FF2B5EF4-FFF2-40B4-BE49-F238E27FC236}">
                <a16:creationId xmlns:a16="http://schemas.microsoft.com/office/drawing/2014/main" id="{5461318E-9AED-4280-9F9F-56CCB7DBAC91}"/>
              </a:ext>
            </a:extLst>
          </p:cNvPr>
          <p:cNvSpPr>
            <a:spLocks noGrp="1"/>
          </p:cNvSpPr>
          <p:nvPr>
            <p:ph idx="1"/>
          </p:nvPr>
        </p:nvSpPr>
        <p:spPr/>
        <p:txBody>
          <a:bodyPr>
            <a:normAutofit/>
          </a:bodyPr>
          <a:lstStyle/>
          <a:p>
            <a:pPr algn="just"/>
            <a:r>
              <a:rPr lang="it-IT" sz="1600" b="1" i="1" dirty="0" err="1">
                <a:latin typeface="Arial" panose="020B0604020202020204" pitchFamily="34" charset="0"/>
                <a:cs typeface="Arial" panose="020B0604020202020204" pitchFamily="34" charset="0"/>
              </a:rPr>
              <a:t>onStop</a:t>
            </a:r>
            <a:r>
              <a:rPr lang="it-IT" sz="1600" b="1" i="1" dirty="0">
                <a:latin typeface="Arial" panose="020B0604020202020204" pitchFamily="34" charset="0"/>
                <a:cs typeface="Arial" panose="020B0604020202020204" pitchFamily="34" charset="0"/>
              </a:rPr>
              <a:t>(): </a:t>
            </a:r>
            <a:r>
              <a:rPr lang="it-IT" sz="1600" dirty="0">
                <a:latin typeface="Arial" panose="020B0604020202020204" pitchFamily="34" charset="0"/>
                <a:cs typeface="Arial" panose="020B0604020202020204" pitchFamily="34" charset="0"/>
              </a:rPr>
              <a:t> con questo metodo il fragment diventa non visibile. L'attività </a:t>
            </a:r>
            <a:r>
              <a:rPr lang="it-IT" sz="1600" dirty="0" err="1">
                <a:latin typeface="Arial" panose="020B0604020202020204" pitchFamily="34" charset="0"/>
                <a:cs typeface="Arial" panose="020B0604020202020204" pitchFamily="34" charset="0"/>
              </a:rPr>
              <a:t>dell'host</a:t>
            </a:r>
            <a:r>
              <a:rPr lang="it-IT" sz="1600" dirty="0">
                <a:latin typeface="Arial" panose="020B0604020202020204" pitchFamily="34" charset="0"/>
                <a:cs typeface="Arial" panose="020B0604020202020204" pitchFamily="34" charset="0"/>
              </a:rPr>
              <a:t> è stata 			 interrotta o il frammento è stato rimosso dall'attività ma aggiunto al back 				 </a:t>
            </a:r>
            <a:r>
              <a:rPr lang="it-IT" sz="1600" dirty="0" err="1">
                <a:latin typeface="Arial" panose="020B0604020202020204" pitchFamily="34" charset="0"/>
                <a:cs typeface="Arial" panose="020B0604020202020204" pitchFamily="34" charset="0"/>
              </a:rPr>
              <a:t>stack.Un</a:t>
            </a:r>
            <a:r>
              <a:rPr lang="it-IT" sz="1600" dirty="0">
                <a:latin typeface="Arial" panose="020B0604020202020204" pitchFamily="34" charset="0"/>
                <a:cs typeface="Arial" panose="020B0604020202020204" pitchFamily="34" charset="0"/>
              </a:rPr>
              <a:t> frammento arrestato è ancora </a:t>
            </a:r>
            <a:r>
              <a:rPr lang="it-IT" sz="1600" b="1" dirty="0">
                <a:latin typeface="Arial" panose="020B0604020202020204" pitchFamily="34" charset="0"/>
                <a:cs typeface="Arial" panose="020B0604020202020204" pitchFamily="34" charset="0"/>
              </a:rPr>
              <a:t>vivo</a:t>
            </a:r>
            <a:r>
              <a:rPr lang="it-IT" sz="1600" dirty="0">
                <a:latin typeface="Arial" panose="020B0604020202020204" pitchFamily="34" charset="0"/>
                <a:cs typeface="Arial" panose="020B0604020202020204" pitchFamily="34" charset="0"/>
              </a:rPr>
              <a:t> ma non è più visibile 				 	 all'utente e viene ucciso se l'attività viene interrotta. Tutte le 	informazioni 				 sullo stato e sui membri vengono conservate dal sistema). </a:t>
            </a:r>
            <a:endParaRPr lang="it-IT" sz="1600" b="1" i="1" dirty="0">
              <a:latin typeface="Arial" panose="020B0604020202020204" pitchFamily="34" charset="0"/>
              <a:cs typeface="Arial" panose="020B0604020202020204" pitchFamily="34" charset="0"/>
            </a:endParaRPr>
          </a:p>
          <a:p>
            <a:pPr marL="0" indent="0">
              <a:buNone/>
            </a:pPr>
            <a:endParaRPr lang="it-IT" dirty="0">
              <a:latin typeface="Arial" panose="020B0604020202020204" pitchFamily="34" charset="0"/>
              <a:cs typeface="Arial" panose="020B0604020202020204" pitchFamily="34" charset="0"/>
            </a:endParaRPr>
          </a:p>
        </p:txBody>
      </p:sp>
      <p:pic>
        <p:nvPicPr>
          <p:cNvPr id="5" name="Immagine 4" descr="Immagine che contiene screenshot&#10;&#10;Descrizione generata automaticamente">
            <a:extLst>
              <a:ext uri="{FF2B5EF4-FFF2-40B4-BE49-F238E27FC236}">
                <a16:creationId xmlns:a16="http://schemas.microsoft.com/office/drawing/2014/main" id="{67C02961-15F9-4030-B580-477580942253}"/>
              </a:ext>
            </a:extLst>
          </p:cNvPr>
          <p:cNvPicPr>
            <a:picLocks noChangeAspect="1"/>
          </p:cNvPicPr>
          <p:nvPr/>
        </p:nvPicPr>
        <p:blipFill>
          <a:blip r:embed="rId2"/>
          <a:stretch>
            <a:fillRect/>
          </a:stretch>
        </p:blipFill>
        <p:spPr>
          <a:xfrm>
            <a:off x="9379527" y="716972"/>
            <a:ext cx="2644959" cy="5818909"/>
          </a:xfrm>
          <a:prstGeom prst="rect">
            <a:avLst/>
          </a:prstGeom>
        </p:spPr>
      </p:pic>
    </p:spTree>
    <p:extLst>
      <p:ext uri="{BB962C8B-B14F-4D97-AF65-F5344CB8AC3E}">
        <p14:creationId xmlns:p14="http://schemas.microsoft.com/office/powerpoint/2010/main" val="2416225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C45B03-B5BD-44C9-8227-4A52107B0585}"/>
              </a:ext>
            </a:extLst>
          </p:cNvPr>
          <p:cNvSpPr>
            <a:spLocks noGrp="1"/>
          </p:cNvSpPr>
          <p:nvPr>
            <p:ph type="title"/>
          </p:nvPr>
        </p:nvSpPr>
        <p:spPr/>
        <p:txBody>
          <a:bodyPr/>
          <a:lstStyle/>
          <a:p>
            <a:r>
              <a:rPr lang="it-IT" dirty="0"/>
              <a:t>Lifecycle: </a:t>
            </a:r>
            <a:r>
              <a:rPr lang="it-IT" dirty="0" err="1"/>
              <a:t>destroyed</a:t>
            </a:r>
            <a:endParaRPr lang="it-IT" dirty="0"/>
          </a:p>
        </p:txBody>
      </p:sp>
      <p:sp>
        <p:nvSpPr>
          <p:cNvPr id="3" name="Segnaposto contenuto 2">
            <a:extLst>
              <a:ext uri="{FF2B5EF4-FFF2-40B4-BE49-F238E27FC236}">
                <a16:creationId xmlns:a16="http://schemas.microsoft.com/office/drawing/2014/main" id="{5461318E-9AED-4280-9F9F-56CCB7DBAC91}"/>
              </a:ext>
            </a:extLst>
          </p:cNvPr>
          <p:cNvSpPr>
            <a:spLocks noGrp="1"/>
          </p:cNvSpPr>
          <p:nvPr>
            <p:ph idx="1"/>
          </p:nvPr>
        </p:nvSpPr>
        <p:spPr/>
        <p:txBody>
          <a:bodyPr>
            <a:normAutofit/>
          </a:bodyPr>
          <a:lstStyle/>
          <a:p>
            <a:pPr algn="just"/>
            <a:r>
              <a:rPr lang="it-IT" sz="1600" b="1" i="1" dirty="0" err="1">
                <a:latin typeface="Arial" panose="020B0604020202020204" pitchFamily="34" charset="0"/>
                <a:cs typeface="Arial" panose="020B0604020202020204" pitchFamily="34" charset="0"/>
              </a:rPr>
              <a:t>onDestroyView</a:t>
            </a:r>
            <a:r>
              <a:rPr lang="it-IT" sz="1600" b="1" i="1" dirty="0">
                <a:latin typeface="Arial" panose="020B0604020202020204" pitchFamily="34" charset="0"/>
                <a:cs typeface="Arial" panose="020B0604020202020204" pitchFamily="34" charset="0"/>
              </a:rPr>
              <a:t>(): </a:t>
            </a:r>
            <a:r>
              <a:rPr lang="it-IT" sz="1600" dirty="0">
                <a:latin typeface="Arial" panose="020B0604020202020204" pitchFamily="34" charset="0"/>
                <a:cs typeface="Arial" panose="020B0604020202020204" pitchFamily="34" charset="0"/>
              </a:rPr>
              <a:t>questo metodo viene invocato quando la vista gerarchicamente 					    associata con il fragment viene rimossa.</a:t>
            </a:r>
            <a:endParaRPr lang="it-IT" sz="1600" b="1" i="1" dirty="0">
              <a:latin typeface="Arial" panose="020B0604020202020204" pitchFamily="34" charset="0"/>
              <a:cs typeface="Arial" panose="020B0604020202020204" pitchFamily="34" charset="0"/>
            </a:endParaRPr>
          </a:p>
          <a:p>
            <a:pPr algn="just"/>
            <a:r>
              <a:rPr lang="it-IT" sz="1600" b="1" i="1" dirty="0" err="1">
                <a:latin typeface="Arial" panose="020B0604020202020204" pitchFamily="34" charset="0"/>
                <a:cs typeface="Arial" panose="020B0604020202020204" pitchFamily="34" charset="0"/>
              </a:rPr>
              <a:t>onDestroy</a:t>
            </a:r>
            <a:r>
              <a:rPr lang="it-IT" sz="1600" b="1" i="1" dirty="0">
                <a:latin typeface="Arial" panose="020B0604020202020204" pitchFamily="34" charset="0"/>
                <a:cs typeface="Arial" panose="020B0604020202020204" pitchFamily="34" charset="0"/>
              </a:rPr>
              <a:t>(): </a:t>
            </a:r>
            <a:r>
              <a:rPr lang="it-IT" sz="1600" dirty="0">
                <a:latin typeface="Arial" panose="020B0604020202020204" pitchFamily="34" charset="0"/>
                <a:cs typeface="Arial" panose="020B0604020202020204" pitchFamily="34" charset="0"/>
              </a:rPr>
              <a:t>questo metodo viene invocato per fare un </a:t>
            </a:r>
            <a:r>
              <a:rPr lang="it-IT" sz="1600" dirty="0" err="1">
                <a:latin typeface="Arial" panose="020B0604020202020204" pitchFamily="34" charset="0"/>
                <a:cs typeface="Arial" panose="020B0604020202020204" pitchFamily="34" charset="0"/>
              </a:rPr>
              <a:t>clean</a:t>
            </a:r>
            <a:r>
              <a:rPr lang="it-IT" sz="1600" dirty="0">
                <a:latin typeface="Arial" panose="020B0604020202020204" pitchFamily="34" charset="0"/>
                <a:cs typeface="Arial" panose="020B0604020202020204" pitchFamily="34" charset="0"/>
              </a:rPr>
              <a:t>-up finale dello stato del 				    fragment.</a:t>
            </a:r>
            <a:endParaRPr lang="it-IT" sz="1600" b="1" i="1" dirty="0">
              <a:latin typeface="Arial" panose="020B0604020202020204" pitchFamily="34" charset="0"/>
              <a:cs typeface="Arial" panose="020B0604020202020204" pitchFamily="34" charset="0"/>
            </a:endParaRPr>
          </a:p>
          <a:p>
            <a:pPr algn="just"/>
            <a:r>
              <a:rPr lang="it-IT" sz="1600" b="1" i="1" dirty="0" err="1">
                <a:latin typeface="Arial" panose="020B0604020202020204" pitchFamily="34" charset="0"/>
                <a:cs typeface="Arial" panose="020B0604020202020204" pitchFamily="34" charset="0"/>
              </a:rPr>
              <a:t>onDetach</a:t>
            </a:r>
            <a:r>
              <a:rPr lang="it-IT" sz="1600" b="1" i="1" dirty="0">
                <a:latin typeface="Arial" panose="020B0604020202020204" pitchFamily="34" charset="0"/>
                <a:cs typeface="Arial" panose="020B0604020202020204" pitchFamily="34" charset="0"/>
              </a:rPr>
              <a:t>(): </a:t>
            </a:r>
            <a:r>
              <a:rPr lang="it-IT" sz="1600" dirty="0">
                <a:latin typeface="Arial" panose="020B0604020202020204" pitchFamily="34" charset="0"/>
                <a:cs typeface="Arial" panose="020B0604020202020204" pitchFamily="34" charset="0"/>
              </a:rPr>
              <a:t>questo metodo viene invocato quando il fragment viene dissociato 					   dall’activity.</a:t>
            </a:r>
            <a:endParaRPr lang="it-IT" sz="1600" b="1" i="1" dirty="0">
              <a:latin typeface="Arial" panose="020B0604020202020204" pitchFamily="34" charset="0"/>
              <a:cs typeface="Arial" panose="020B0604020202020204" pitchFamily="34" charset="0"/>
            </a:endParaRPr>
          </a:p>
          <a:p>
            <a:endParaRPr lang="it-IT" dirty="0">
              <a:latin typeface="Arial" panose="020B0604020202020204" pitchFamily="34" charset="0"/>
              <a:cs typeface="Arial" panose="020B0604020202020204" pitchFamily="34" charset="0"/>
            </a:endParaRPr>
          </a:p>
        </p:txBody>
      </p:sp>
      <p:pic>
        <p:nvPicPr>
          <p:cNvPr id="5" name="Immagine 4" descr="Immagine che contiene screenshot&#10;&#10;Descrizione generata automaticamente">
            <a:extLst>
              <a:ext uri="{FF2B5EF4-FFF2-40B4-BE49-F238E27FC236}">
                <a16:creationId xmlns:a16="http://schemas.microsoft.com/office/drawing/2014/main" id="{67C02961-15F9-4030-B580-477580942253}"/>
              </a:ext>
            </a:extLst>
          </p:cNvPr>
          <p:cNvPicPr>
            <a:picLocks noChangeAspect="1"/>
          </p:cNvPicPr>
          <p:nvPr/>
        </p:nvPicPr>
        <p:blipFill>
          <a:blip r:embed="rId2"/>
          <a:stretch>
            <a:fillRect/>
          </a:stretch>
        </p:blipFill>
        <p:spPr>
          <a:xfrm>
            <a:off x="9379527" y="716972"/>
            <a:ext cx="2644959" cy="5818909"/>
          </a:xfrm>
          <a:prstGeom prst="rect">
            <a:avLst/>
          </a:prstGeom>
        </p:spPr>
      </p:pic>
    </p:spTree>
    <p:extLst>
      <p:ext uri="{BB962C8B-B14F-4D97-AF65-F5344CB8AC3E}">
        <p14:creationId xmlns:p14="http://schemas.microsoft.com/office/powerpoint/2010/main" val="2699659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C45B03-B5BD-44C9-8227-4A52107B0585}"/>
              </a:ext>
            </a:extLst>
          </p:cNvPr>
          <p:cNvSpPr>
            <a:spLocks noGrp="1"/>
          </p:cNvSpPr>
          <p:nvPr>
            <p:ph type="title"/>
          </p:nvPr>
        </p:nvSpPr>
        <p:spPr/>
        <p:txBody>
          <a:bodyPr/>
          <a:lstStyle/>
          <a:p>
            <a:r>
              <a:rPr lang="it-IT" dirty="0"/>
              <a:t>Activity lifecycle VS Fragment lifecycle</a:t>
            </a:r>
          </a:p>
        </p:txBody>
      </p:sp>
      <p:sp>
        <p:nvSpPr>
          <p:cNvPr id="3" name="Segnaposto contenuto 2">
            <a:extLst>
              <a:ext uri="{FF2B5EF4-FFF2-40B4-BE49-F238E27FC236}">
                <a16:creationId xmlns:a16="http://schemas.microsoft.com/office/drawing/2014/main" id="{5461318E-9AED-4280-9F9F-56CCB7DBAC91}"/>
              </a:ext>
            </a:extLst>
          </p:cNvPr>
          <p:cNvSpPr>
            <a:spLocks noGrp="1"/>
          </p:cNvSpPr>
          <p:nvPr>
            <p:ph idx="1"/>
          </p:nvPr>
        </p:nvSpPr>
        <p:spPr/>
        <p:txBody>
          <a:bodyPr>
            <a:normAutofit/>
          </a:bodyPr>
          <a:lstStyle/>
          <a:p>
            <a:pPr algn="just"/>
            <a:r>
              <a:rPr lang="it-IT" sz="1600" dirty="0">
                <a:latin typeface="Arial" panose="020B0604020202020204" pitchFamily="34" charset="0"/>
                <a:cs typeface="Arial" panose="020B0604020202020204" pitchFamily="34" charset="0"/>
              </a:rPr>
              <a:t>La differenza più significativa tra il ciclo di vita di </a:t>
            </a:r>
            <a:r>
              <a:rPr lang="it-IT" sz="1600" dirty="0" err="1">
                <a:latin typeface="Arial" panose="020B0604020202020204" pitchFamily="34" charset="0"/>
                <a:cs typeface="Arial" panose="020B0604020202020204" pitchFamily="34" charset="0"/>
              </a:rPr>
              <a:t>un’activity</a:t>
            </a:r>
            <a:r>
              <a:rPr lang="it-IT" sz="1600" dirty="0">
                <a:latin typeface="Arial" panose="020B0604020202020204" pitchFamily="34" charset="0"/>
                <a:cs typeface="Arial" panose="020B0604020202020204" pitchFamily="34" charset="0"/>
              </a:rPr>
              <a:t> e quello di un fragment è costituita nella modalità di memorizzazione nel rispettivo back </a:t>
            </a:r>
            <a:r>
              <a:rPr lang="it-IT" sz="1600" dirty="0" err="1">
                <a:latin typeface="Arial" panose="020B0604020202020204" pitchFamily="34" charset="0"/>
                <a:cs typeface="Arial" panose="020B0604020202020204" pitchFamily="34" charset="0"/>
              </a:rPr>
              <a:t>stack</a:t>
            </a:r>
            <a:r>
              <a:rPr lang="it-IT" sz="1600" dirty="0">
                <a:latin typeface="Arial" panose="020B0604020202020204" pitchFamily="34" charset="0"/>
                <a:cs typeface="Arial" panose="020B0604020202020204" pitchFamily="34" charset="0"/>
              </a:rPr>
              <a:t>. </a:t>
            </a:r>
          </a:p>
          <a:p>
            <a:pPr algn="just"/>
            <a:r>
              <a:rPr lang="it-IT" sz="1600" dirty="0">
                <a:latin typeface="Arial" panose="020B0604020202020204" pitchFamily="34" charset="0"/>
                <a:cs typeface="Arial" panose="020B0604020202020204" pitchFamily="34" charset="0"/>
              </a:rPr>
              <a:t>Un'attività viene inserita nel back </a:t>
            </a:r>
            <a:r>
              <a:rPr lang="it-IT" sz="1600" dirty="0" err="1">
                <a:latin typeface="Arial" panose="020B0604020202020204" pitchFamily="34" charset="0"/>
                <a:cs typeface="Arial" panose="020B0604020202020204" pitchFamily="34" charset="0"/>
              </a:rPr>
              <a:t>stack</a:t>
            </a:r>
            <a:r>
              <a:rPr lang="it-IT" sz="1600" dirty="0">
                <a:latin typeface="Arial" panose="020B0604020202020204" pitchFamily="34" charset="0"/>
                <a:cs typeface="Arial" panose="020B0604020202020204" pitchFamily="34" charset="0"/>
              </a:rPr>
              <a:t> di attività gestite dal sistema quando viene interrotta, per impostazione predefinita (in modo che l'utente possa tornare indietro con il pulsante </a:t>
            </a:r>
            <a:r>
              <a:rPr lang="it-IT" sz="1600" i="1" dirty="0">
                <a:latin typeface="Arial" panose="020B0604020202020204" pitchFamily="34" charset="0"/>
                <a:cs typeface="Arial" panose="020B0604020202020204" pitchFamily="34" charset="0"/>
              </a:rPr>
              <a:t>Back).</a:t>
            </a:r>
          </a:p>
          <a:p>
            <a:pPr algn="just"/>
            <a:r>
              <a:rPr lang="it-IT" sz="1600" dirty="0">
                <a:latin typeface="Arial" panose="020B0604020202020204" pitchFamily="34" charset="0"/>
                <a:cs typeface="Arial" panose="020B0604020202020204" pitchFamily="34" charset="0"/>
              </a:rPr>
              <a:t>Un frammento viene inserito in uno </a:t>
            </a:r>
            <a:r>
              <a:rPr lang="it-IT" sz="1600" dirty="0" err="1">
                <a:latin typeface="Arial" panose="020B0604020202020204" pitchFamily="34" charset="0"/>
                <a:cs typeface="Arial" panose="020B0604020202020204" pitchFamily="34" charset="0"/>
              </a:rPr>
              <a:t>stack</a:t>
            </a:r>
            <a:r>
              <a:rPr lang="it-IT" sz="1600" dirty="0">
                <a:latin typeface="Arial" panose="020B0604020202020204" pitchFamily="34" charset="0"/>
                <a:cs typeface="Arial" panose="020B0604020202020204" pitchFamily="34" charset="0"/>
              </a:rPr>
              <a:t>  gestito dall'attività </a:t>
            </a:r>
            <a:r>
              <a:rPr lang="it-IT" sz="1600" dirty="0" err="1">
                <a:latin typeface="Arial" panose="020B0604020202020204" pitchFamily="34" charset="0"/>
                <a:cs typeface="Arial" panose="020B0604020202020204" pitchFamily="34" charset="0"/>
              </a:rPr>
              <a:t>host</a:t>
            </a:r>
            <a:r>
              <a:rPr lang="it-IT" sz="1600" dirty="0">
                <a:latin typeface="Arial" panose="020B0604020202020204" pitchFamily="34" charset="0"/>
                <a:cs typeface="Arial" panose="020B0604020202020204" pitchFamily="34" charset="0"/>
              </a:rPr>
              <a:t>,  solo quando si richiede esplicitamente che l'istanza venga salvata chiamando </a:t>
            </a:r>
            <a:r>
              <a:rPr lang="it-IT" sz="1600" b="1" i="1" dirty="0" err="1">
                <a:latin typeface="Arial" panose="020B0604020202020204" pitchFamily="34" charset="0"/>
                <a:cs typeface="Arial" panose="020B0604020202020204" pitchFamily="34" charset="0"/>
              </a:rPr>
              <a:t>addToBackStack</a:t>
            </a:r>
            <a:r>
              <a:rPr lang="it-IT" sz="1600" i="1" dirty="0">
                <a:latin typeface="Arial" panose="020B0604020202020204" pitchFamily="34" charset="0"/>
                <a:cs typeface="Arial" panose="020B0604020202020204" pitchFamily="34" charset="0"/>
              </a:rPr>
              <a:t>() </a:t>
            </a:r>
            <a:r>
              <a:rPr lang="it-IT" sz="1600" dirty="0">
                <a:latin typeface="Arial" panose="020B0604020202020204" pitchFamily="34" charset="0"/>
                <a:cs typeface="Arial" panose="020B0604020202020204" pitchFamily="34" charset="0"/>
              </a:rPr>
              <a:t>durante una transazione che rimuove il frammento</a:t>
            </a:r>
            <a:r>
              <a:rPr lang="it-IT" sz="1600" i="1" dirty="0">
                <a:latin typeface="Arial" panose="020B0604020202020204" pitchFamily="34" charset="0"/>
                <a:cs typeface="Arial" panose="020B0604020202020204" pitchFamily="34" charset="0"/>
              </a:rPr>
              <a:t>.</a:t>
            </a:r>
            <a:endParaRPr lang="it-IT"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6881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olo 1"/>
          <p:cNvSpPr txBox="1">
            <a:spLocks noGrp="1"/>
          </p:cNvSpPr>
          <p:nvPr>
            <p:ph type="ctrTitle"/>
          </p:nvPr>
        </p:nvSpPr>
        <p:spPr>
          <a:xfrm>
            <a:off x="3186632" y="2927436"/>
            <a:ext cx="5818736" cy="1003128"/>
          </a:xfrm>
          <a:prstGeom prst="rect">
            <a:avLst/>
          </a:prstGeom>
        </p:spPr>
        <p:txBody>
          <a:bodyPr/>
          <a:lstStyle>
            <a:lvl1pPr>
              <a:defRPr>
                <a:latin typeface="Arial"/>
                <a:ea typeface="Arial"/>
                <a:cs typeface="Arial"/>
                <a:sym typeface="Arial"/>
              </a:defRPr>
            </a:lvl1pPr>
          </a:lstStyle>
          <a:p>
            <a:pPr algn="ctr"/>
            <a:r>
              <a:rPr dirty="0"/>
              <a:t>Build a flexible UI</a:t>
            </a:r>
          </a:p>
        </p:txBody>
      </p:sp>
    </p:spTree>
    <p:extLst>
      <p:ext uri="{BB962C8B-B14F-4D97-AF65-F5344CB8AC3E}">
        <p14:creationId xmlns:p14="http://schemas.microsoft.com/office/powerpoint/2010/main" val="506719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itolo 1"/>
          <p:cNvSpPr txBox="1">
            <a:spLocks noGrp="1"/>
          </p:cNvSpPr>
          <p:nvPr>
            <p:ph type="title"/>
          </p:nvPr>
        </p:nvSpPr>
        <p:spPr>
          <a:xfrm>
            <a:off x="766326" y="555812"/>
            <a:ext cx="8596670" cy="960690"/>
          </a:xfrm>
          <a:prstGeom prst="rect">
            <a:avLst/>
          </a:prstGeom>
        </p:spPr>
        <p:txBody>
          <a:bodyPr/>
          <a:lstStyle>
            <a:lvl1pPr>
              <a:defRPr>
                <a:latin typeface="Arial"/>
                <a:ea typeface="Arial"/>
                <a:cs typeface="Arial"/>
                <a:sym typeface="Arial"/>
              </a:defRPr>
            </a:lvl1pPr>
          </a:lstStyle>
          <a:p>
            <a:r>
              <a:rPr dirty="0" err="1"/>
              <a:t>Perché</a:t>
            </a:r>
            <a:r>
              <a:rPr dirty="0"/>
              <a:t> </a:t>
            </a:r>
            <a:r>
              <a:rPr dirty="0" err="1"/>
              <a:t>usare</a:t>
            </a:r>
            <a:r>
              <a:rPr dirty="0"/>
              <a:t> </a:t>
            </a:r>
            <a:r>
              <a:rPr lang="it-IT" dirty="0"/>
              <a:t>i</a:t>
            </a:r>
            <a:r>
              <a:rPr dirty="0"/>
              <a:t> fragment</a:t>
            </a:r>
            <a:r>
              <a:rPr lang="it-IT" dirty="0"/>
              <a:t>s</a:t>
            </a:r>
            <a:r>
              <a:rPr dirty="0"/>
              <a:t>?</a:t>
            </a:r>
          </a:p>
        </p:txBody>
      </p:sp>
      <p:sp>
        <p:nvSpPr>
          <p:cNvPr id="171" name="Segnaposto contenuto 2"/>
          <p:cNvSpPr txBox="1">
            <a:spLocks noGrp="1"/>
          </p:cNvSpPr>
          <p:nvPr>
            <p:ph type="body" sz="half" idx="1"/>
          </p:nvPr>
        </p:nvSpPr>
        <p:spPr>
          <a:xfrm>
            <a:off x="766326" y="2152498"/>
            <a:ext cx="8596669" cy="3880773"/>
          </a:xfrm>
          <a:prstGeom prst="rect">
            <a:avLst/>
          </a:prstGeom>
        </p:spPr>
        <p:txBody>
          <a:bodyPr>
            <a:normAutofit/>
          </a:bodyPr>
          <a:lstStyle/>
          <a:p>
            <a:pPr algn="just"/>
            <a:r>
              <a:rPr lang="it-IT" sz="1600" dirty="0">
                <a:latin typeface="Arial" panose="020B0604020202020204" pitchFamily="34" charset="0"/>
                <a:cs typeface="Arial" panose="020B0604020202020204" pitchFamily="34" charset="0"/>
              </a:rPr>
              <a:t>Durante l’utilizzo di un dispositivo </a:t>
            </a:r>
            <a:r>
              <a:rPr lang="it-IT" sz="1600" dirty="0" err="1">
                <a:latin typeface="Arial" panose="020B0604020202020204" pitchFamily="34" charset="0"/>
                <a:cs typeface="Arial" panose="020B0604020202020204" pitchFamily="34" charset="0"/>
              </a:rPr>
              <a:t>Android</a:t>
            </a:r>
            <a:r>
              <a:rPr lang="it-IT" sz="1600" dirty="0">
                <a:latin typeface="Arial" panose="020B0604020202020204" pitchFamily="34" charset="0"/>
                <a:cs typeface="Arial" panose="020B0604020202020204" pitchFamily="34" charset="0"/>
              </a:rPr>
              <a:t> si preferirebbe utilizzare al massimo lo spazio a disposizione, evitando cambi di layout o scrollare di la pagina.</a:t>
            </a:r>
          </a:p>
          <a:p>
            <a:pPr algn="just"/>
            <a:r>
              <a:rPr sz="1600" dirty="0" err="1">
                <a:latin typeface="Arial" panose="020B0604020202020204" pitchFamily="34" charset="0"/>
                <a:cs typeface="Arial" panose="020B0604020202020204" pitchFamily="34" charset="0"/>
              </a:rPr>
              <a:t>Ciò</a:t>
            </a:r>
            <a:r>
              <a:rPr sz="1600" dirty="0">
                <a:latin typeface="Arial" panose="020B0604020202020204" pitchFamily="34" charset="0"/>
                <a:cs typeface="Arial" panose="020B0604020202020204" pitchFamily="34" charset="0"/>
              </a:rPr>
              <a:t> non </a:t>
            </a:r>
            <a:r>
              <a:rPr sz="1600" dirty="0" err="1">
                <a:latin typeface="Arial" panose="020B0604020202020204" pitchFamily="34" charset="0"/>
                <a:cs typeface="Arial" panose="020B0604020202020204" pitchFamily="34" charset="0"/>
              </a:rPr>
              <a:t>significa</a:t>
            </a:r>
            <a:r>
              <a:rPr sz="1600" dirty="0">
                <a:latin typeface="Arial" panose="020B0604020202020204" pitchFamily="34" charset="0"/>
                <a:cs typeface="Arial" panose="020B0604020202020204" pitchFamily="34" charset="0"/>
              </a:rPr>
              <a:t> </a:t>
            </a:r>
            <a:r>
              <a:rPr lang="it-IT" sz="1600" dirty="0">
                <a:latin typeface="Arial" panose="020B0604020202020204" pitchFamily="34" charset="0"/>
                <a:cs typeface="Arial" panose="020B0604020202020204" pitchFamily="34" charset="0"/>
              </a:rPr>
              <a:t>che c’è bisogno di far</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entrare</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tutto</a:t>
            </a:r>
            <a:r>
              <a:rPr sz="1600" dirty="0">
                <a:latin typeface="Arial" panose="020B0604020202020204" pitchFamily="34" charset="0"/>
                <a:cs typeface="Arial" panose="020B0604020202020204" pitchFamily="34" charset="0"/>
              </a:rPr>
              <a:t> in </a:t>
            </a:r>
            <a:r>
              <a:rPr sz="1600" dirty="0" err="1">
                <a:latin typeface="Arial" panose="020B0604020202020204" pitchFamily="34" charset="0"/>
                <a:cs typeface="Arial" panose="020B0604020202020204" pitchFamily="34" charset="0"/>
              </a:rPr>
              <a:t>un’unica</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schermata</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rendendo</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l’applicazione</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difficilmente</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navigabile</a:t>
            </a:r>
            <a:endParaRPr sz="1600" dirty="0">
              <a:latin typeface="Arial" panose="020B0604020202020204" pitchFamily="34" charset="0"/>
              <a:cs typeface="Arial" panose="020B0604020202020204" pitchFamily="34" charset="0"/>
            </a:endParaRPr>
          </a:p>
          <a:p>
            <a:pPr algn="just"/>
            <a:r>
              <a:rPr lang="it-IT" sz="1600" dirty="0">
                <a:latin typeface="Arial" panose="020B0604020202020204" pitchFamily="34" charset="0"/>
                <a:cs typeface="Arial" panose="020B0604020202020204" pitchFamily="34" charset="0"/>
              </a:rPr>
              <a:t>L’utilizzo dei Fragment fa si che questo problema possa essere </a:t>
            </a:r>
            <a:r>
              <a:rPr lang="it-IT" sz="1600" dirty="0" err="1">
                <a:latin typeface="Arial" panose="020B0604020202020204" pitchFamily="34" charset="0"/>
                <a:cs typeface="Arial" panose="020B0604020202020204" pitchFamily="34" charset="0"/>
              </a:rPr>
              <a:t>agirato</a:t>
            </a:r>
            <a:r>
              <a:rPr lang="it-IT" sz="1600" dirty="0">
                <a:latin typeface="Arial" panose="020B0604020202020204" pitchFamily="34" charset="0"/>
                <a:cs typeface="Arial" panose="020B0604020202020204" pitchFamily="34" charset="0"/>
              </a:rPr>
              <a:t> molto </a:t>
            </a:r>
            <a:r>
              <a:rPr lang="it-IT" sz="1600" dirty="0" err="1">
                <a:latin typeface="Arial" panose="020B0604020202020204" pitchFamily="34" charset="0"/>
                <a:cs typeface="Arial" panose="020B0604020202020204" pitchFamily="34" charset="0"/>
              </a:rPr>
              <a:t>facilemnte</a:t>
            </a:r>
            <a:r>
              <a:rPr lang="it-IT" sz="1600" dirty="0">
                <a:latin typeface="Arial" panose="020B0604020202020204" pitchFamily="34" charset="0"/>
                <a:cs typeface="Arial" panose="020B0604020202020204" pitchFamily="34" charset="0"/>
              </a:rPr>
              <a:t>, poiché si possono combinare in</a:t>
            </a:r>
            <a:r>
              <a:rPr sz="1600" dirty="0">
                <a:latin typeface="Arial" panose="020B0604020202020204" pitchFamily="34" charset="0"/>
                <a:cs typeface="Arial" panose="020B0604020202020204" pitchFamily="34" charset="0"/>
              </a:rPr>
              <a:t> diverse </a:t>
            </a:r>
            <a:r>
              <a:rPr sz="1600" dirty="0" err="1">
                <a:latin typeface="Arial" panose="020B0604020202020204" pitchFamily="34" charset="0"/>
                <a:cs typeface="Arial" panose="020B0604020202020204" pitchFamily="34" charset="0"/>
              </a:rPr>
              <a:t>configurazioni</a:t>
            </a:r>
            <a:r>
              <a:rPr sz="1600" dirty="0">
                <a:latin typeface="Arial" panose="020B0604020202020204" pitchFamily="34" charset="0"/>
                <a:cs typeface="Arial" panose="020B0604020202020204" pitchFamily="34" charset="0"/>
              </a:rPr>
              <a:t> di layout, </a:t>
            </a:r>
            <a:r>
              <a:rPr sz="1600" dirty="0" err="1">
                <a:latin typeface="Arial" panose="020B0604020202020204" pitchFamily="34" charset="0"/>
                <a:cs typeface="Arial" panose="020B0604020202020204" pitchFamily="34" charset="0"/>
              </a:rPr>
              <a:t>soprattuto</a:t>
            </a:r>
            <a:r>
              <a:rPr sz="1600" dirty="0">
                <a:latin typeface="Arial" panose="020B0604020202020204" pitchFamily="34" charset="0"/>
                <a:cs typeface="Arial" panose="020B0604020202020204" pitchFamily="34" charset="0"/>
              </a:rPr>
              <a:t> in </a:t>
            </a:r>
            <a:r>
              <a:rPr sz="1600" dirty="0" err="1">
                <a:latin typeface="Arial" panose="020B0604020202020204" pitchFamily="34" charset="0"/>
                <a:cs typeface="Arial" panose="020B0604020202020204" pitchFamily="34" charset="0"/>
              </a:rPr>
              <a:t>modalità</a:t>
            </a:r>
            <a:r>
              <a:rPr sz="1600" dirty="0">
                <a:latin typeface="Arial" panose="020B0604020202020204" pitchFamily="34" charset="0"/>
                <a:cs typeface="Arial" panose="020B0604020202020204" pitchFamily="34" charset="0"/>
              </a:rPr>
              <a:t> landscape e </a:t>
            </a:r>
            <a:r>
              <a:rPr sz="1600" dirty="0" err="1">
                <a:latin typeface="Arial" panose="020B0604020202020204" pitchFamily="34" charset="0"/>
                <a:cs typeface="Arial" panose="020B0604020202020204" pitchFamily="34" charset="0"/>
              </a:rPr>
              <a:t>su</a:t>
            </a:r>
            <a:r>
              <a:rPr sz="1600" dirty="0">
                <a:latin typeface="Arial" panose="020B0604020202020204" pitchFamily="34" charset="0"/>
                <a:cs typeface="Arial" panose="020B0604020202020204" pitchFamily="34" charset="0"/>
              </a:rPr>
              <a:t> tablet, dove:</a:t>
            </a:r>
          </a:p>
          <a:p>
            <a:pPr marL="742950" lvl="2" indent="-342900" algn="just"/>
            <a:r>
              <a:rPr sz="1600" dirty="0" err="1">
                <a:latin typeface="Arial" panose="020B0604020202020204" pitchFamily="34" charset="0"/>
                <a:cs typeface="Arial" panose="020B0604020202020204" pitchFamily="34" charset="0"/>
              </a:rPr>
              <a:t>abbiamo</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più</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spazio</a:t>
            </a:r>
            <a:r>
              <a:rPr sz="1600" dirty="0">
                <a:latin typeface="Arial" panose="020B0604020202020204" pitchFamily="34" charset="0"/>
                <a:cs typeface="Arial" panose="020B0604020202020204" pitchFamily="34" charset="0"/>
              </a:rPr>
              <a:t> per </a:t>
            </a:r>
            <a:r>
              <a:rPr sz="1600" dirty="0" err="1">
                <a:latin typeface="Arial" panose="020B0604020202020204" pitchFamily="34" charset="0"/>
                <a:cs typeface="Arial" panose="020B0604020202020204" pitchFamily="34" charset="0"/>
              </a:rPr>
              <a:t>gestire</a:t>
            </a:r>
            <a:r>
              <a:rPr sz="1600" dirty="0">
                <a:latin typeface="Arial" panose="020B0604020202020204" pitchFamily="34" charset="0"/>
                <a:cs typeface="Arial" panose="020B0604020202020204" pitchFamily="34" charset="0"/>
              </a:rPr>
              <a:t> le </a:t>
            </a:r>
            <a:r>
              <a:rPr sz="1600" dirty="0" err="1">
                <a:latin typeface="Arial" panose="020B0604020202020204" pitchFamily="34" charset="0"/>
                <a:cs typeface="Arial" panose="020B0604020202020204" pitchFamily="34" charset="0"/>
              </a:rPr>
              <a:t>nostre</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schermate</a:t>
            </a:r>
            <a:endParaRPr sz="1600" dirty="0">
              <a:latin typeface="Arial" panose="020B0604020202020204" pitchFamily="34" charset="0"/>
              <a:cs typeface="Arial" panose="020B0604020202020204" pitchFamily="34" charset="0"/>
            </a:endParaRPr>
          </a:p>
          <a:p>
            <a:pPr marL="742950" lvl="2" indent="-342900" algn="just"/>
            <a:r>
              <a:rPr sz="1600" dirty="0" err="1">
                <a:latin typeface="Arial" panose="020B0604020202020204" pitchFamily="34" charset="0"/>
                <a:cs typeface="Arial" panose="020B0604020202020204" pitchFamily="34" charset="0"/>
              </a:rPr>
              <a:t>l’utente</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invece</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che</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vedere</a:t>
            </a:r>
            <a:r>
              <a:rPr sz="1600" dirty="0">
                <a:latin typeface="Arial" panose="020B0604020202020204" pitchFamily="34" charset="0"/>
                <a:cs typeface="Arial" panose="020B0604020202020204" pitchFamily="34" charset="0"/>
              </a:rPr>
              <a:t> la </a:t>
            </a:r>
            <a:r>
              <a:rPr sz="1600" dirty="0" err="1">
                <a:latin typeface="Arial" panose="020B0604020202020204" pitchFamily="34" charset="0"/>
                <a:cs typeface="Arial" panose="020B0604020202020204" pitchFamily="34" charset="0"/>
              </a:rPr>
              <a:t>stessa</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schermata</a:t>
            </a:r>
            <a:r>
              <a:rPr sz="1600" dirty="0">
                <a:latin typeface="Arial" panose="020B0604020202020204" pitchFamily="34" charset="0"/>
                <a:cs typeface="Arial" panose="020B0604020202020204" pitchFamily="34" charset="0"/>
              </a:rPr>
              <a:t> con </a:t>
            </a:r>
            <a:r>
              <a:rPr sz="1600" dirty="0" err="1">
                <a:latin typeface="Arial" panose="020B0604020202020204" pitchFamily="34" charset="0"/>
                <a:cs typeface="Arial" panose="020B0604020202020204" pitchFamily="34" charset="0"/>
              </a:rPr>
              <a:t>dello</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spazio</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inutilizzato</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preferirebbe</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vedere</a:t>
            </a:r>
            <a:r>
              <a:rPr sz="1600" dirty="0">
                <a:latin typeface="Arial" panose="020B0604020202020204" pitchFamily="34" charset="0"/>
                <a:cs typeface="Arial" panose="020B0604020202020204" pitchFamily="34" charset="0"/>
              </a:rPr>
              <a:t> la </a:t>
            </a:r>
            <a:r>
              <a:rPr sz="1600" dirty="0" err="1">
                <a:latin typeface="Arial" panose="020B0604020202020204" pitchFamily="34" charset="0"/>
                <a:cs typeface="Arial" panose="020B0604020202020204" pitchFamily="34" charset="0"/>
              </a:rPr>
              <a:t>schermata</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ottimizzata</a:t>
            </a:r>
            <a:r>
              <a:rPr sz="1600" dirty="0">
                <a:latin typeface="Arial" panose="020B0604020202020204" pitchFamily="34" charset="0"/>
                <a:cs typeface="Arial" panose="020B0604020202020204" pitchFamily="34" charset="0"/>
              </a:rPr>
              <a:t> per </a:t>
            </a:r>
            <a:r>
              <a:rPr sz="1600" dirty="0" err="1">
                <a:latin typeface="Arial" panose="020B0604020202020204" pitchFamily="34" charset="0"/>
                <a:cs typeface="Arial" panose="020B0604020202020204" pitchFamily="34" charset="0"/>
              </a:rPr>
              <a:t>il</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suo</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scopo</a:t>
            </a:r>
            <a:r>
              <a:rPr sz="1600" dirty="0">
                <a:latin typeface="Arial" panose="020B0604020202020204" pitchFamily="34" charset="0"/>
                <a:cs typeface="Arial" panose="020B0604020202020204" pitchFamily="34" charset="0"/>
              </a:rPr>
              <a:t> in </a:t>
            </a:r>
            <a:r>
              <a:rPr sz="1600" dirty="0" err="1">
                <a:latin typeface="Arial" panose="020B0604020202020204" pitchFamily="34" charset="0"/>
                <a:cs typeface="Arial" panose="020B0604020202020204" pitchFamily="34" charset="0"/>
              </a:rPr>
              <a:t>tutto</a:t>
            </a:r>
            <a:r>
              <a:rPr sz="1600" dirty="0">
                <a:latin typeface="Arial" panose="020B0604020202020204" pitchFamily="34" charset="0"/>
                <a:cs typeface="Arial" panose="020B0604020202020204" pitchFamily="34" charset="0"/>
              </a:rPr>
              <a:t> lo </a:t>
            </a:r>
            <a:r>
              <a:rPr sz="1600" dirty="0" err="1">
                <a:latin typeface="Arial" panose="020B0604020202020204" pitchFamily="34" charset="0"/>
                <a:cs typeface="Arial" panose="020B0604020202020204" pitchFamily="34" charset="0"/>
              </a:rPr>
              <a:t>spazio</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disponibile</a:t>
            </a:r>
            <a:endParaRP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9137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itolo 1"/>
          <p:cNvSpPr txBox="1">
            <a:spLocks noGrp="1"/>
          </p:cNvSpPr>
          <p:nvPr>
            <p:ph type="title"/>
          </p:nvPr>
        </p:nvSpPr>
        <p:spPr>
          <a:xfrm>
            <a:off x="677333" y="609600"/>
            <a:ext cx="3772703" cy="960690"/>
          </a:xfrm>
          <a:prstGeom prst="rect">
            <a:avLst/>
          </a:prstGeom>
        </p:spPr>
        <p:txBody>
          <a:bodyPr/>
          <a:lstStyle>
            <a:lvl1pPr>
              <a:defRPr>
                <a:latin typeface="Arial"/>
                <a:ea typeface="Arial"/>
                <a:cs typeface="Arial"/>
                <a:sym typeface="Arial"/>
              </a:defRPr>
            </a:lvl1pPr>
          </a:lstStyle>
          <a:p>
            <a:r>
              <a:rPr dirty="0" err="1"/>
              <a:t>Esempio</a:t>
            </a:r>
            <a:endParaRPr dirty="0"/>
          </a:p>
        </p:txBody>
      </p:sp>
      <p:pic>
        <p:nvPicPr>
          <p:cNvPr id="174" name="1.png" descr="1.png"/>
          <p:cNvPicPr>
            <a:picLocks noChangeAspect="1"/>
          </p:cNvPicPr>
          <p:nvPr/>
        </p:nvPicPr>
        <p:blipFill>
          <a:blip r:embed="rId2"/>
          <a:stretch>
            <a:fillRect/>
          </a:stretch>
        </p:blipFill>
        <p:spPr>
          <a:xfrm>
            <a:off x="2363199" y="571499"/>
            <a:ext cx="7465602" cy="5715001"/>
          </a:xfrm>
          <a:prstGeom prst="rect">
            <a:avLst/>
          </a:prstGeom>
          <a:ln w="12700">
            <a:miter lim="400000"/>
          </a:ln>
        </p:spPr>
      </p:pic>
    </p:spTree>
    <p:extLst>
      <p:ext uri="{BB962C8B-B14F-4D97-AF65-F5344CB8AC3E}">
        <p14:creationId xmlns:p14="http://schemas.microsoft.com/office/powerpoint/2010/main" val="278391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 altLang="en-US" dirty="0"/>
              <a:t>Panoramica</a:t>
            </a:r>
          </a:p>
        </p:txBody>
      </p:sp>
      <p:sp>
        <p:nvSpPr>
          <p:cNvPr id="3" name="Content Placeholder 2"/>
          <p:cNvSpPr>
            <a:spLocks noGrp="1"/>
          </p:cNvSpPr>
          <p:nvPr>
            <p:ph idx="1"/>
          </p:nvPr>
        </p:nvSpPr>
        <p:spPr>
          <a:xfrm>
            <a:off x="511599" y="1488759"/>
            <a:ext cx="8596668" cy="3880773"/>
          </a:xfrm>
        </p:spPr>
        <p:txBody>
          <a:bodyPr vert="horz" lIns="91440" tIns="45720" rIns="91440" bIns="45720" rtlCol="0">
            <a:normAutofit/>
          </a:bodyPr>
          <a:lstStyle/>
          <a:p>
            <a:pPr lvl="1"/>
            <a:endParaRPr lang="" altLang="en-US" dirty="0"/>
          </a:p>
          <a:p>
            <a:pPr lvl="1"/>
            <a:endParaRPr lang="" altLang="en-US" dirty="0"/>
          </a:p>
          <a:p>
            <a:pPr lvl="1"/>
            <a:r>
              <a:rPr lang="" altLang="en-US" dirty="0"/>
              <a:t>I Fragment costituiscono senz’altro uno dei più importanti elementi per la creazione di una interfaccia utente Android moderna.</a:t>
            </a:r>
          </a:p>
          <a:p>
            <a:pPr lvl="1"/>
            <a:endParaRPr lang="" altLang="en-US" dirty="0"/>
          </a:p>
          <a:p>
            <a:pPr lvl="1"/>
            <a:r>
              <a:rPr lang="" altLang="en-US" dirty="0"/>
              <a:t>Sono stati introdotti a partire da Android 3.0 e sono a grandi linee da intendere come delle mini-activity: visualizzano una certa interfaccia grafica e svolgono determinate funzioni.</a:t>
            </a:r>
          </a:p>
          <a:p>
            <a:pPr lvl="1"/>
            <a:endParaRPr lang="" altLang="en-US" dirty="0"/>
          </a:p>
          <a:p>
            <a:pPr lvl="1"/>
            <a:r>
              <a:rPr lang="" altLang="en-US" dirty="0"/>
              <a:t>È bene sottolineare come essi non estendano le Activity. Generalmente sono quest'ultime ad estendere la classe Fragment (o alcune sottoclassi) per definirne meglio il comportamento.</a:t>
            </a:r>
          </a:p>
        </p:txBody>
      </p:sp>
    </p:spTree>
    <p:extLst>
      <p:ext uri="{BB962C8B-B14F-4D97-AF65-F5344CB8AC3E}">
        <p14:creationId xmlns:p14="http://schemas.microsoft.com/office/powerpoint/2010/main" val="193209708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itolo 1"/>
          <p:cNvSpPr txBox="1">
            <a:spLocks noGrp="1"/>
          </p:cNvSpPr>
          <p:nvPr>
            <p:ph type="title"/>
          </p:nvPr>
        </p:nvSpPr>
        <p:spPr>
          <a:xfrm>
            <a:off x="677333" y="609600"/>
            <a:ext cx="3772703" cy="960690"/>
          </a:xfrm>
          <a:prstGeom prst="rect">
            <a:avLst/>
          </a:prstGeom>
        </p:spPr>
        <p:txBody>
          <a:bodyPr/>
          <a:lstStyle>
            <a:lvl1pPr>
              <a:defRPr>
                <a:latin typeface="Arial"/>
                <a:ea typeface="Arial"/>
                <a:cs typeface="Arial"/>
                <a:sym typeface="Arial"/>
              </a:defRPr>
            </a:lvl1pPr>
          </a:lstStyle>
          <a:p>
            <a:r>
              <a:t>Esempio</a:t>
            </a:r>
          </a:p>
        </p:txBody>
      </p:sp>
      <p:pic>
        <p:nvPicPr>
          <p:cNvPr id="177" name="2.png" descr="2.png"/>
          <p:cNvPicPr>
            <a:picLocks noChangeAspect="1"/>
          </p:cNvPicPr>
          <p:nvPr/>
        </p:nvPicPr>
        <p:blipFill>
          <a:blip r:embed="rId2"/>
          <a:stretch>
            <a:fillRect/>
          </a:stretch>
        </p:blipFill>
        <p:spPr>
          <a:xfrm>
            <a:off x="2363198" y="571500"/>
            <a:ext cx="7465603" cy="5715000"/>
          </a:xfrm>
          <a:prstGeom prst="rect">
            <a:avLst/>
          </a:prstGeom>
          <a:ln w="12700">
            <a:miter lim="400000"/>
          </a:ln>
        </p:spPr>
      </p:pic>
    </p:spTree>
    <p:extLst>
      <p:ext uri="{BB962C8B-B14F-4D97-AF65-F5344CB8AC3E}">
        <p14:creationId xmlns:p14="http://schemas.microsoft.com/office/powerpoint/2010/main" val="265032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 name="3.png" descr="3.png"/>
          <p:cNvPicPr>
            <a:picLocks noChangeAspect="1"/>
          </p:cNvPicPr>
          <p:nvPr/>
        </p:nvPicPr>
        <p:blipFill>
          <a:blip r:embed="rId2"/>
          <a:stretch>
            <a:fillRect/>
          </a:stretch>
        </p:blipFill>
        <p:spPr>
          <a:xfrm>
            <a:off x="2365466" y="571500"/>
            <a:ext cx="7908362" cy="5715000"/>
          </a:xfrm>
          <a:prstGeom prst="rect">
            <a:avLst/>
          </a:prstGeom>
          <a:ln w="12700">
            <a:miter lim="400000"/>
          </a:ln>
        </p:spPr>
      </p:pic>
      <p:sp>
        <p:nvSpPr>
          <p:cNvPr id="180" name="Titolo 1"/>
          <p:cNvSpPr txBox="1">
            <a:spLocks noGrp="1"/>
          </p:cNvSpPr>
          <p:nvPr>
            <p:ph type="title"/>
          </p:nvPr>
        </p:nvSpPr>
        <p:spPr>
          <a:xfrm>
            <a:off x="677333" y="609600"/>
            <a:ext cx="3772703" cy="960690"/>
          </a:xfrm>
          <a:prstGeom prst="rect">
            <a:avLst/>
          </a:prstGeom>
        </p:spPr>
        <p:txBody>
          <a:bodyPr/>
          <a:lstStyle>
            <a:lvl1pPr>
              <a:defRPr>
                <a:latin typeface="Arial"/>
                <a:ea typeface="Arial"/>
                <a:cs typeface="Arial"/>
                <a:sym typeface="Arial"/>
              </a:defRPr>
            </a:lvl1pPr>
          </a:lstStyle>
          <a:p>
            <a:r>
              <a:t>Esempio</a:t>
            </a:r>
          </a:p>
        </p:txBody>
      </p:sp>
    </p:spTree>
    <p:extLst>
      <p:ext uri="{BB962C8B-B14F-4D97-AF65-F5344CB8AC3E}">
        <p14:creationId xmlns:p14="http://schemas.microsoft.com/office/powerpoint/2010/main" val="4226007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itolo 1"/>
          <p:cNvSpPr txBox="1">
            <a:spLocks noGrp="1"/>
          </p:cNvSpPr>
          <p:nvPr>
            <p:ph type="title"/>
          </p:nvPr>
        </p:nvSpPr>
        <p:spPr>
          <a:xfrm>
            <a:off x="677333" y="609600"/>
            <a:ext cx="8596670" cy="960690"/>
          </a:xfrm>
          <a:prstGeom prst="rect">
            <a:avLst/>
          </a:prstGeom>
        </p:spPr>
        <p:txBody>
          <a:bodyPr/>
          <a:lstStyle>
            <a:lvl1pPr>
              <a:defRPr>
                <a:latin typeface="Arial"/>
                <a:ea typeface="Arial"/>
                <a:cs typeface="Arial"/>
                <a:sym typeface="Arial"/>
              </a:defRPr>
            </a:lvl1pPr>
          </a:lstStyle>
          <a:p>
            <a:r>
              <a:rPr dirty="0" err="1"/>
              <a:t>Ancora</a:t>
            </a:r>
            <a:r>
              <a:rPr dirty="0"/>
              <a:t> sui fragment</a:t>
            </a:r>
          </a:p>
        </p:txBody>
      </p:sp>
      <p:sp>
        <p:nvSpPr>
          <p:cNvPr id="183" name="Segnaposto contenuto 2"/>
          <p:cNvSpPr txBox="1">
            <a:spLocks noGrp="1"/>
          </p:cNvSpPr>
          <p:nvPr>
            <p:ph type="body" sz="half" idx="1"/>
          </p:nvPr>
        </p:nvSpPr>
        <p:spPr>
          <a:xfrm>
            <a:off x="766326" y="2152498"/>
            <a:ext cx="8596669" cy="3880773"/>
          </a:xfrm>
          <a:prstGeom prst="rect">
            <a:avLst/>
          </a:prstGeom>
        </p:spPr>
        <p:txBody>
          <a:bodyPr>
            <a:normAutofit/>
          </a:bodyPr>
          <a:lstStyle/>
          <a:p>
            <a:pPr algn="just"/>
            <a:r>
              <a:rPr sz="1600" dirty="0">
                <a:latin typeface="Arial" panose="020B0604020202020204" pitchFamily="34" charset="0"/>
                <a:cs typeface="Arial" panose="020B0604020202020204" pitchFamily="34" charset="0"/>
              </a:rPr>
              <a:t>Come </a:t>
            </a:r>
            <a:r>
              <a:rPr sz="1600" dirty="0" err="1">
                <a:latin typeface="Arial" panose="020B0604020202020204" pitchFamily="34" charset="0"/>
                <a:cs typeface="Arial" panose="020B0604020202020204" pitchFamily="34" charset="0"/>
              </a:rPr>
              <a:t>abbiamo</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già</a:t>
            </a:r>
            <a:r>
              <a:rPr sz="1600" dirty="0">
                <a:latin typeface="Arial" panose="020B0604020202020204" pitchFamily="34" charset="0"/>
                <a:cs typeface="Arial" panose="020B0604020202020204" pitchFamily="34" charset="0"/>
              </a:rPr>
              <a:t> visto:</a:t>
            </a:r>
          </a:p>
          <a:p>
            <a:pPr marL="342900" lvl="1" indent="-342900" algn="just"/>
            <a:r>
              <a:rPr dirty="0" err="1">
                <a:latin typeface="Arial" panose="020B0604020202020204" pitchFamily="34" charset="0"/>
                <a:cs typeface="Arial" panose="020B0604020202020204" pitchFamily="34" charset="0"/>
              </a:rPr>
              <a:t>i</a:t>
            </a:r>
            <a:r>
              <a:rPr dirty="0">
                <a:latin typeface="Arial" panose="020B0604020202020204" pitchFamily="34" charset="0"/>
                <a:cs typeface="Arial" panose="020B0604020202020204" pitchFamily="34" charset="0"/>
              </a:rPr>
              <a:t> fragment </a:t>
            </a:r>
            <a:r>
              <a:rPr dirty="0" err="1">
                <a:latin typeface="Arial" panose="020B0604020202020204" pitchFamily="34" charset="0"/>
                <a:cs typeface="Arial" panose="020B0604020202020204" pitchFamily="34" charset="0"/>
              </a:rPr>
              <a:t>sono</a:t>
            </a:r>
            <a:r>
              <a:rPr dirty="0">
                <a:latin typeface="Arial" panose="020B0604020202020204" pitchFamily="34" charset="0"/>
                <a:cs typeface="Arial" panose="020B0604020202020204" pitchFamily="34" charset="0"/>
              </a:rPr>
              <a:t> una </a:t>
            </a:r>
            <a:r>
              <a:rPr dirty="0" err="1">
                <a:latin typeface="Arial" panose="020B0604020202020204" pitchFamily="34" charset="0"/>
                <a:cs typeface="Arial" panose="020B0604020202020204" pitchFamily="34" charset="0"/>
              </a:rPr>
              <a:t>porzione</a:t>
            </a:r>
            <a:r>
              <a:rPr dirty="0">
                <a:latin typeface="Arial" panose="020B0604020202020204" pitchFamily="34" charset="0"/>
                <a:cs typeface="Arial" panose="020B0604020202020204" pitchFamily="34" charset="0"/>
              </a:rPr>
              <a:t> </a:t>
            </a:r>
            <a:r>
              <a:rPr dirty="0" err="1">
                <a:latin typeface="Arial" panose="020B0604020202020204" pitchFamily="34" charset="0"/>
                <a:cs typeface="Arial" panose="020B0604020202020204" pitchFamily="34" charset="0"/>
              </a:rPr>
              <a:t>della</a:t>
            </a:r>
            <a:r>
              <a:rPr dirty="0">
                <a:latin typeface="Arial" panose="020B0604020202020204" pitchFamily="34" charset="0"/>
                <a:cs typeface="Arial" panose="020B0604020202020204" pitchFamily="34" charset="0"/>
              </a:rPr>
              <a:t> User Interface </a:t>
            </a:r>
            <a:r>
              <a:rPr dirty="0" err="1">
                <a:latin typeface="Arial" panose="020B0604020202020204" pitchFamily="34" charset="0"/>
                <a:cs typeface="Arial" panose="020B0604020202020204" pitchFamily="34" charset="0"/>
              </a:rPr>
              <a:t>all’interno</a:t>
            </a:r>
            <a:r>
              <a:rPr dirty="0">
                <a:latin typeface="Arial" panose="020B0604020202020204" pitchFamily="34" charset="0"/>
                <a:cs typeface="Arial" panose="020B0604020202020204" pitchFamily="34" charset="0"/>
              </a:rPr>
              <a:t> di </a:t>
            </a:r>
            <a:r>
              <a:rPr dirty="0" err="1">
                <a:latin typeface="Arial" panose="020B0604020202020204" pitchFamily="34" charset="0"/>
                <a:cs typeface="Arial" panose="020B0604020202020204" pitchFamily="34" charset="0"/>
              </a:rPr>
              <a:t>un’activity</a:t>
            </a:r>
            <a:endParaRPr dirty="0">
              <a:latin typeface="Arial" panose="020B0604020202020204" pitchFamily="34" charset="0"/>
              <a:cs typeface="Arial" panose="020B0604020202020204" pitchFamily="34" charset="0"/>
            </a:endParaRPr>
          </a:p>
          <a:p>
            <a:pPr marL="742950" lvl="2" indent="-342900" algn="just"/>
            <a:r>
              <a:rPr sz="1600" dirty="0" err="1">
                <a:latin typeface="Arial" panose="020B0604020202020204" pitchFamily="34" charset="0"/>
                <a:cs typeface="Arial" panose="020B0604020202020204" pitchFamily="34" charset="0"/>
              </a:rPr>
              <a:t>un’activity</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può</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contenere</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più</a:t>
            </a:r>
            <a:r>
              <a:rPr sz="1600" dirty="0">
                <a:latin typeface="Arial" panose="020B0604020202020204" pitchFamily="34" charset="0"/>
                <a:cs typeface="Arial" panose="020B0604020202020204" pitchFamily="34" charset="0"/>
              </a:rPr>
              <a:t> fragments</a:t>
            </a:r>
          </a:p>
          <a:p>
            <a:pPr marL="742950" lvl="2" indent="-342900" algn="just"/>
            <a:r>
              <a:rPr sz="1600" dirty="0" err="1">
                <a:latin typeface="Arial" panose="020B0604020202020204" pitchFamily="34" charset="0"/>
                <a:cs typeface="Arial" panose="020B0604020202020204" pitchFamily="34" charset="0"/>
              </a:rPr>
              <a:t>è</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possibile</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utilizzare</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più</a:t>
            </a:r>
            <a:r>
              <a:rPr sz="1600" dirty="0">
                <a:latin typeface="Arial" panose="020B0604020202020204" pitchFamily="34" charset="0"/>
                <a:cs typeface="Arial" panose="020B0604020202020204" pitchFamily="34" charset="0"/>
              </a:rPr>
              <a:t> volte lo </a:t>
            </a:r>
            <a:r>
              <a:rPr sz="1600" dirty="0" err="1">
                <a:latin typeface="Arial" panose="020B0604020202020204" pitchFamily="34" charset="0"/>
                <a:cs typeface="Arial" panose="020B0604020202020204" pitchFamily="34" charset="0"/>
              </a:rPr>
              <a:t>stesso</a:t>
            </a:r>
            <a:r>
              <a:rPr sz="1600" dirty="0">
                <a:latin typeface="Arial" panose="020B0604020202020204" pitchFamily="34" charset="0"/>
                <a:cs typeface="Arial" panose="020B0604020202020204" pitchFamily="34" charset="0"/>
              </a:rPr>
              <a:t> fragment in diverse activity</a:t>
            </a:r>
          </a:p>
          <a:p>
            <a:pPr marL="342900" lvl="1" indent="-342900" algn="just"/>
            <a:endParaRPr dirty="0">
              <a:latin typeface="Arial" panose="020B0604020202020204" pitchFamily="34" charset="0"/>
              <a:cs typeface="Arial" panose="020B0604020202020204" pitchFamily="34" charset="0"/>
            </a:endParaRPr>
          </a:p>
          <a:p>
            <a:pPr algn="just"/>
            <a:r>
              <a:rPr lang="it-IT" sz="1600" dirty="0">
                <a:latin typeface="Arial" panose="020B0604020202020204" pitchFamily="34" charset="0"/>
                <a:cs typeface="Arial" panose="020B0604020202020204" pitchFamily="34" charset="0"/>
              </a:rPr>
              <a:t>La riusabili</a:t>
            </a:r>
            <a:r>
              <a:rPr sz="1600" dirty="0">
                <a:latin typeface="Arial" panose="020B0604020202020204" pitchFamily="34" charset="0"/>
                <a:cs typeface="Arial" panose="020B0604020202020204" pitchFamily="34" charset="0"/>
              </a:rPr>
              <a:t> ci torn</a:t>
            </a:r>
            <a:r>
              <a:rPr lang="it-IT" sz="1600" dirty="0" err="1">
                <a:latin typeface="Arial" panose="020B0604020202020204" pitchFamily="34" charset="0"/>
                <a:cs typeface="Arial" panose="020B0604020202020204" pitchFamily="34" charset="0"/>
              </a:rPr>
              <a:t>tà</a:t>
            </a:r>
            <a:r>
              <a:rPr lang="it-IT" sz="1600" dirty="0">
                <a:latin typeface="Arial" panose="020B0604020202020204" pitchFamily="34" charset="0"/>
                <a:cs typeface="Arial" panose="020B0604020202020204" pitchFamily="34" charset="0"/>
              </a:rPr>
              <a:t> dei fragment è</a:t>
            </a:r>
            <a:r>
              <a:rPr sz="1600" dirty="0">
                <a:latin typeface="Arial" panose="020B0604020202020204" pitchFamily="34" charset="0"/>
                <a:cs typeface="Arial" panose="020B0604020202020204" pitchFamily="34" charset="0"/>
              </a:rPr>
              <a:t> utile </a:t>
            </a:r>
            <a:r>
              <a:rPr sz="1600" dirty="0" err="1">
                <a:latin typeface="Arial" panose="020B0604020202020204" pitchFamily="34" charset="0"/>
                <a:cs typeface="Arial" panose="020B0604020202020204" pitchFamily="34" charset="0"/>
              </a:rPr>
              <a:t>soprattuto</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quando</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dobbiamo</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passare</a:t>
            </a:r>
            <a:r>
              <a:rPr sz="1600" dirty="0">
                <a:latin typeface="Arial" panose="020B0604020202020204" pitchFamily="34" charset="0"/>
                <a:cs typeface="Arial" panose="020B0604020202020204" pitchFamily="34" charset="0"/>
              </a:rPr>
              <a:t> da un </a:t>
            </a:r>
            <a:r>
              <a:rPr sz="1600" dirty="0" err="1">
                <a:latin typeface="Arial" panose="020B0604020202020204" pitchFamily="34" charset="0"/>
                <a:cs typeface="Arial" panose="020B0604020202020204" pitchFamily="34" charset="0"/>
              </a:rPr>
              <a:t>dispositivo</a:t>
            </a:r>
            <a:r>
              <a:rPr sz="1600" dirty="0">
                <a:latin typeface="Arial" panose="020B0604020202020204" pitchFamily="34" charset="0"/>
                <a:cs typeface="Arial" panose="020B0604020202020204" pitchFamily="34" charset="0"/>
              </a:rPr>
              <a:t> ad un </a:t>
            </a:r>
            <a:r>
              <a:rPr sz="1600" dirty="0" err="1">
                <a:latin typeface="Arial" panose="020B0604020202020204" pitchFamily="34" charset="0"/>
                <a:cs typeface="Arial" panose="020B0604020202020204" pitchFamily="34" charset="0"/>
              </a:rPr>
              <a:t>altro</a:t>
            </a:r>
            <a:r>
              <a:rPr sz="1600" dirty="0">
                <a:latin typeface="Arial" panose="020B0604020202020204" pitchFamily="34" charset="0"/>
                <a:cs typeface="Arial" panose="020B0604020202020204" pitchFamily="34" charset="0"/>
              </a:rPr>
              <a:t> di diverse </a:t>
            </a:r>
            <a:r>
              <a:rPr sz="1600" dirty="0" err="1">
                <a:latin typeface="Arial" panose="020B0604020202020204" pitchFamily="34" charset="0"/>
                <a:cs typeface="Arial" panose="020B0604020202020204" pitchFamily="34" charset="0"/>
              </a:rPr>
              <a:t>dimensioni</a:t>
            </a:r>
            <a:endParaRPr sz="1600" dirty="0">
              <a:latin typeface="Arial" panose="020B0604020202020204" pitchFamily="34" charset="0"/>
              <a:cs typeface="Arial" panose="020B0604020202020204" pitchFamily="34" charset="0"/>
            </a:endParaRPr>
          </a:p>
          <a:p>
            <a:pPr algn="just"/>
            <a:r>
              <a:rPr sz="1600" dirty="0" err="1">
                <a:latin typeface="Arial" panose="020B0604020202020204" pitchFamily="34" charset="0"/>
                <a:cs typeface="Arial" panose="020B0604020202020204" pitchFamily="34" charset="0"/>
              </a:rPr>
              <a:t>Possiamo</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quindi</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creare</a:t>
            </a:r>
            <a:r>
              <a:rPr sz="1600" dirty="0">
                <a:latin typeface="Arial" panose="020B0604020202020204" pitchFamily="34" charset="0"/>
                <a:cs typeface="Arial" panose="020B0604020202020204" pitchFamily="34" charset="0"/>
              </a:rPr>
              <a:t> una UI per </a:t>
            </a:r>
            <a:r>
              <a:rPr sz="1600" dirty="0" err="1">
                <a:latin typeface="Arial" panose="020B0604020202020204" pitchFamily="34" charset="0"/>
                <a:cs typeface="Arial" panose="020B0604020202020204" pitchFamily="34" charset="0"/>
              </a:rPr>
              <a:t>uno</a:t>
            </a:r>
            <a:r>
              <a:rPr sz="1600" dirty="0">
                <a:latin typeface="Arial" panose="020B0604020202020204" pitchFamily="34" charset="0"/>
                <a:cs typeface="Arial" panose="020B0604020202020204" pitchFamily="34" charset="0"/>
              </a:rPr>
              <a:t> smartphone in cui </a:t>
            </a:r>
            <a:r>
              <a:rPr sz="1600" dirty="0" err="1">
                <a:latin typeface="Arial" panose="020B0604020202020204" pitchFamily="34" charset="0"/>
                <a:cs typeface="Arial" panose="020B0604020202020204" pitchFamily="34" charset="0"/>
              </a:rPr>
              <a:t>possiamo</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visualizzare</a:t>
            </a:r>
            <a:r>
              <a:rPr sz="1600" dirty="0">
                <a:latin typeface="Arial" panose="020B0604020202020204" pitchFamily="34" charset="0"/>
                <a:cs typeface="Arial" panose="020B0604020202020204" pitchFamily="34" charset="0"/>
              </a:rPr>
              <a:t> in </a:t>
            </a:r>
            <a:r>
              <a:rPr sz="1600" dirty="0" err="1">
                <a:latin typeface="Arial" panose="020B0604020202020204" pitchFamily="34" charset="0"/>
                <a:cs typeface="Arial" panose="020B0604020202020204" pitchFamily="34" charset="0"/>
              </a:rPr>
              <a:t>sequenza</a:t>
            </a:r>
            <a:r>
              <a:rPr sz="1600" dirty="0">
                <a:latin typeface="Arial" panose="020B0604020202020204" pitchFamily="34" charset="0"/>
                <a:cs typeface="Arial" panose="020B0604020202020204" pitchFamily="34" charset="0"/>
              </a:rPr>
              <a:t> de</a:t>
            </a:r>
            <a:r>
              <a:rPr lang="it-IT" sz="1600" dirty="0">
                <a:latin typeface="Arial" panose="020B0604020202020204" pitchFamily="34" charset="0"/>
                <a:cs typeface="Arial" panose="020B0604020202020204" pitchFamily="34" charset="0"/>
              </a:rPr>
              <a:t>i</a:t>
            </a:r>
            <a:r>
              <a:rPr sz="1600" dirty="0">
                <a:latin typeface="Arial" panose="020B0604020202020204" pitchFamily="34" charset="0"/>
                <a:cs typeface="Arial" panose="020B0604020202020204" pitchFamily="34" charset="0"/>
              </a:rPr>
              <a:t> fragment </a:t>
            </a:r>
            <a:r>
              <a:rPr sz="1600" dirty="0" err="1">
                <a:latin typeface="Arial" panose="020B0604020202020204" pitchFamily="34" charset="0"/>
                <a:cs typeface="Arial" panose="020B0604020202020204" pitchFamily="34" charset="0"/>
              </a:rPr>
              <a:t>che</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invece</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su</a:t>
            </a:r>
            <a:r>
              <a:rPr sz="1600" dirty="0">
                <a:latin typeface="Arial" panose="020B0604020202020204" pitchFamily="34" charset="0"/>
                <a:cs typeface="Arial" panose="020B0604020202020204" pitchFamily="34" charset="0"/>
              </a:rPr>
              <a:t> un tablet </a:t>
            </a:r>
            <a:r>
              <a:rPr sz="1600" dirty="0" err="1">
                <a:latin typeface="Arial" panose="020B0604020202020204" pitchFamily="34" charset="0"/>
                <a:cs typeface="Arial" panose="020B0604020202020204" pitchFamily="34" charset="0"/>
              </a:rPr>
              <a:t>vediamo</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sullo</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stesso</a:t>
            </a:r>
            <a:r>
              <a:rPr sz="1600" dirty="0">
                <a:latin typeface="Arial" panose="020B0604020202020204" pitchFamily="34" charset="0"/>
                <a:cs typeface="Arial" panose="020B0604020202020204" pitchFamily="34" charset="0"/>
              </a:rPr>
              <a:t> layout</a:t>
            </a:r>
          </a:p>
        </p:txBody>
      </p:sp>
    </p:spTree>
    <p:extLst>
      <p:ext uri="{BB962C8B-B14F-4D97-AF65-F5344CB8AC3E}">
        <p14:creationId xmlns:p14="http://schemas.microsoft.com/office/powerpoint/2010/main" val="243302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itolo 1"/>
          <p:cNvSpPr txBox="1">
            <a:spLocks noGrp="1"/>
          </p:cNvSpPr>
          <p:nvPr>
            <p:ph type="title"/>
          </p:nvPr>
        </p:nvSpPr>
        <p:spPr>
          <a:xfrm>
            <a:off x="677333" y="609600"/>
            <a:ext cx="3772703" cy="960690"/>
          </a:xfrm>
          <a:prstGeom prst="rect">
            <a:avLst/>
          </a:prstGeom>
        </p:spPr>
        <p:txBody>
          <a:bodyPr/>
          <a:lstStyle>
            <a:lvl1pPr>
              <a:defRPr>
                <a:latin typeface="Arial"/>
                <a:ea typeface="Arial"/>
                <a:cs typeface="Arial"/>
                <a:sym typeface="Arial"/>
              </a:defRPr>
            </a:lvl1pPr>
          </a:lstStyle>
          <a:p>
            <a:r>
              <a:t>Esempio</a:t>
            </a:r>
          </a:p>
        </p:txBody>
      </p:sp>
      <p:pic>
        <p:nvPicPr>
          <p:cNvPr id="186" name="T1-2.png" descr="T1-2.png"/>
          <p:cNvPicPr>
            <a:picLocks noChangeAspect="1"/>
          </p:cNvPicPr>
          <p:nvPr/>
        </p:nvPicPr>
        <p:blipFill>
          <a:blip r:embed="rId2"/>
          <a:stretch>
            <a:fillRect/>
          </a:stretch>
        </p:blipFill>
        <p:spPr>
          <a:xfrm>
            <a:off x="305333" y="1206499"/>
            <a:ext cx="6150949" cy="4445001"/>
          </a:xfrm>
          <a:prstGeom prst="rect">
            <a:avLst/>
          </a:prstGeom>
          <a:ln w="12700">
            <a:miter lim="400000"/>
          </a:ln>
        </p:spPr>
      </p:pic>
      <p:pic>
        <p:nvPicPr>
          <p:cNvPr id="187" name="T1.png" descr="T1.png"/>
          <p:cNvPicPr>
            <a:picLocks noChangeAspect="1"/>
          </p:cNvPicPr>
          <p:nvPr/>
        </p:nvPicPr>
        <p:blipFill>
          <a:blip r:embed="rId3"/>
          <a:stretch>
            <a:fillRect/>
          </a:stretch>
        </p:blipFill>
        <p:spPr>
          <a:xfrm>
            <a:off x="5369827" y="1206499"/>
            <a:ext cx="6150948" cy="4445001"/>
          </a:xfrm>
          <a:prstGeom prst="rect">
            <a:avLst/>
          </a:prstGeom>
          <a:ln w="12700">
            <a:miter lim="400000"/>
          </a:ln>
        </p:spPr>
      </p:pic>
      <p:sp>
        <p:nvSpPr>
          <p:cNvPr id="188" name="Linea"/>
          <p:cNvSpPr/>
          <p:nvPr/>
        </p:nvSpPr>
        <p:spPr>
          <a:xfrm>
            <a:off x="4078926" y="3781315"/>
            <a:ext cx="2317292" cy="1"/>
          </a:xfrm>
          <a:prstGeom prst="line">
            <a:avLst/>
          </a:prstGeom>
          <a:ln w="63500" cap="rnd">
            <a:solidFill>
              <a:schemeClr val="accent1"/>
            </a:solidFill>
            <a:tailEnd type="triangle"/>
          </a:ln>
        </p:spPr>
        <p:txBody>
          <a:bodyPr lIns="45719" rIns="45719"/>
          <a:lstStyle/>
          <a:p>
            <a:pPr>
              <a:defRPr>
                <a:solidFill>
                  <a:srgbClr val="FFFFFF"/>
                </a:solidFill>
              </a:defRPr>
            </a:pPr>
            <a:endParaRPr/>
          </a:p>
        </p:txBody>
      </p:sp>
    </p:spTree>
    <p:extLst>
      <p:ext uri="{BB962C8B-B14F-4D97-AF65-F5344CB8AC3E}">
        <p14:creationId xmlns:p14="http://schemas.microsoft.com/office/powerpoint/2010/main" val="2200207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itolo 1"/>
          <p:cNvSpPr txBox="1">
            <a:spLocks noGrp="1"/>
          </p:cNvSpPr>
          <p:nvPr>
            <p:ph type="title"/>
          </p:nvPr>
        </p:nvSpPr>
        <p:spPr>
          <a:xfrm>
            <a:off x="677333" y="609600"/>
            <a:ext cx="8596670" cy="960690"/>
          </a:xfrm>
          <a:prstGeom prst="rect">
            <a:avLst/>
          </a:prstGeom>
        </p:spPr>
        <p:txBody>
          <a:bodyPr/>
          <a:lstStyle>
            <a:lvl1pPr>
              <a:defRPr>
                <a:latin typeface="Arial"/>
                <a:ea typeface="Arial"/>
                <a:cs typeface="Arial"/>
                <a:sym typeface="Arial"/>
              </a:defRPr>
            </a:lvl1pPr>
          </a:lstStyle>
          <a:p>
            <a:r>
              <a:rPr dirty="0" err="1"/>
              <a:t>Aggiungere</a:t>
            </a:r>
            <a:r>
              <a:rPr dirty="0"/>
              <a:t> fragment a runtime</a:t>
            </a:r>
          </a:p>
        </p:txBody>
      </p:sp>
      <p:sp>
        <p:nvSpPr>
          <p:cNvPr id="191" name="Segnaposto contenuto 2"/>
          <p:cNvSpPr txBox="1">
            <a:spLocks noGrp="1"/>
          </p:cNvSpPr>
          <p:nvPr>
            <p:ph type="body" sz="half" idx="1"/>
          </p:nvPr>
        </p:nvSpPr>
        <p:spPr>
          <a:xfrm>
            <a:off x="954585" y="1762533"/>
            <a:ext cx="8596669" cy="3880773"/>
          </a:xfrm>
          <a:prstGeom prst="rect">
            <a:avLst/>
          </a:prstGeom>
        </p:spPr>
        <p:txBody>
          <a:bodyPr>
            <a:normAutofit/>
          </a:bodyPr>
          <a:lstStyle/>
          <a:p>
            <a:pPr algn="just"/>
            <a:r>
              <a:rPr sz="1600" dirty="0">
                <a:latin typeface="Arial" panose="020B0604020202020204" pitchFamily="34" charset="0"/>
                <a:cs typeface="Arial" panose="020B0604020202020204" pitchFamily="34" charset="0"/>
              </a:rPr>
              <a:t>La </a:t>
            </a:r>
            <a:r>
              <a:rPr sz="1600" dirty="0" err="1">
                <a:latin typeface="Arial" panose="020B0604020202020204" pitchFamily="34" charset="0"/>
                <a:cs typeface="Arial" panose="020B0604020202020204" pitchFamily="34" charset="0"/>
              </a:rPr>
              <a:t>classe</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FragmentManager</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fornisce</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metodi</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che</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consentono</a:t>
            </a:r>
            <a:r>
              <a:rPr sz="1600" dirty="0">
                <a:latin typeface="Arial" panose="020B0604020202020204" pitchFamily="34" charset="0"/>
                <a:cs typeface="Arial" panose="020B0604020202020204" pitchFamily="34" charset="0"/>
              </a:rPr>
              <a:t> di </a:t>
            </a:r>
            <a:r>
              <a:rPr sz="1600" dirty="0" err="1">
                <a:latin typeface="Arial" panose="020B0604020202020204" pitchFamily="34" charset="0"/>
                <a:cs typeface="Arial" panose="020B0604020202020204" pitchFamily="34" charset="0"/>
              </a:rPr>
              <a:t>aggiungere</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rimuovere</a:t>
            </a:r>
            <a:r>
              <a:rPr sz="1600" dirty="0">
                <a:latin typeface="Arial" panose="020B0604020202020204" pitchFamily="34" charset="0"/>
                <a:cs typeface="Arial" panose="020B0604020202020204" pitchFamily="34" charset="0"/>
              </a:rPr>
              <a:t> e </a:t>
            </a:r>
            <a:r>
              <a:rPr sz="1600" dirty="0" err="1">
                <a:latin typeface="Arial" panose="020B0604020202020204" pitchFamily="34" charset="0"/>
                <a:cs typeface="Arial" panose="020B0604020202020204" pitchFamily="34" charset="0"/>
              </a:rPr>
              <a:t>sostituire</a:t>
            </a:r>
            <a:r>
              <a:rPr sz="1600" dirty="0">
                <a:latin typeface="Arial" panose="020B0604020202020204" pitchFamily="34" charset="0"/>
                <a:cs typeface="Arial" panose="020B0604020202020204" pitchFamily="34" charset="0"/>
              </a:rPr>
              <a:t> fragment ad </a:t>
            </a:r>
            <a:r>
              <a:rPr sz="1600" dirty="0" err="1">
                <a:latin typeface="Arial" panose="020B0604020202020204" pitchFamily="34" charset="0"/>
                <a:cs typeface="Arial" panose="020B0604020202020204" pitchFamily="34" charset="0"/>
              </a:rPr>
              <a:t>un'activity</a:t>
            </a:r>
            <a:r>
              <a:rPr sz="1600" dirty="0">
                <a:latin typeface="Arial" panose="020B0604020202020204" pitchFamily="34" charset="0"/>
                <a:cs typeface="Arial" panose="020B0604020202020204" pitchFamily="34" charset="0"/>
              </a:rPr>
              <a:t> in </a:t>
            </a:r>
            <a:r>
              <a:rPr sz="1600" dirty="0" err="1">
                <a:latin typeface="Arial" panose="020B0604020202020204" pitchFamily="34" charset="0"/>
                <a:cs typeface="Arial" panose="020B0604020202020204" pitchFamily="34" charset="0"/>
              </a:rPr>
              <a:t>fase</a:t>
            </a:r>
            <a:r>
              <a:rPr sz="1600" dirty="0">
                <a:latin typeface="Arial" panose="020B0604020202020204" pitchFamily="34" charset="0"/>
                <a:cs typeface="Arial" panose="020B0604020202020204" pitchFamily="34" charset="0"/>
              </a:rPr>
              <a:t> di </a:t>
            </a:r>
            <a:r>
              <a:rPr sz="1600" dirty="0" err="1">
                <a:latin typeface="Arial" panose="020B0604020202020204" pitchFamily="34" charset="0"/>
                <a:cs typeface="Arial" panose="020B0604020202020204" pitchFamily="34" charset="0"/>
              </a:rPr>
              <a:t>esecuzione</a:t>
            </a:r>
            <a:r>
              <a:rPr sz="1600" dirty="0">
                <a:latin typeface="Arial" panose="020B0604020202020204" pitchFamily="34" charset="0"/>
                <a:cs typeface="Arial" panose="020B0604020202020204" pitchFamily="34" charset="0"/>
              </a:rPr>
              <a:t> al fine di </a:t>
            </a:r>
            <a:r>
              <a:rPr sz="1600" dirty="0" err="1">
                <a:latin typeface="Arial" panose="020B0604020202020204" pitchFamily="34" charset="0"/>
                <a:cs typeface="Arial" panose="020B0604020202020204" pitchFamily="34" charset="0"/>
              </a:rPr>
              <a:t>creare</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un'esperienza</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dinamica</a:t>
            </a:r>
            <a:endParaRPr sz="1600" dirty="0">
              <a:latin typeface="Arial" panose="020B0604020202020204" pitchFamily="34" charset="0"/>
              <a:cs typeface="Arial" panose="020B0604020202020204" pitchFamily="34" charset="0"/>
            </a:endParaRPr>
          </a:p>
          <a:p>
            <a:pPr algn="just"/>
            <a:r>
              <a:rPr lang="it-IT" sz="1600" dirty="0">
                <a:latin typeface="Arial" panose="020B0604020202020204" pitchFamily="34" charset="0"/>
                <a:cs typeface="Arial" panose="020B0604020202020204" pitchFamily="34" charset="0"/>
              </a:rPr>
              <a:t>È </a:t>
            </a:r>
            <a:r>
              <a:rPr sz="1600" dirty="0" err="1">
                <a:latin typeface="Arial" panose="020B0604020202020204" pitchFamily="34" charset="0"/>
                <a:cs typeface="Arial" panose="020B0604020202020204" pitchFamily="34" charset="0"/>
              </a:rPr>
              <a:t>possibile</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aggiunger</a:t>
            </a:r>
            <a:r>
              <a:rPr lang="it-IT" sz="1600" dirty="0">
                <a:latin typeface="Arial" panose="020B0604020202020204" pitchFamily="34" charset="0"/>
                <a:cs typeface="Arial" panose="020B0604020202020204" pitchFamily="34" charset="0"/>
              </a:rPr>
              <a:t>e dei </a:t>
            </a:r>
            <a:r>
              <a:rPr lang="it-IT" sz="1600" dirty="0" err="1">
                <a:latin typeface="Arial" panose="020B0604020202020204" pitchFamily="34" charset="0"/>
                <a:cs typeface="Arial" panose="020B0604020202020204" pitchFamily="34" charset="0"/>
              </a:rPr>
              <a:t>frament</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all'activity</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durante</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il</a:t>
            </a:r>
            <a:r>
              <a:rPr sz="1600" dirty="0">
                <a:latin typeface="Arial" panose="020B0604020202020204" pitchFamily="34" charset="0"/>
                <a:cs typeface="Arial" panose="020B0604020202020204" pitchFamily="34" charset="0"/>
              </a:rPr>
              <a:t> runtime </a:t>
            </a:r>
            <a:r>
              <a:rPr sz="1600" dirty="0" err="1">
                <a:latin typeface="Arial" panose="020B0604020202020204" pitchFamily="34" charset="0"/>
                <a:cs typeface="Arial" panose="020B0604020202020204" pitchFamily="34" charset="0"/>
              </a:rPr>
              <a:t>dell'attività</a:t>
            </a:r>
            <a:r>
              <a:rPr sz="1600" dirty="0">
                <a:latin typeface="Arial" panose="020B0604020202020204" pitchFamily="34" charset="0"/>
                <a:cs typeface="Arial" panose="020B0604020202020204" pitchFamily="34" charset="0"/>
              </a:rPr>
              <a:t>.</a:t>
            </a:r>
            <a:r>
              <a:rPr lang="it-IT" sz="1600" dirty="0">
                <a:latin typeface="Arial" panose="020B0604020202020204" pitchFamily="34" charset="0"/>
                <a:cs typeface="Arial" panose="020B0604020202020204" pitchFamily="34" charset="0"/>
              </a:rPr>
              <a:t> invece di definirli nel file di layout.</a:t>
            </a:r>
            <a:r>
              <a:rPr sz="1600" dirty="0">
                <a:latin typeface="Arial" panose="020B0604020202020204" pitchFamily="34" charset="0"/>
                <a:cs typeface="Arial" panose="020B0604020202020204" pitchFamily="34" charset="0"/>
              </a:rPr>
              <a:t> </a:t>
            </a:r>
            <a:endParaRPr lang="it-IT" sz="1600" dirty="0">
              <a:latin typeface="Arial" panose="020B0604020202020204" pitchFamily="34" charset="0"/>
              <a:cs typeface="Arial" panose="020B0604020202020204" pitchFamily="34" charset="0"/>
            </a:endParaRPr>
          </a:p>
          <a:p>
            <a:pPr lvl="1" indent="-342900" algn="just"/>
            <a:r>
              <a:rPr dirty="0" err="1">
                <a:latin typeface="Arial" panose="020B0604020202020204" pitchFamily="34" charset="0"/>
                <a:cs typeface="Arial" panose="020B0604020202020204" pitchFamily="34" charset="0"/>
              </a:rPr>
              <a:t>Ciò</a:t>
            </a:r>
            <a:r>
              <a:rPr dirty="0">
                <a:latin typeface="Arial" panose="020B0604020202020204" pitchFamily="34" charset="0"/>
                <a:cs typeface="Arial" panose="020B0604020202020204" pitchFamily="34" charset="0"/>
              </a:rPr>
              <a:t> </a:t>
            </a:r>
            <a:r>
              <a:rPr dirty="0" err="1">
                <a:latin typeface="Arial" panose="020B0604020202020204" pitchFamily="34" charset="0"/>
                <a:cs typeface="Arial" panose="020B0604020202020204" pitchFamily="34" charset="0"/>
              </a:rPr>
              <a:t>è</a:t>
            </a:r>
            <a:r>
              <a:rPr dirty="0">
                <a:latin typeface="Arial" panose="020B0604020202020204" pitchFamily="34" charset="0"/>
                <a:cs typeface="Arial" panose="020B0604020202020204" pitchFamily="34" charset="0"/>
              </a:rPr>
              <a:t> </a:t>
            </a:r>
            <a:r>
              <a:rPr dirty="0" err="1">
                <a:latin typeface="Arial" panose="020B0604020202020204" pitchFamily="34" charset="0"/>
                <a:cs typeface="Arial" panose="020B0604020202020204" pitchFamily="34" charset="0"/>
              </a:rPr>
              <a:t>necessario</a:t>
            </a:r>
            <a:r>
              <a:rPr dirty="0">
                <a:latin typeface="Arial" panose="020B0604020202020204" pitchFamily="34" charset="0"/>
                <a:cs typeface="Arial" panose="020B0604020202020204" pitchFamily="34" charset="0"/>
              </a:rPr>
              <a:t> se </a:t>
            </a:r>
            <a:r>
              <a:rPr dirty="0" err="1">
                <a:latin typeface="Arial" panose="020B0604020202020204" pitchFamily="34" charset="0"/>
                <a:cs typeface="Arial" panose="020B0604020202020204" pitchFamily="34" charset="0"/>
              </a:rPr>
              <a:t>si</a:t>
            </a:r>
            <a:r>
              <a:rPr dirty="0">
                <a:latin typeface="Arial" panose="020B0604020202020204" pitchFamily="34" charset="0"/>
                <a:cs typeface="Arial" panose="020B0604020202020204" pitchFamily="34" charset="0"/>
              </a:rPr>
              <a:t> </a:t>
            </a:r>
            <a:r>
              <a:rPr dirty="0" err="1">
                <a:latin typeface="Arial" panose="020B0604020202020204" pitchFamily="34" charset="0"/>
                <a:cs typeface="Arial" panose="020B0604020202020204" pitchFamily="34" charset="0"/>
              </a:rPr>
              <a:t>prevede</a:t>
            </a:r>
            <a:r>
              <a:rPr dirty="0">
                <a:latin typeface="Arial" panose="020B0604020202020204" pitchFamily="34" charset="0"/>
                <a:cs typeface="Arial" panose="020B0604020202020204" pitchFamily="34" charset="0"/>
              </a:rPr>
              <a:t> di </a:t>
            </a:r>
            <a:r>
              <a:rPr dirty="0" err="1">
                <a:latin typeface="Arial" panose="020B0604020202020204" pitchFamily="34" charset="0"/>
                <a:cs typeface="Arial" panose="020B0604020202020204" pitchFamily="34" charset="0"/>
              </a:rPr>
              <a:t>cambiare</a:t>
            </a:r>
            <a:r>
              <a:rPr dirty="0">
                <a:latin typeface="Arial" panose="020B0604020202020204" pitchFamily="34" charset="0"/>
                <a:cs typeface="Arial" panose="020B0604020202020204" pitchFamily="34" charset="0"/>
              </a:rPr>
              <a:t> fragment </a:t>
            </a:r>
            <a:r>
              <a:rPr dirty="0" err="1">
                <a:latin typeface="Arial" panose="020B0604020202020204" pitchFamily="34" charset="0"/>
                <a:cs typeface="Arial" panose="020B0604020202020204" pitchFamily="34" charset="0"/>
              </a:rPr>
              <a:t>durante</a:t>
            </a:r>
            <a:r>
              <a:rPr dirty="0">
                <a:latin typeface="Arial" panose="020B0604020202020204" pitchFamily="34" charset="0"/>
                <a:cs typeface="Arial" panose="020B0604020202020204" pitchFamily="34" charset="0"/>
              </a:rPr>
              <a:t> la vita </a:t>
            </a:r>
            <a:r>
              <a:rPr dirty="0" err="1">
                <a:latin typeface="Arial" panose="020B0604020202020204" pitchFamily="34" charset="0"/>
                <a:cs typeface="Arial" panose="020B0604020202020204" pitchFamily="34" charset="0"/>
              </a:rPr>
              <a:t>dell’activity</a:t>
            </a:r>
            <a:endParaRPr dirty="0">
              <a:latin typeface="Arial" panose="020B0604020202020204" pitchFamily="34" charset="0"/>
              <a:cs typeface="Arial" panose="020B0604020202020204" pitchFamily="34" charset="0"/>
            </a:endParaRPr>
          </a:p>
          <a:p>
            <a:pPr algn="just"/>
            <a:r>
              <a:rPr lang="it-IT" sz="1600" dirty="0">
                <a:latin typeface="Arial" panose="020B0604020202020204" pitchFamily="34" charset="0"/>
                <a:cs typeface="Arial" panose="020B0604020202020204" pitchFamily="34" charset="0"/>
              </a:rPr>
              <a:t>Tramite </a:t>
            </a:r>
            <a:r>
              <a:rPr sz="1600" dirty="0" err="1">
                <a:latin typeface="Arial" panose="020B0604020202020204" pitchFamily="34" charset="0"/>
                <a:cs typeface="Arial" panose="020B0604020202020204" pitchFamily="34" charset="0"/>
              </a:rPr>
              <a:t>FragmentManager</a:t>
            </a:r>
            <a:r>
              <a:rPr lang="it-IT" sz="1600" dirty="0">
                <a:latin typeface="Arial" panose="020B0604020202020204" pitchFamily="34" charset="0"/>
                <a:cs typeface="Arial" panose="020B0604020202020204" pitchFamily="34" charset="0"/>
              </a:rPr>
              <a:t> si crea </a:t>
            </a:r>
            <a:r>
              <a:rPr sz="1600" dirty="0">
                <a:latin typeface="Arial" panose="020B0604020202020204" pitchFamily="34" charset="0"/>
                <a:cs typeface="Arial" panose="020B0604020202020204" pitchFamily="34" charset="0"/>
              </a:rPr>
              <a:t>una </a:t>
            </a:r>
            <a:r>
              <a:rPr sz="1600" dirty="0" err="1">
                <a:latin typeface="Arial" panose="020B0604020202020204" pitchFamily="34" charset="0"/>
                <a:cs typeface="Arial" panose="020B0604020202020204" pitchFamily="34" charset="0"/>
              </a:rPr>
              <a:t>FragmentTransaction</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che</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fornisce</a:t>
            </a:r>
            <a:r>
              <a:rPr sz="1600" dirty="0">
                <a:latin typeface="Arial" panose="020B0604020202020204" pitchFamily="34" charset="0"/>
                <a:cs typeface="Arial" panose="020B0604020202020204" pitchFamily="34" charset="0"/>
              </a:rPr>
              <a:t> API per </a:t>
            </a:r>
            <a:r>
              <a:rPr sz="1600" dirty="0" err="1">
                <a:latin typeface="Arial" panose="020B0604020202020204" pitchFamily="34" charset="0"/>
                <a:cs typeface="Arial" panose="020B0604020202020204" pitchFamily="34" charset="0"/>
              </a:rPr>
              <a:t>aggiungere</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rimuovere</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sostituire</a:t>
            </a:r>
            <a:r>
              <a:rPr sz="1600" dirty="0">
                <a:latin typeface="Arial" panose="020B0604020202020204" pitchFamily="34" charset="0"/>
                <a:cs typeface="Arial" panose="020B0604020202020204" pitchFamily="34" charset="0"/>
              </a:rPr>
              <a:t> ed </a:t>
            </a:r>
            <a:r>
              <a:rPr sz="1600" dirty="0" err="1">
                <a:latin typeface="Arial" panose="020B0604020202020204" pitchFamily="34" charset="0"/>
                <a:cs typeface="Arial" panose="020B0604020202020204" pitchFamily="34" charset="0"/>
              </a:rPr>
              <a:t>eseguire</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altre</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transazioni</a:t>
            </a:r>
            <a:endParaRPr sz="1600" dirty="0">
              <a:latin typeface="Arial" panose="020B0604020202020204" pitchFamily="34" charset="0"/>
              <a:cs typeface="Arial" panose="020B0604020202020204" pitchFamily="34" charset="0"/>
            </a:endParaRPr>
          </a:p>
          <a:p>
            <a:pPr algn="just"/>
            <a:r>
              <a:rPr sz="1600" dirty="0">
                <a:latin typeface="Arial" panose="020B0604020202020204" pitchFamily="34" charset="0"/>
                <a:cs typeface="Arial" panose="020B0604020202020204" pitchFamily="34" charset="0"/>
              </a:rPr>
              <a:t>Se </a:t>
            </a:r>
            <a:r>
              <a:rPr sz="1600" dirty="0" err="1">
                <a:latin typeface="Arial" panose="020B0604020202020204" pitchFamily="34" charset="0"/>
                <a:cs typeface="Arial" panose="020B0604020202020204" pitchFamily="34" charset="0"/>
              </a:rPr>
              <a:t>l'attività</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consente</a:t>
            </a:r>
            <a:r>
              <a:rPr sz="1600" dirty="0">
                <a:latin typeface="Arial" panose="020B0604020202020204" pitchFamily="34" charset="0"/>
                <a:cs typeface="Arial" panose="020B0604020202020204" pitchFamily="34" charset="0"/>
              </a:rPr>
              <a:t> di </a:t>
            </a:r>
            <a:r>
              <a:rPr sz="1600" dirty="0" err="1">
                <a:latin typeface="Arial" panose="020B0604020202020204" pitchFamily="34" charset="0"/>
                <a:cs typeface="Arial" panose="020B0604020202020204" pitchFamily="34" charset="0"/>
              </a:rPr>
              <a:t>rimuovere</a:t>
            </a:r>
            <a:r>
              <a:rPr sz="1600" dirty="0">
                <a:latin typeface="Arial" panose="020B0604020202020204" pitchFamily="34" charset="0"/>
                <a:cs typeface="Arial" panose="020B0604020202020204" pitchFamily="34" charset="0"/>
              </a:rPr>
              <a:t> e </a:t>
            </a:r>
            <a:r>
              <a:rPr sz="1600" dirty="0" err="1">
                <a:latin typeface="Arial" panose="020B0604020202020204" pitchFamily="34" charset="0"/>
                <a:cs typeface="Arial" panose="020B0604020202020204" pitchFamily="34" charset="0"/>
              </a:rPr>
              <a:t>sostituire</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i</a:t>
            </a:r>
            <a:r>
              <a:rPr sz="1600" dirty="0">
                <a:latin typeface="Arial" panose="020B0604020202020204" pitchFamily="34" charset="0"/>
                <a:cs typeface="Arial" panose="020B0604020202020204" pitchFamily="34" charset="0"/>
              </a:rPr>
              <a:t> fragment, </a:t>
            </a:r>
            <a:r>
              <a:rPr sz="1600" dirty="0" err="1">
                <a:latin typeface="Arial" panose="020B0604020202020204" pitchFamily="34" charset="0"/>
                <a:cs typeface="Arial" panose="020B0604020202020204" pitchFamily="34" charset="0"/>
              </a:rPr>
              <a:t>è</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necessario</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aggiungere</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quelli</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iniziali</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dell'activity</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durante</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il</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metodo</a:t>
            </a:r>
            <a:r>
              <a:rPr sz="1600" dirty="0">
                <a:latin typeface="Arial" panose="020B0604020202020204" pitchFamily="34" charset="0"/>
                <a:cs typeface="Arial" panose="020B0604020202020204" pitchFamily="34" charset="0"/>
              </a:rPr>
              <a:t> </a:t>
            </a:r>
            <a:r>
              <a:rPr sz="1600" dirty="0" err="1">
                <a:latin typeface="Arial" panose="020B0604020202020204" pitchFamily="34" charset="0"/>
                <a:cs typeface="Arial" panose="020B0604020202020204" pitchFamily="34" charset="0"/>
              </a:rPr>
              <a:t>onCrea</a:t>
            </a:r>
            <a:r>
              <a:rPr i="1" dirty="0" err="1">
                <a:latin typeface="Arial" panose="020B0604020202020204" pitchFamily="34" charset="0"/>
                <a:cs typeface="Arial" panose="020B0604020202020204" pitchFamily="34" charset="0"/>
              </a:rPr>
              <a:t>te</a:t>
            </a:r>
            <a:r>
              <a:rPr i="1" dirty="0">
                <a:latin typeface="Arial" panose="020B0604020202020204" pitchFamily="34" charset="0"/>
                <a:cs typeface="Arial" panose="020B0604020202020204" pitchFamily="34" charset="0"/>
              </a:rPr>
              <a:t>()</a:t>
            </a:r>
            <a:r>
              <a:rPr lang="it-IT" b="1" i="1" dirty="0">
                <a:latin typeface="Arial" panose="020B0604020202020204" pitchFamily="34" charset="0"/>
                <a:cs typeface="Arial" panose="020B0604020202020204" pitchFamily="34" charset="0"/>
              </a:rPr>
              <a:t>.</a:t>
            </a:r>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0155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itolo 1"/>
          <p:cNvSpPr txBox="1">
            <a:spLocks noGrp="1"/>
          </p:cNvSpPr>
          <p:nvPr>
            <p:ph type="title"/>
          </p:nvPr>
        </p:nvSpPr>
        <p:spPr>
          <a:xfrm>
            <a:off x="677333" y="609600"/>
            <a:ext cx="8596670" cy="960690"/>
          </a:xfrm>
          <a:prstGeom prst="rect">
            <a:avLst/>
          </a:prstGeom>
        </p:spPr>
        <p:txBody>
          <a:bodyPr/>
          <a:lstStyle>
            <a:lvl1pPr>
              <a:defRPr>
                <a:latin typeface="Arial"/>
                <a:ea typeface="Arial"/>
                <a:cs typeface="Arial"/>
                <a:sym typeface="Arial"/>
              </a:defRPr>
            </a:lvl1pPr>
          </a:lstStyle>
          <a:p>
            <a:r>
              <a:t>Aggiungere fragment a runtime</a:t>
            </a:r>
          </a:p>
        </p:txBody>
      </p:sp>
      <p:sp>
        <p:nvSpPr>
          <p:cNvPr id="194" name="Segnaposto contenuto 2"/>
          <p:cNvSpPr txBox="1">
            <a:spLocks noGrp="1"/>
          </p:cNvSpPr>
          <p:nvPr>
            <p:ph type="body" sz="half" idx="1"/>
          </p:nvPr>
        </p:nvSpPr>
        <p:spPr>
          <a:xfrm>
            <a:off x="766326" y="1570290"/>
            <a:ext cx="9251733" cy="4462981"/>
          </a:xfrm>
          <a:prstGeom prst="rect">
            <a:avLst/>
          </a:prstGeom>
        </p:spPr>
        <p:txBody>
          <a:bodyPr>
            <a:normAutofit/>
          </a:bodyPr>
          <a:lstStyle/>
          <a:p>
            <a:r>
              <a:rPr lang="it-IT" dirty="0"/>
              <a:t>il layout dell'activity deve includere una </a:t>
            </a:r>
            <a:r>
              <a:rPr lang="it-IT" i="1" dirty="0"/>
              <a:t>View</a:t>
            </a:r>
            <a:r>
              <a:rPr lang="it-IT" dirty="0"/>
              <a:t> contenitore, in cui è possibile inserire il fragment</a:t>
            </a:r>
          </a:p>
          <a:p>
            <a:pPr lvl="1"/>
            <a:r>
              <a:rPr lang="it-IT" dirty="0"/>
              <a:t>È u</a:t>
            </a:r>
            <a:r>
              <a:rPr dirty="0" err="1"/>
              <a:t>na</a:t>
            </a:r>
            <a:r>
              <a:rPr dirty="0"/>
              <a:t> </a:t>
            </a:r>
            <a:r>
              <a:rPr dirty="0" err="1"/>
              <a:t>regola</a:t>
            </a:r>
            <a:r>
              <a:rPr dirty="0"/>
              <a:t> </a:t>
            </a:r>
            <a:r>
              <a:rPr dirty="0" err="1"/>
              <a:t>importante</a:t>
            </a:r>
            <a:r>
              <a:rPr dirty="0"/>
              <a:t>, </a:t>
            </a:r>
            <a:r>
              <a:rPr dirty="0" err="1"/>
              <a:t>specialmente</a:t>
            </a:r>
            <a:r>
              <a:rPr dirty="0"/>
              <a:t> </a:t>
            </a:r>
            <a:r>
              <a:rPr dirty="0" err="1"/>
              <a:t>quando</a:t>
            </a:r>
            <a:r>
              <a:rPr dirty="0"/>
              <a:t> </a:t>
            </a:r>
            <a:r>
              <a:rPr dirty="0" err="1"/>
              <a:t>si</a:t>
            </a:r>
            <a:r>
              <a:rPr dirty="0"/>
              <a:t> </a:t>
            </a:r>
            <a:r>
              <a:rPr dirty="0" err="1"/>
              <a:t>aggiungono</a:t>
            </a:r>
            <a:r>
              <a:rPr dirty="0"/>
              <a:t> </a:t>
            </a:r>
            <a:r>
              <a:rPr dirty="0" err="1"/>
              <a:t>i</a:t>
            </a:r>
            <a:r>
              <a:rPr dirty="0"/>
              <a:t> fragment in </a:t>
            </a:r>
            <a:r>
              <a:rPr dirty="0" err="1"/>
              <a:t>fase</a:t>
            </a:r>
            <a:r>
              <a:rPr dirty="0"/>
              <a:t> di runtime</a:t>
            </a:r>
            <a:r>
              <a:rPr lang="it-IT" dirty="0"/>
              <a:t>.</a:t>
            </a:r>
            <a:endParaRPr dirty="0"/>
          </a:p>
          <a:p>
            <a:r>
              <a:rPr dirty="0"/>
              <a:t>Per </a:t>
            </a:r>
            <a:r>
              <a:rPr dirty="0" err="1"/>
              <a:t>sostituire</a:t>
            </a:r>
            <a:r>
              <a:rPr dirty="0"/>
              <a:t> un fragment con un </a:t>
            </a:r>
            <a:r>
              <a:rPr dirty="0" err="1"/>
              <a:t>altro</a:t>
            </a:r>
            <a:r>
              <a:rPr dirty="0"/>
              <a:t>, </a:t>
            </a:r>
            <a:r>
              <a:rPr dirty="0" err="1"/>
              <a:t>il</a:t>
            </a:r>
            <a:r>
              <a:rPr dirty="0"/>
              <a:t> layout include un </a:t>
            </a:r>
            <a:r>
              <a:rPr b="1" i="1" dirty="0" err="1"/>
              <a:t>FrameLayout</a:t>
            </a:r>
            <a:r>
              <a:rPr dirty="0"/>
              <a:t> </a:t>
            </a:r>
            <a:r>
              <a:rPr dirty="0" err="1"/>
              <a:t>vuoto</a:t>
            </a:r>
            <a:r>
              <a:rPr dirty="0"/>
              <a:t> </a:t>
            </a:r>
            <a:r>
              <a:rPr dirty="0" err="1"/>
              <a:t>che</a:t>
            </a:r>
            <a:r>
              <a:rPr dirty="0"/>
              <a:t> </a:t>
            </a:r>
            <a:r>
              <a:rPr dirty="0" err="1"/>
              <a:t>funge</a:t>
            </a:r>
            <a:r>
              <a:rPr dirty="0"/>
              <a:t> da </a:t>
            </a:r>
            <a:r>
              <a:rPr dirty="0" err="1"/>
              <a:t>contenitore</a:t>
            </a:r>
            <a:endParaRPr dirty="0"/>
          </a:p>
          <a:p>
            <a:r>
              <a:rPr dirty="0"/>
              <a:t>Per </a:t>
            </a:r>
            <a:r>
              <a:rPr dirty="0" err="1"/>
              <a:t>ottenere</a:t>
            </a:r>
            <a:r>
              <a:rPr dirty="0"/>
              <a:t> un </a:t>
            </a:r>
            <a:r>
              <a:rPr b="1" i="1" dirty="0" err="1"/>
              <a:t>FragmentManager</a:t>
            </a:r>
            <a:r>
              <a:rPr dirty="0"/>
              <a:t> </a:t>
            </a:r>
            <a:r>
              <a:rPr dirty="0" err="1"/>
              <a:t>bisogna</a:t>
            </a:r>
            <a:r>
              <a:rPr dirty="0"/>
              <a:t> </a:t>
            </a:r>
            <a:r>
              <a:rPr dirty="0" err="1"/>
              <a:t>chiamare</a:t>
            </a:r>
            <a:r>
              <a:rPr lang="it-IT" dirty="0"/>
              <a:t> </a:t>
            </a:r>
            <a:r>
              <a:rPr b="1" i="1" dirty="0" err="1"/>
              <a:t>getSupportFragmentManager</a:t>
            </a:r>
            <a:r>
              <a:rPr b="1" i="1" dirty="0"/>
              <a:t>()</a:t>
            </a:r>
            <a:endParaRPr lang="it-IT" b="1" i="1" dirty="0"/>
          </a:p>
          <a:p>
            <a:r>
              <a:rPr lang="it-IT" dirty="0"/>
              <a:t>U</a:t>
            </a:r>
            <a:r>
              <a:rPr dirty="0" err="1"/>
              <a:t>tilizzando</a:t>
            </a:r>
            <a:r>
              <a:rPr dirty="0"/>
              <a:t> </a:t>
            </a:r>
            <a:r>
              <a:rPr b="1" i="1" dirty="0" err="1"/>
              <a:t>beginTransaction</a:t>
            </a:r>
            <a:r>
              <a:rPr b="1" i="1" dirty="0"/>
              <a:t>()</a:t>
            </a:r>
            <a:r>
              <a:rPr dirty="0"/>
              <a:t> </a:t>
            </a:r>
            <a:r>
              <a:rPr dirty="0" err="1"/>
              <a:t>possiamo</a:t>
            </a:r>
            <a:r>
              <a:rPr dirty="0"/>
              <a:t> </a:t>
            </a:r>
            <a:r>
              <a:rPr dirty="0" err="1"/>
              <a:t>creare</a:t>
            </a:r>
            <a:r>
              <a:rPr dirty="0"/>
              <a:t> un </a:t>
            </a:r>
            <a:r>
              <a:rPr b="1" i="1" dirty="0" err="1"/>
              <a:t>FragmentTransaction</a:t>
            </a:r>
            <a:r>
              <a:rPr dirty="0"/>
              <a:t> e </a:t>
            </a:r>
            <a:r>
              <a:rPr dirty="0" err="1"/>
              <a:t>aggiungere</a:t>
            </a:r>
            <a:r>
              <a:rPr dirty="0"/>
              <a:t> un </a:t>
            </a:r>
            <a:r>
              <a:rPr dirty="0" err="1"/>
              <a:t>frammento</a:t>
            </a:r>
            <a:r>
              <a:rPr dirty="0"/>
              <a:t> con </a:t>
            </a:r>
            <a:r>
              <a:rPr b="1" i="1" dirty="0"/>
              <a:t>add()</a:t>
            </a:r>
          </a:p>
          <a:p>
            <a:r>
              <a:rPr dirty="0" err="1"/>
              <a:t>È</a:t>
            </a:r>
            <a:r>
              <a:rPr dirty="0"/>
              <a:t> </a:t>
            </a:r>
            <a:r>
              <a:rPr dirty="0" err="1"/>
              <a:t>possibile</a:t>
            </a:r>
            <a:r>
              <a:rPr dirty="0"/>
              <a:t> </a:t>
            </a:r>
            <a:r>
              <a:rPr dirty="0" err="1"/>
              <a:t>eseguire</a:t>
            </a:r>
            <a:r>
              <a:rPr dirty="0"/>
              <a:t> </a:t>
            </a:r>
            <a:r>
              <a:rPr dirty="0" err="1"/>
              <a:t>più</a:t>
            </a:r>
            <a:r>
              <a:rPr dirty="0"/>
              <a:t> </a:t>
            </a:r>
            <a:r>
              <a:rPr dirty="0" err="1"/>
              <a:t>transazioni</a:t>
            </a:r>
            <a:r>
              <a:rPr dirty="0"/>
              <a:t> </a:t>
            </a:r>
            <a:r>
              <a:rPr dirty="0" err="1"/>
              <a:t>utilizzando</a:t>
            </a:r>
            <a:r>
              <a:rPr dirty="0"/>
              <a:t> la </a:t>
            </a:r>
            <a:r>
              <a:rPr dirty="0" err="1"/>
              <a:t>stessa</a:t>
            </a:r>
            <a:r>
              <a:rPr dirty="0"/>
              <a:t> </a:t>
            </a:r>
            <a:r>
              <a:rPr b="1" i="1" dirty="0" err="1"/>
              <a:t>FragmentTransaction</a:t>
            </a:r>
            <a:r>
              <a:rPr dirty="0"/>
              <a:t>. Al </a:t>
            </a:r>
            <a:r>
              <a:rPr dirty="0" err="1"/>
              <a:t>temine</a:t>
            </a:r>
            <a:r>
              <a:rPr dirty="0"/>
              <a:t> </a:t>
            </a:r>
            <a:r>
              <a:rPr dirty="0" err="1"/>
              <a:t>delle</a:t>
            </a:r>
            <a:r>
              <a:rPr dirty="0"/>
              <a:t> </a:t>
            </a:r>
            <a:r>
              <a:rPr dirty="0" err="1"/>
              <a:t>modifiche</a:t>
            </a:r>
            <a:r>
              <a:rPr dirty="0"/>
              <a:t> </a:t>
            </a:r>
            <a:r>
              <a:rPr dirty="0" err="1"/>
              <a:t>basta</a:t>
            </a:r>
            <a:r>
              <a:rPr dirty="0"/>
              <a:t> </a:t>
            </a:r>
            <a:r>
              <a:rPr dirty="0" err="1"/>
              <a:t>chiamare</a:t>
            </a:r>
            <a:r>
              <a:rPr dirty="0"/>
              <a:t> </a:t>
            </a:r>
            <a:r>
              <a:rPr b="1" i="1" dirty="0"/>
              <a:t>commit()</a:t>
            </a:r>
          </a:p>
        </p:txBody>
      </p:sp>
    </p:spTree>
    <p:extLst>
      <p:ext uri="{BB962C8B-B14F-4D97-AF65-F5344CB8AC3E}">
        <p14:creationId xmlns:p14="http://schemas.microsoft.com/office/powerpoint/2010/main" val="2543690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Esempio"/>
          <p:cNvSpPr txBox="1">
            <a:spLocks noGrp="1"/>
          </p:cNvSpPr>
          <p:nvPr>
            <p:ph type="title"/>
          </p:nvPr>
        </p:nvSpPr>
        <p:spPr>
          <a:prstGeom prst="rect">
            <a:avLst/>
          </a:prstGeom>
        </p:spPr>
        <p:txBody>
          <a:bodyPr/>
          <a:lstStyle/>
          <a:p>
            <a:r>
              <a:rPr dirty="0" err="1"/>
              <a:t>Esempio</a:t>
            </a:r>
            <a:endParaRPr dirty="0"/>
          </a:p>
        </p:txBody>
      </p:sp>
      <p:sp>
        <p:nvSpPr>
          <p:cNvPr id="197" name="public class MainActivity extends FragmentActivity {…"/>
          <p:cNvSpPr txBox="1"/>
          <p:nvPr/>
        </p:nvSpPr>
        <p:spPr>
          <a:xfrm>
            <a:off x="5517662" y="1089211"/>
            <a:ext cx="5795299" cy="50475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defRPr sz="1200">
                <a:solidFill>
                  <a:srgbClr val="CE93D8"/>
                </a:solidFill>
                <a:latin typeface="Arial"/>
                <a:ea typeface="Arial"/>
                <a:cs typeface="Arial"/>
                <a:sym typeface="Arial"/>
              </a:defRPr>
            </a:pPr>
            <a:r>
              <a:rPr sz="1400" dirty="0">
                <a:solidFill>
                  <a:srgbClr val="4DD0E1"/>
                </a:solidFill>
              </a:rPr>
              <a:t>public</a:t>
            </a:r>
            <a:r>
              <a:rPr sz="1400" dirty="0">
                <a:solidFill>
                  <a:srgbClr val="ECEFF1"/>
                </a:solidFill>
              </a:rPr>
              <a:t> </a:t>
            </a:r>
            <a:r>
              <a:rPr sz="1400" dirty="0">
                <a:solidFill>
                  <a:srgbClr val="4DD0E1"/>
                </a:solidFill>
              </a:rPr>
              <a:t>class</a:t>
            </a:r>
            <a:r>
              <a:rPr sz="1400" dirty="0">
                <a:solidFill>
                  <a:srgbClr val="ECEFF1"/>
                </a:solidFill>
              </a:rPr>
              <a:t> </a:t>
            </a:r>
            <a:r>
              <a:rPr sz="1400" dirty="0" err="1"/>
              <a:t>MainActivity</a:t>
            </a:r>
            <a:r>
              <a:rPr sz="1400" dirty="0">
                <a:solidFill>
                  <a:srgbClr val="ECEFF1"/>
                </a:solidFill>
              </a:rPr>
              <a:t> </a:t>
            </a:r>
            <a:r>
              <a:rPr sz="1400" dirty="0">
                <a:solidFill>
                  <a:srgbClr val="4DD0E1"/>
                </a:solidFill>
              </a:rPr>
              <a:t>extends</a:t>
            </a:r>
            <a:r>
              <a:rPr sz="1400" dirty="0">
                <a:solidFill>
                  <a:srgbClr val="ECEFF1"/>
                </a:solidFill>
              </a:rPr>
              <a:t> </a:t>
            </a:r>
            <a:r>
              <a:rPr sz="1400" dirty="0" err="1"/>
              <a:t>FragmentActivity</a:t>
            </a:r>
            <a:r>
              <a:rPr sz="1400" dirty="0">
                <a:solidFill>
                  <a:srgbClr val="ECEFF1"/>
                </a:solidFill>
              </a:rPr>
              <a:t> {</a:t>
            </a:r>
          </a:p>
          <a:p>
            <a:pPr defTabSz="457200">
              <a:defRPr sz="1200">
                <a:solidFill>
                  <a:srgbClr val="FBC02D"/>
                </a:solidFill>
                <a:latin typeface="Arial"/>
                <a:ea typeface="Arial"/>
                <a:cs typeface="Arial"/>
                <a:sym typeface="Arial"/>
              </a:defRPr>
            </a:pPr>
            <a:r>
              <a:rPr sz="1400" dirty="0">
                <a:solidFill>
                  <a:srgbClr val="ECEFF1"/>
                </a:solidFill>
              </a:rPr>
              <a:t>    </a:t>
            </a:r>
            <a:r>
              <a:rPr sz="1400" dirty="0"/>
              <a:t>@Override</a:t>
            </a:r>
            <a:endParaRPr sz="1400" dirty="0">
              <a:solidFill>
                <a:srgbClr val="ECEFF1"/>
              </a:solidFill>
            </a:endParaRPr>
          </a:p>
          <a:p>
            <a:pPr defTabSz="457200">
              <a:defRPr sz="1200">
                <a:solidFill>
                  <a:srgbClr val="ECEFF1"/>
                </a:solidFill>
                <a:latin typeface="Arial"/>
                <a:ea typeface="Arial"/>
                <a:cs typeface="Arial"/>
                <a:sym typeface="Arial"/>
              </a:defRPr>
            </a:pPr>
            <a:r>
              <a:rPr sz="1400" dirty="0"/>
              <a:t>    </a:t>
            </a:r>
            <a:r>
              <a:rPr sz="1400" dirty="0">
                <a:solidFill>
                  <a:srgbClr val="4DD0E1"/>
                </a:solidFill>
              </a:rPr>
              <a:t>public</a:t>
            </a:r>
            <a:r>
              <a:rPr sz="1400" dirty="0"/>
              <a:t> </a:t>
            </a:r>
            <a:r>
              <a:rPr sz="1400" dirty="0">
                <a:solidFill>
                  <a:srgbClr val="4DD0E1"/>
                </a:solidFill>
              </a:rPr>
              <a:t>void</a:t>
            </a:r>
            <a:r>
              <a:rPr sz="1400" dirty="0"/>
              <a:t> </a:t>
            </a:r>
            <a:r>
              <a:rPr sz="1400" dirty="0" err="1"/>
              <a:t>onCreate</a:t>
            </a:r>
            <a:r>
              <a:rPr sz="1400" dirty="0"/>
              <a:t>(</a:t>
            </a:r>
            <a:r>
              <a:rPr sz="1400" dirty="0">
                <a:solidFill>
                  <a:srgbClr val="CE93D8"/>
                </a:solidFill>
              </a:rPr>
              <a:t>Bundle</a:t>
            </a:r>
            <a:r>
              <a:rPr sz="1400" dirty="0"/>
              <a:t> </a:t>
            </a:r>
            <a:r>
              <a:rPr sz="1400" dirty="0" err="1"/>
              <a:t>savedInstanceState</a:t>
            </a:r>
            <a:r>
              <a:rPr sz="1400" dirty="0"/>
              <a:t>?) {</a:t>
            </a:r>
          </a:p>
          <a:p>
            <a:pPr defTabSz="457200">
              <a:defRPr sz="1200">
                <a:solidFill>
                  <a:srgbClr val="ECEFF1"/>
                </a:solidFill>
                <a:latin typeface="Arial"/>
                <a:ea typeface="Arial"/>
                <a:cs typeface="Arial"/>
                <a:sym typeface="Arial"/>
              </a:defRPr>
            </a:pPr>
            <a:r>
              <a:rPr sz="1400" dirty="0"/>
              <a:t>        </a:t>
            </a:r>
            <a:r>
              <a:rPr sz="1400" dirty="0" err="1">
                <a:solidFill>
                  <a:srgbClr val="4DD0E1"/>
                </a:solidFill>
              </a:rPr>
              <a:t>super</a:t>
            </a:r>
            <a:r>
              <a:rPr sz="1400" dirty="0" err="1"/>
              <a:t>.onCreate</a:t>
            </a:r>
            <a:r>
              <a:rPr sz="1400" dirty="0"/>
              <a:t>(</a:t>
            </a:r>
            <a:r>
              <a:rPr sz="1400" dirty="0" err="1"/>
              <a:t>savedInstanceState</a:t>
            </a:r>
            <a:r>
              <a:rPr sz="1400" dirty="0"/>
              <a:t>);</a:t>
            </a:r>
          </a:p>
          <a:p>
            <a:pPr defTabSz="457200">
              <a:defRPr sz="1200">
                <a:solidFill>
                  <a:srgbClr val="ECEFF1"/>
                </a:solidFill>
                <a:latin typeface="Arial"/>
                <a:ea typeface="Arial"/>
                <a:cs typeface="Arial"/>
                <a:sym typeface="Arial"/>
              </a:defRPr>
            </a:pPr>
            <a:r>
              <a:rPr sz="1400" dirty="0"/>
              <a:t>        </a:t>
            </a:r>
            <a:r>
              <a:rPr sz="1400" dirty="0" err="1"/>
              <a:t>setContentView</a:t>
            </a:r>
            <a:r>
              <a:rPr sz="1400" dirty="0"/>
              <a:t>(</a:t>
            </a:r>
            <a:r>
              <a:rPr sz="1400" dirty="0" err="1"/>
              <a:t>R.layout.news_articles</a:t>
            </a:r>
            <a:r>
              <a:rPr sz="1400" dirty="0"/>
              <a:t>);</a:t>
            </a:r>
          </a:p>
          <a:p>
            <a:pPr defTabSz="457200">
              <a:defRPr sz="1200">
                <a:solidFill>
                  <a:srgbClr val="F06292"/>
                </a:solidFill>
                <a:latin typeface="Arial"/>
                <a:ea typeface="Arial"/>
                <a:cs typeface="Arial"/>
                <a:sym typeface="Arial"/>
              </a:defRPr>
            </a:pPr>
            <a:endParaRPr lang="it-IT" sz="1400" dirty="0">
              <a:solidFill>
                <a:srgbClr val="ECEFF1"/>
              </a:solidFill>
            </a:endParaRPr>
          </a:p>
          <a:p>
            <a:pPr defTabSz="457200">
              <a:defRPr sz="1200">
                <a:solidFill>
                  <a:srgbClr val="F06292"/>
                </a:solidFill>
                <a:latin typeface="Arial"/>
                <a:ea typeface="Arial"/>
                <a:cs typeface="Arial"/>
                <a:sym typeface="Arial"/>
              </a:defRPr>
            </a:pPr>
            <a:r>
              <a:rPr lang="it-IT" sz="1400" dirty="0">
                <a:solidFill>
                  <a:srgbClr val="ECEFF1"/>
                </a:solidFill>
              </a:rPr>
              <a:t>        </a:t>
            </a:r>
          </a:p>
          <a:p>
            <a:pPr defTabSz="457200">
              <a:defRPr sz="1200">
                <a:solidFill>
                  <a:srgbClr val="ECEFF1"/>
                </a:solidFill>
                <a:latin typeface="Arial"/>
                <a:ea typeface="Arial"/>
                <a:cs typeface="Arial"/>
                <a:sym typeface="Arial"/>
              </a:defRPr>
            </a:pPr>
            <a:r>
              <a:rPr lang="it-IT" sz="1400" dirty="0"/>
              <a:t>            </a:t>
            </a:r>
            <a:r>
              <a:rPr lang="it-IT" sz="1400" dirty="0" err="1">
                <a:solidFill>
                  <a:srgbClr val="4DD0E1"/>
                </a:solidFill>
              </a:rPr>
              <a:t>if</a:t>
            </a:r>
            <a:r>
              <a:rPr lang="it-IT" sz="1400" dirty="0"/>
              <a:t> (</a:t>
            </a:r>
            <a:r>
              <a:rPr lang="it-IT" sz="1400" dirty="0" err="1"/>
              <a:t>findViewById</a:t>
            </a:r>
            <a:r>
              <a:rPr lang="it-IT" sz="1400" dirty="0"/>
              <a:t>(</a:t>
            </a:r>
            <a:r>
              <a:rPr lang="it-IT" sz="1400" dirty="0" err="1"/>
              <a:t>R.id.fragment_container</a:t>
            </a:r>
            <a:r>
              <a:rPr lang="it-IT" sz="1400" dirty="0"/>
              <a:t>) != </a:t>
            </a:r>
            <a:r>
              <a:rPr lang="it-IT" sz="1400" dirty="0" err="1">
                <a:solidFill>
                  <a:srgbClr val="4DD0E1"/>
                </a:solidFill>
              </a:rPr>
              <a:t>null</a:t>
            </a:r>
            <a:r>
              <a:rPr lang="it-IT" sz="1400" dirty="0"/>
              <a:t>) {</a:t>
            </a:r>
          </a:p>
          <a:p>
            <a:pPr defTabSz="457200">
              <a:defRPr sz="1200">
                <a:solidFill>
                  <a:srgbClr val="ECEFF1"/>
                </a:solidFill>
                <a:latin typeface="Arial"/>
                <a:ea typeface="Arial"/>
                <a:cs typeface="Arial"/>
                <a:sym typeface="Arial"/>
              </a:defRPr>
            </a:pPr>
            <a:endParaRPr sz="1400" dirty="0"/>
          </a:p>
          <a:p>
            <a:pPr defTabSz="457200">
              <a:defRPr sz="1200">
                <a:solidFill>
                  <a:srgbClr val="ECEFF1"/>
                </a:solidFill>
                <a:latin typeface="Arial"/>
                <a:ea typeface="Arial"/>
                <a:cs typeface="Arial"/>
                <a:sym typeface="Arial"/>
              </a:defRPr>
            </a:pPr>
            <a:r>
              <a:rPr sz="1400" dirty="0"/>
              <a:t>            </a:t>
            </a:r>
            <a:r>
              <a:rPr sz="1400" dirty="0">
                <a:solidFill>
                  <a:srgbClr val="4DD0E1"/>
                </a:solidFill>
              </a:rPr>
              <a:t>if</a:t>
            </a:r>
            <a:r>
              <a:rPr sz="1400" dirty="0"/>
              <a:t> (</a:t>
            </a:r>
            <a:r>
              <a:rPr sz="1400" dirty="0" err="1"/>
              <a:t>savedInstanceState</a:t>
            </a:r>
            <a:r>
              <a:rPr sz="1400" dirty="0"/>
              <a:t> != </a:t>
            </a:r>
            <a:r>
              <a:rPr sz="1400" dirty="0">
                <a:solidFill>
                  <a:srgbClr val="4DD0E1"/>
                </a:solidFill>
              </a:rPr>
              <a:t>null</a:t>
            </a:r>
            <a:r>
              <a:rPr sz="1400" dirty="0"/>
              <a:t>) {</a:t>
            </a:r>
          </a:p>
          <a:p>
            <a:pPr defTabSz="457200">
              <a:defRPr sz="1200">
                <a:solidFill>
                  <a:srgbClr val="ECEFF1"/>
                </a:solidFill>
                <a:latin typeface="Arial"/>
                <a:ea typeface="Arial"/>
                <a:cs typeface="Arial"/>
                <a:sym typeface="Arial"/>
              </a:defRPr>
            </a:pPr>
            <a:r>
              <a:rPr sz="1400" dirty="0"/>
              <a:t>                </a:t>
            </a:r>
            <a:r>
              <a:rPr sz="1400" dirty="0">
                <a:solidFill>
                  <a:srgbClr val="4DD0E1"/>
                </a:solidFill>
              </a:rPr>
              <a:t>return</a:t>
            </a:r>
            <a:r>
              <a:rPr sz="1400" dirty="0"/>
              <a:t>;</a:t>
            </a:r>
          </a:p>
          <a:p>
            <a:pPr defTabSz="457200">
              <a:defRPr sz="1200">
                <a:solidFill>
                  <a:srgbClr val="ECEFF1"/>
                </a:solidFill>
                <a:latin typeface="Arial"/>
                <a:ea typeface="Arial"/>
                <a:cs typeface="Arial"/>
                <a:sym typeface="Arial"/>
              </a:defRPr>
            </a:pPr>
            <a:r>
              <a:rPr sz="1400" dirty="0"/>
              <a:t>            }</a:t>
            </a:r>
          </a:p>
          <a:p>
            <a:pPr defTabSz="457200">
              <a:defRPr sz="1200">
                <a:solidFill>
                  <a:srgbClr val="F06292"/>
                </a:solidFill>
                <a:latin typeface="Arial"/>
                <a:ea typeface="Arial"/>
                <a:cs typeface="Arial"/>
                <a:sym typeface="Arial"/>
              </a:defRPr>
            </a:pPr>
            <a:r>
              <a:rPr sz="1400" dirty="0">
                <a:solidFill>
                  <a:srgbClr val="ECEFF1"/>
                </a:solidFill>
              </a:rPr>
              <a:t>    </a:t>
            </a:r>
          </a:p>
          <a:p>
            <a:pPr defTabSz="457200">
              <a:defRPr sz="1200">
                <a:solidFill>
                  <a:srgbClr val="CE93D8"/>
                </a:solidFill>
                <a:latin typeface="Arial"/>
                <a:ea typeface="Arial"/>
                <a:cs typeface="Arial"/>
                <a:sym typeface="Arial"/>
              </a:defRPr>
            </a:pPr>
            <a:r>
              <a:rPr sz="1400" dirty="0">
                <a:solidFill>
                  <a:srgbClr val="ECEFF1"/>
                </a:solidFill>
              </a:rPr>
              <a:t>         </a:t>
            </a:r>
            <a:r>
              <a:rPr lang="it-IT" sz="1400" dirty="0">
                <a:solidFill>
                  <a:srgbClr val="ECEFF1"/>
                </a:solidFill>
              </a:rPr>
              <a:t>	</a:t>
            </a:r>
            <a:r>
              <a:rPr sz="1400" dirty="0">
                <a:solidFill>
                  <a:srgbClr val="ECEFF1"/>
                </a:solidFill>
              </a:rPr>
              <a:t> </a:t>
            </a:r>
            <a:r>
              <a:rPr lang="it-IT" sz="1400" dirty="0">
                <a:solidFill>
                  <a:srgbClr val="ECEFF1"/>
                </a:solidFill>
              </a:rPr>
              <a:t>  </a:t>
            </a:r>
            <a:r>
              <a:rPr sz="1400" dirty="0" err="1"/>
              <a:t>HeadlinesFragment</a:t>
            </a:r>
            <a:r>
              <a:rPr sz="1400" dirty="0">
                <a:solidFill>
                  <a:srgbClr val="ECEFF1"/>
                </a:solidFill>
              </a:rPr>
              <a:t> </a:t>
            </a:r>
            <a:r>
              <a:rPr sz="1400" dirty="0" err="1">
                <a:solidFill>
                  <a:srgbClr val="ECEFF1"/>
                </a:solidFill>
              </a:rPr>
              <a:t>firstFragment</a:t>
            </a:r>
            <a:r>
              <a:rPr sz="1400" dirty="0">
                <a:solidFill>
                  <a:srgbClr val="ECEFF1"/>
                </a:solidFill>
              </a:rPr>
              <a:t> = </a:t>
            </a:r>
            <a:r>
              <a:rPr sz="1400" dirty="0">
                <a:solidFill>
                  <a:srgbClr val="4DD0E1"/>
                </a:solidFill>
              </a:rPr>
              <a:t>new</a:t>
            </a:r>
            <a:r>
              <a:rPr sz="1400" dirty="0">
                <a:solidFill>
                  <a:srgbClr val="ECEFF1"/>
                </a:solidFill>
              </a:rPr>
              <a:t> </a:t>
            </a:r>
            <a:r>
              <a:rPr sz="1400" dirty="0" err="1"/>
              <a:t>HeadlinesFragment</a:t>
            </a:r>
            <a:r>
              <a:rPr sz="1400" dirty="0">
                <a:solidFill>
                  <a:srgbClr val="ECEFF1"/>
                </a:solidFill>
              </a:rPr>
              <a:t>();</a:t>
            </a:r>
          </a:p>
          <a:p>
            <a:pPr defTabSz="457200">
              <a:defRPr sz="1200">
                <a:solidFill>
                  <a:srgbClr val="ECEFF1"/>
                </a:solidFill>
                <a:latin typeface="Arial"/>
                <a:ea typeface="Arial"/>
                <a:cs typeface="Arial"/>
                <a:sym typeface="Arial"/>
              </a:defRPr>
            </a:pPr>
            <a:endParaRPr sz="1400" dirty="0">
              <a:solidFill>
                <a:srgbClr val="ECEFF1"/>
              </a:solidFill>
            </a:endParaRPr>
          </a:p>
          <a:p>
            <a:pPr defTabSz="457200">
              <a:defRPr sz="1200">
                <a:solidFill>
                  <a:srgbClr val="F06292"/>
                </a:solidFill>
                <a:latin typeface="Arial"/>
                <a:ea typeface="Arial"/>
                <a:cs typeface="Arial"/>
                <a:sym typeface="Arial"/>
              </a:defRPr>
            </a:pPr>
            <a:r>
              <a:rPr sz="1400" dirty="0">
                <a:solidFill>
                  <a:srgbClr val="ECEFF1"/>
                </a:solidFill>
              </a:rPr>
              <a:t>    </a:t>
            </a:r>
            <a:endParaRPr lang="it-IT" sz="1400" dirty="0">
              <a:solidFill>
                <a:srgbClr val="ECEFF1"/>
              </a:solidFill>
            </a:endParaRPr>
          </a:p>
          <a:p>
            <a:pPr defTabSz="457200">
              <a:defRPr sz="1200">
                <a:solidFill>
                  <a:srgbClr val="ECEFF1"/>
                </a:solidFill>
                <a:latin typeface="Arial"/>
                <a:ea typeface="Arial"/>
                <a:cs typeface="Arial"/>
                <a:sym typeface="Arial"/>
              </a:defRPr>
            </a:pPr>
            <a:r>
              <a:rPr lang="it-IT" sz="1400" dirty="0"/>
              <a:t>            </a:t>
            </a:r>
            <a:r>
              <a:rPr lang="it-IT" sz="1400" dirty="0" err="1"/>
              <a:t>firstFragment.setArguments</a:t>
            </a:r>
            <a:r>
              <a:rPr lang="it-IT" sz="1400" dirty="0"/>
              <a:t>(</a:t>
            </a:r>
            <a:r>
              <a:rPr lang="it-IT" sz="1400" dirty="0" err="1"/>
              <a:t>getIntent</a:t>
            </a:r>
            <a:r>
              <a:rPr lang="it-IT" sz="1400" dirty="0"/>
              <a:t>().</a:t>
            </a:r>
            <a:r>
              <a:rPr lang="it-IT" sz="1400" dirty="0" err="1"/>
              <a:t>getExtras</a:t>
            </a:r>
            <a:r>
              <a:rPr lang="it-IT" sz="1400" dirty="0"/>
              <a:t>());</a:t>
            </a:r>
          </a:p>
          <a:p>
            <a:pPr defTabSz="457200">
              <a:defRPr sz="1200">
                <a:solidFill>
                  <a:srgbClr val="F06292"/>
                </a:solidFill>
                <a:latin typeface="Arial"/>
                <a:ea typeface="Arial"/>
                <a:cs typeface="Arial"/>
                <a:sym typeface="Arial"/>
              </a:defRPr>
            </a:pPr>
            <a:endParaRPr sz="1400" dirty="0">
              <a:solidFill>
                <a:srgbClr val="ECEFF1"/>
              </a:solidFill>
            </a:endParaRPr>
          </a:p>
          <a:p>
            <a:pPr defTabSz="457200">
              <a:defRPr sz="1200">
                <a:solidFill>
                  <a:srgbClr val="ECEFF1"/>
                </a:solidFill>
                <a:latin typeface="Arial"/>
                <a:ea typeface="Arial"/>
                <a:cs typeface="Arial"/>
                <a:sym typeface="Arial"/>
              </a:defRPr>
            </a:pPr>
            <a:r>
              <a:rPr sz="1400" dirty="0"/>
              <a:t>            </a:t>
            </a:r>
            <a:r>
              <a:rPr sz="1400" dirty="0" err="1"/>
              <a:t>getSupportFragmentManager</a:t>
            </a:r>
            <a:r>
              <a:rPr sz="1400" dirty="0"/>
              <a:t>().</a:t>
            </a:r>
            <a:r>
              <a:rPr sz="1400" dirty="0" err="1"/>
              <a:t>beginTransaction</a:t>
            </a:r>
            <a:r>
              <a:rPr sz="1400" dirty="0"/>
              <a:t>()</a:t>
            </a:r>
          </a:p>
          <a:p>
            <a:pPr defTabSz="457200">
              <a:defRPr sz="1200">
                <a:solidFill>
                  <a:srgbClr val="ECEFF1"/>
                </a:solidFill>
                <a:latin typeface="Arial"/>
                <a:ea typeface="Arial"/>
                <a:cs typeface="Arial"/>
                <a:sym typeface="Arial"/>
              </a:defRPr>
            </a:pPr>
            <a:r>
              <a:rPr sz="1400" dirty="0"/>
              <a:t>                    .add(</a:t>
            </a:r>
            <a:r>
              <a:rPr sz="1400" dirty="0" err="1"/>
              <a:t>R.id.fragment_container</a:t>
            </a:r>
            <a:r>
              <a:rPr sz="1400" dirty="0"/>
              <a:t>, </a:t>
            </a:r>
            <a:r>
              <a:rPr sz="1400" dirty="0" err="1"/>
              <a:t>firstFragment</a:t>
            </a:r>
            <a:r>
              <a:rPr sz="1400" dirty="0"/>
              <a:t>).commit();</a:t>
            </a:r>
          </a:p>
          <a:p>
            <a:pPr defTabSz="457200">
              <a:defRPr sz="1200">
                <a:solidFill>
                  <a:srgbClr val="ECEFF1"/>
                </a:solidFill>
                <a:latin typeface="Arial"/>
                <a:ea typeface="Arial"/>
                <a:cs typeface="Arial"/>
                <a:sym typeface="Arial"/>
              </a:defRPr>
            </a:pPr>
            <a:r>
              <a:rPr sz="1400" dirty="0"/>
              <a:t>        }</a:t>
            </a:r>
          </a:p>
          <a:p>
            <a:pPr defTabSz="457200">
              <a:defRPr sz="1200">
                <a:solidFill>
                  <a:srgbClr val="ECEFF1"/>
                </a:solidFill>
                <a:latin typeface="Arial"/>
                <a:ea typeface="Arial"/>
                <a:cs typeface="Arial"/>
                <a:sym typeface="Arial"/>
              </a:defRPr>
            </a:pPr>
            <a:r>
              <a:rPr sz="1400" dirty="0"/>
              <a:t>    }</a:t>
            </a:r>
          </a:p>
          <a:p>
            <a:pPr defTabSz="457200">
              <a:defRPr sz="1200">
                <a:solidFill>
                  <a:srgbClr val="ECEFF1"/>
                </a:solidFill>
                <a:latin typeface="Arial"/>
                <a:ea typeface="Arial"/>
                <a:cs typeface="Arial"/>
                <a:sym typeface="Arial"/>
              </a:defRPr>
            </a:pPr>
            <a:r>
              <a:rPr sz="1400" dirty="0"/>
              <a:t>}</a:t>
            </a:r>
          </a:p>
        </p:txBody>
      </p:sp>
      <p:sp>
        <p:nvSpPr>
          <p:cNvPr id="5" name="Segnaposto contenuto 2">
            <a:extLst>
              <a:ext uri="{FF2B5EF4-FFF2-40B4-BE49-F238E27FC236}">
                <a16:creationId xmlns:a16="http://schemas.microsoft.com/office/drawing/2014/main" id="{409E886C-155D-9E4B-BA97-393ED1916421}"/>
              </a:ext>
            </a:extLst>
          </p:cNvPr>
          <p:cNvSpPr txBox="1">
            <a:spLocks noGrp="1"/>
          </p:cNvSpPr>
          <p:nvPr>
            <p:ph type="body" sz="half" idx="1"/>
          </p:nvPr>
        </p:nvSpPr>
        <p:spPr>
          <a:xfrm>
            <a:off x="368761" y="1595576"/>
            <a:ext cx="5042035" cy="4650615"/>
          </a:xfrm>
          <a:prstGeom prst="rect">
            <a:avLst/>
          </a:prstGeom>
        </p:spPr>
        <p:txBody>
          <a:bodyPr>
            <a:normAutofit/>
          </a:bodyPr>
          <a:lstStyle/>
          <a:p>
            <a:r>
              <a:rPr lang="it-IT" dirty="0"/>
              <a:t>Si controlla se </a:t>
            </a:r>
            <a:r>
              <a:rPr lang="it-IT" dirty="0" err="1"/>
              <a:t>l’activity</a:t>
            </a:r>
            <a:r>
              <a:rPr lang="it-IT" dirty="0"/>
              <a:t> sta usando la versione del layout con </a:t>
            </a:r>
            <a:r>
              <a:rPr lang="it-IT" dirty="0" err="1"/>
              <a:t>frame_container</a:t>
            </a:r>
            <a:r>
              <a:rPr lang="it-IT" dirty="0"/>
              <a:t> come </a:t>
            </a:r>
            <a:r>
              <a:rPr lang="it-IT" dirty="0" err="1"/>
              <a:t>FrameLayout</a:t>
            </a:r>
            <a:r>
              <a:rPr lang="it-IT" dirty="0"/>
              <a:t>.</a:t>
            </a:r>
          </a:p>
          <a:p>
            <a:r>
              <a:rPr lang="it-IT" dirty="0"/>
              <a:t>Se è stata ripristinata da un precedente stato, allora non c’è bisogno di fare niente.</a:t>
            </a:r>
          </a:p>
          <a:p>
            <a:pPr marL="742950" lvl="2" indent="-342900"/>
            <a:r>
              <a:rPr lang="it-IT" sz="1800" dirty="0"/>
              <a:t>Bisognerebbe ritornare, oppure si può terminare con un </a:t>
            </a:r>
            <a:r>
              <a:rPr lang="it-IT" sz="1800" dirty="0" err="1"/>
              <a:t>overlapping</a:t>
            </a:r>
            <a:r>
              <a:rPr lang="it-IT" sz="1800" dirty="0"/>
              <a:t> fragment</a:t>
            </a:r>
            <a:r>
              <a:rPr lang="it-IT" sz="1600" dirty="0"/>
              <a:t>.</a:t>
            </a:r>
          </a:p>
          <a:p>
            <a:r>
              <a:rPr lang="it-IT" dirty="0"/>
              <a:t>Si crea il fragment da inserire nell’activity</a:t>
            </a:r>
          </a:p>
          <a:p>
            <a:r>
              <a:rPr lang="it-IT" dirty="0"/>
              <a:t>Nel caso in cui questa activity fosse stata iniziata con istruzioni speciali da una </a:t>
            </a:r>
            <a:r>
              <a:rPr lang="it-IT" dirty="0" err="1"/>
              <a:t>Intent</a:t>
            </a:r>
            <a:r>
              <a:rPr lang="it-IT" dirty="0"/>
              <a:t>, allora si passano gli extra dell’</a:t>
            </a:r>
            <a:r>
              <a:rPr lang="it-IT" dirty="0" err="1"/>
              <a:t>Intent</a:t>
            </a:r>
            <a:r>
              <a:rPr lang="it-IT" dirty="0"/>
              <a:t> al fragment come argomenti.</a:t>
            </a:r>
          </a:p>
          <a:p>
            <a:r>
              <a:rPr lang="it-IT" dirty="0"/>
              <a:t>Ora si può aggiungere il fragment al «</a:t>
            </a:r>
            <a:r>
              <a:rPr lang="it-IT" dirty="0" err="1"/>
              <a:t>fragment_container</a:t>
            </a:r>
            <a:r>
              <a:rPr lang="it-IT" dirty="0"/>
              <a:t>» </a:t>
            </a:r>
            <a:r>
              <a:rPr lang="it-IT" dirty="0" err="1"/>
              <a:t>FrameLayout</a:t>
            </a:r>
            <a:r>
              <a:rPr lang="it-IT" dirty="0"/>
              <a:t>.</a:t>
            </a:r>
          </a:p>
        </p:txBody>
      </p:sp>
    </p:spTree>
    <p:extLst>
      <p:ext uri="{BB962C8B-B14F-4D97-AF65-F5344CB8AC3E}">
        <p14:creationId xmlns:p14="http://schemas.microsoft.com/office/powerpoint/2010/main" val="983365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itolo 1"/>
          <p:cNvSpPr txBox="1">
            <a:spLocks noGrp="1"/>
          </p:cNvSpPr>
          <p:nvPr>
            <p:ph type="title"/>
          </p:nvPr>
        </p:nvSpPr>
        <p:spPr>
          <a:xfrm>
            <a:off x="677333" y="609600"/>
            <a:ext cx="8596670" cy="960690"/>
          </a:xfrm>
          <a:prstGeom prst="rect">
            <a:avLst/>
          </a:prstGeom>
        </p:spPr>
        <p:txBody>
          <a:bodyPr/>
          <a:lstStyle>
            <a:lvl1pPr>
              <a:defRPr>
                <a:latin typeface="Arial"/>
                <a:ea typeface="Arial"/>
                <a:cs typeface="Arial"/>
                <a:sym typeface="Arial"/>
              </a:defRPr>
            </a:lvl1pPr>
          </a:lstStyle>
          <a:p>
            <a:r>
              <a:rPr dirty="0" err="1"/>
              <a:t>Sostituire</a:t>
            </a:r>
            <a:r>
              <a:rPr dirty="0"/>
              <a:t> fragment</a:t>
            </a:r>
          </a:p>
        </p:txBody>
      </p:sp>
      <p:sp>
        <p:nvSpPr>
          <p:cNvPr id="200" name="Segnaposto contenuto 2"/>
          <p:cNvSpPr txBox="1">
            <a:spLocks noGrp="1"/>
          </p:cNvSpPr>
          <p:nvPr>
            <p:ph type="body" sz="half" idx="1"/>
          </p:nvPr>
        </p:nvSpPr>
        <p:spPr>
          <a:xfrm>
            <a:off x="766326" y="2152498"/>
            <a:ext cx="8596669" cy="3880773"/>
          </a:xfrm>
          <a:prstGeom prst="rect">
            <a:avLst/>
          </a:prstGeom>
        </p:spPr>
        <p:txBody>
          <a:bodyPr>
            <a:normAutofit/>
          </a:bodyPr>
          <a:lstStyle/>
          <a:p>
            <a:r>
              <a:rPr lang="it-IT" dirty="0"/>
              <a:t>Per sostituire un fragment si utilizza il metodo </a:t>
            </a:r>
            <a:r>
              <a:rPr lang="it-IT" b="1" i="1" dirty="0" err="1"/>
              <a:t>replace</a:t>
            </a:r>
            <a:r>
              <a:rPr lang="it-IT" b="1" i="1" dirty="0"/>
              <a:t>()</a:t>
            </a:r>
            <a:r>
              <a:rPr lang="it-IT" dirty="0"/>
              <a:t>, nello stesso modo nel quale si utilizza </a:t>
            </a:r>
            <a:r>
              <a:rPr lang="it-IT" dirty="0" err="1"/>
              <a:t>add</a:t>
            </a:r>
            <a:r>
              <a:rPr lang="it-IT" dirty="0"/>
              <a:t>().</a:t>
            </a:r>
          </a:p>
          <a:p>
            <a:r>
              <a:rPr lang="it-IT" dirty="0"/>
              <a:t>Dopo transazioni di fragment, </a:t>
            </a:r>
            <a:r>
              <a:rPr dirty="0" err="1"/>
              <a:t>è</a:t>
            </a:r>
            <a:r>
              <a:rPr dirty="0"/>
              <a:t> </a:t>
            </a:r>
            <a:r>
              <a:rPr dirty="0" err="1"/>
              <a:t>spesso</a:t>
            </a:r>
            <a:r>
              <a:rPr dirty="0"/>
              <a:t> </a:t>
            </a:r>
            <a:r>
              <a:rPr dirty="0" err="1"/>
              <a:t>opportuno</a:t>
            </a:r>
            <a:r>
              <a:rPr dirty="0"/>
              <a:t> </a:t>
            </a:r>
            <a:r>
              <a:rPr dirty="0" err="1"/>
              <a:t>consentire</a:t>
            </a:r>
            <a:r>
              <a:rPr dirty="0"/>
              <a:t> </a:t>
            </a:r>
            <a:r>
              <a:rPr dirty="0" err="1"/>
              <a:t>all'utente</a:t>
            </a:r>
            <a:r>
              <a:rPr dirty="0"/>
              <a:t> di </a:t>
            </a:r>
            <a:r>
              <a:rPr dirty="0" err="1"/>
              <a:t>spostarsi</a:t>
            </a:r>
            <a:r>
              <a:rPr dirty="0"/>
              <a:t> </a:t>
            </a:r>
            <a:r>
              <a:rPr dirty="0" err="1"/>
              <a:t>indietro</a:t>
            </a:r>
            <a:r>
              <a:rPr dirty="0"/>
              <a:t> e "</a:t>
            </a:r>
            <a:r>
              <a:rPr dirty="0" err="1"/>
              <a:t>annullare</a:t>
            </a:r>
            <a:r>
              <a:rPr dirty="0"/>
              <a:t>" la </a:t>
            </a:r>
            <a:r>
              <a:rPr dirty="0" err="1"/>
              <a:t>modifica</a:t>
            </a:r>
            <a:endParaRPr dirty="0"/>
          </a:p>
          <a:p>
            <a:pPr marL="800100" lvl="1" indent="-342900"/>
            <a:r>
              <a:rPr dirty="0"/>
              <a:t>per </a:t>
            </a:r>
            <a:r>
              <a:rPr dirty="0" err="1"/>
              <a:t>consentire</a:t>
            </a:r>
            <a:r>
              <a:rPr dirty="0"/>
              <a:t> </a:t>
            </a:r>
            <a:r>
              <a:rPr dirty="0" err="1"/>
              <a:t>all'utente</a:t>
            </a:r>
            <a:r>
              <a:rPr dirty="0"/>
              <a:t> di </a:t>
            </a:r>
            <a:r>
              <a:rPr dirty="0" err="1"/>
              <a:t>tornare</a:t>
            </a:r>
            <a:r>
              <a:rPr dirty="0"/>
              <a:t> </a:t>
            </a:r>
            <a:r>
              <a:rPr dirty="0" err="1"/>
              <a:t>indietro</a:t>
            </a:r>
            <a:r>
              <a:rPr dirty="0"/>
              <a:t> </a:t>
            </a:r>
            <a:r>
              <a:rPr dirty="0" err="1"/>
              <a:t>tra</a:t>
            </a:r>
            <a:r>
              <a:rPr dirty="0"/>
              <a:t> le </a:t>
            </a:r>
            <a:r>
              <a:rPr dirty="0" err="1"/>
              <a:t>transazioni</a:t>
            </a:r>
            <a:r>
              <a:rPr dirty="0"/>
              <a:t> </a:t>
            </a:r>
            <a:r>
              <a:rPr dirty="0" err="1"/>
              <a:t>è</a:t>
            </a:r>
            <a:r>
              <a:rPr dirty="0"/>
              <a:t> </a:t>
            </a:r>
            <a:r>
              <a:rPr dirty="0" err="1"/>
              <a:t>necessario</a:t>
            </a:r>
            <a:r>
              <a:rPr dirty="0"/>
              <a:t> </a:t>
            </a:r>
            <a:r>
              <a:rPr dirty="0" err="1"/>
              <a:t>chiamare</a:t>
            </a:r>
            <a:r>
              <a:rPr dirty="0"/>
              <a:t> </a:t>
            </a:r>
            <a:r>
              <a:rPr b="1" i="1" dirty="0" err="1"/>
              <a:t>addToBackStack</a:t>
            </a:r>
            <a:r>
              <a:rPr b="1" i="1" dirty="0"/>
              <a:t>()</a:t>
            </a:r>
            <a:r>
              <a:rPr dirty="0"/>
              <a:t> prima di </a:t>
            </a:r>
            <a:r>
              <a:rPr dirty="0" err="1"/>
              <a:t>eseguire</a:t>
            </a:r>
            <a:r>
              <a:rPr dirty="0"/>
              <a:t> </a:t>
            </a:r>
            <a:r>
              <a:rPr dirty="0" err="1"/>
              <a:t>il</a:t>
            </a:r>
            <a:r>
              <a:rPr dirty="0"/>
              <a:t> commit di </a:t>
            </a:r>
            <a:r>
              <a:rPr dirty="0" err="1"/>
              <a:t>FragmentTransaction</a:t>
            </a:r>
            <a:endParaRPr dirty="0"/>
          </a:p>
          <a:p>
            <a:pPr marL="800100" lvl="1" indent="-342900"/>
            <a:r>
              <a:rPr b="1" i="1" dirty="0" err="1"/>
              <a:t>addToBackStack</a:t>
            </a:r>
            <a:r>
              <a:rPr b="1" i="1" dirty="0"/>
              <a:t>() </a:t>
            </a:r>
            <a:r>
              <a:rPr dirty="0" err="1"/>
              <a:t>accetta</a:t>
            </a:r>
            <a:r>
              <a:rPr dirty="0"/>
              <a:t> un </a:t>
            </a:r>
            <a:r>
              <a:rPr dirty="0" err="1"/>
              <a:t>parametro</a:t>
            </a:r>
            <a:r>
              <a:rPr dirty="0"/>
              <a:t> </a:t>
            </a:r>
            <a:r>
              <a:rPr i="1" dirty="0" err="1"/>
              <a:t>stringa</a:t>
            </a:r>
            <a:r>
              <a:rPr dirty="0"/>
              <a:t> </a:t>
            </a:r>
            <a:r>
              <a:rPr dirty="0" err="1"/>
              <a:t>facoltativo</a:t>
            </a:r>
            <a:r>
              <a:rPr dirty="0"/>
              <a:t> </a:t>
            </a:r>
            <a:r>
              <a:rPr dirty="0" err="1"/>
              <a:t>che</a:t>
            </a:r>
            <a:r>
              <a:rPr dirty="0"/>
              <a:t> </a:t>
            </a:r>
            <a:r>
              <a:rPr dirty="0" err="1"/>
              <a:t>specifica</a:t>
            </a:r>
            <a:r>
              <a:rPr dirty="0"/>
              <a:t> un </a:t>
            </a:r>
            <a:r>
              <a:rPr dirty="0" err="1"/>
              <a:t>nome</a:t>
            </a:r>
            <a:r>
              <a:rPr dirty="0"/>
              <a:t> </a:t>
            </a:r>
            <a:r>
              <a:rPr dirty="0" err="1"/>
              <a:t>univoco</a:t>
            </a:r>
            <a:r>
              <a:rPr dirty="0"/>
              <a:t> per la </a:t>
            </a:r>
            <a:r>
              <a:rPr dirty="0" err="1"/>
              <a:t>transazione</a:t>
            </a:r>
            <a:r>
              <a:rPr dirty="0"/>
              <a:t>, ma, a </a:t>
            </a:r>
            <a:r>
              <a:rPr dirty="0" err="1"/>
              <a:t>meno</a:t>
            </a:r>
            <a:r>
              <a:rPr dirty="0"/>
              <a:t> </a:t>
            </a:r>
            <a:r>
              <a:rPr dirty="0" err="1"/>
              <a:t>che</a:t>
            </a:r>
            <a:r>
              <a:rPr dirty="0"/>
              <a:t> non </a:t>
            </a:r>
            <a:r>
              <a:rPr dirty="0" err="1"/>
              <a:t>si</a:t>
            </a:r>
            <a:r>
              <a:rPr dirty="0"/>
              <a:t> </a:t>
            </a:r>
            <a:r>
              <a:rPr dirty="0" err="1"/>
              <a:t>pianifichi</a:t>
            </a:r>
            <a:r>
              <a:rPr dirty="0"/>
              <a:t> di </a:t>
            </a:r>
            <a:r>
              <a:rPr dirty="0" err="1"/>
              <a:t>eseguire</a:t>
            </a:r>
            <a:r>
              <a:rPr dirty="0"/>
              <a:t> </a:t>
            </a:r>
            <a:r>
              <a:rPr dirty="0" err="1"/>
              <a:t>operazioni</a:t>
            </a:r>
            <a:r>
              <a:rPr dirty="0"/>
              <a:t> </a:t>
            </a:r>
            <a:r>
              <a:rPr dirty="0" err="1"/>
              <a:t>avanzate</a:t>
            </a:r>
            <a:r>
              <a:rPr dirty="0"/>
              <a:t>, non </a:t>
            </a:r>
            <a:r>
              <a:rPr dirty="0" err="1"/>
              <a:t>è</a:t>
            </a:r>
            <a:r>
              <a:rPr dirty="0"/>
              <a:t> </a:t>
            </a:r>
            <a:r>
              <a:rPr dirty="0" err="1"/>
              <a:t>necessario</a:t>
            </a:r>
            <a:endParaRPr dirty="0"/>
          </a:p>
        </p:txBody>
      </p:sp>
    </p:spTree>
    <p:extLst>
      <p:ext uri="{BB962C8B-B14F-4D97-AF65-F5344CB8AC3E}">
        <p14:creationId xmlns:p14="http://schemas.microsoft.com/office/powerpoint/2010/main" val="151049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Esempio"/>
          <p:cNvSpPr txBox="1">
            <a:spLocks noGrp="1"/>
          </p:cNvSpPr>
          <p:nvPr>
            <p:ph type="title"/>
          </p:nvPr>
        </p:nvSpPr>
        <p:spPr>
          <a:prstGeom prst="rect">
            <a:avLst/>
          </a:prstGeom>
        </p:spPr>
        <p:txBody>
          <a:bodyPr/>
          <a:lstStyle/>
          <a:p>
            <a:r>
              <a:t>Esempio</a:t>
            </a:r>
          </a:p>
        </p:txBody>
      </p:sp>
      <p:sp>
        <p:nvSpPr>
          <p:cNvPr id="203" name="// Create fragment and give it an argument specifying the article it should show…"/>
          <p:cNvSpPr txBox="1"/>
          <p:nvPr/>
        </p:nvSpPr>
        <p:spPr>
          <a:xfrm>
            <a:off x="1508284" y="1764030"/>
            <a:ext cx="7108675" cy="37548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400">
                <a:solidFill>
                  <a:srgbClr val="F06292"/>
                </a:solidFill>
                <a:latin typeface="+mn-lt"/>
                <a:ea typeface="+mn-ea"/>
                <a:cs typeface="+mn-cs"/>
                <a:sym typeface="Helvetica"/>
              </a:defRPr>
            </a:pPr>
            <a:r>
              <a:rPr dirty="0"/>
              <a:t>//</a:t>
            </a:r>
            <a:r>
              <a:rPr lang="it-IT" dirty="0"/>
              <a:t>Crea un fragment e passagli come argomento l’oggetto che dovrebbe mostrare</a:t>
            </a:r>
            <a:r>
              <a:rPr dirty="0"/>
              <a:t> </a:t>
            </a:r>
            <a:endParaRPr lang="it-IT" dirty="0"/>
          </a:p>
          <a:p>
            <a:pPr defTabSz="457200">
              <a:defRPr sz="1400">
                <a:solidFill>
                  <a:srgbClr val="F06292"/>
                </a:solidFill>
                <a:latin typeface="+mn-lt"/>
                <a:ea typeface="+mn-ea"/>
                <a:cs typeface="+mn-cs"/>
                <a:sym typeface="Helvetica"/>
              </a:defRPr>
            </a:pPr>
            <a:r>
              <a:rPr dirty="0"/>
              <a:t>Create fragment and give it an argument specifying the article it should show</a:t>
            </a:r>
            <a:endParaRPr dirty="0">
              <a:solidFill>
                <a:srgbClr val="ECEFF1"/>
              </a:solidFill>
            </a:endParaRPr>
          </a:p>
          <a:p>
            <a:pPr defTabSz="457200">
              <a:defRPr sz="1400">
                <a:solidFill>
                  <a:srgbClr val="CE93D8"/>
                </a:solidFill>
                <a:latin typeface="+mn-lt"/>
                <a:ea typeface="+mn-ea"/>
                <a:cs typeface="+mn-cs"/>
                <a:sym typeface="Helvetica"/>
              </a:defRPr>
            </a:pPr>
            <a:r>
              <a:rPr dirty="0" err="1"/>
              <a:t>ArticleFragment</a:t>
            </a:r>
            <a:r>
              <a:rPr dirty="0">
                <a:solidFill>
                  <a:srgbClr val="ECEFF1"/>
                </a:solidFill>
              </a:rPr>
              <a:t> </a:t>
            </a:r>
            <a:r>
              <a:rPr dirty="0" err="1">
                <a:solidFill>
                  <a:srgbClr val="ECEFF1"/>
                </a:solidFill>
              </a:rPr>
              <a:t>newFragment</a:t>
            </a:r>
            <a:r>
              <a:rPr dirty="0">
                <a:solidFill>
                  <a:srgbClr val="ECEFF1"/>
                </a:solidFill>
              </a:rPr>
              <a:t> = </a:t>
            </a:r>
            <a:r>
              <a:rPr dirty="0">
                <a:solidFill>
                  <a:srgbClr val="4DD0E1"/>
                </a:solidFill>
              </a:rPr>
              <a:t>new</a:t>
            </a:r>
            <a:r>
              <a:rPr dirty="0">
                <a:solidFill>
                  <a:srgbClr val="ECEFF1"/>
                </a:solidFill>
              </a:rPr>
              <a:t> </a:t>
            </a:r>
            <a:r>
              <a:rPr dirty="0" err="1"/>
              <a:t>ArticleFragment</a:t>
            </a:r>
            <a:r>
              <a:rPr dirty="0">
                <a:solidFill>
                  <a:srgbClr val="ECEFF1"/>
                </a:solidFill>
              </a:rPr>
              <a:t>();</a:t>
            </a:r>
          </a:p>
          <a:p>
            <a:pPr defTabSz="457200">
              <a:defRPr sz="1400">
                <a:solidFill>
                  <a:srgbClr val="ECEFF1"/>
                </a:solidFill>
                <a:latin typeface="+mn-lt"/>
                <a:ea typeface="+mn-ea"/>
                <a:cs typeface="+mn-cs"/>
                <a:sym typeface="Helvetica"/>
              </a:defRPr>
            </a:pPr>
            <a:r>
              <a:rPr dirty="0">
                <a:solidFill>
                  <a:srgbClr val="CE93D8"/>
                </a:solidFill>
              </a:rPr>
              <a:t>Bundle</a:t>
            </a:r>
            <a:r>
              <a:rPr dirty="0"/>
              <a:t> </a:t>
            </a:r>
            <a:r>
              <a:rPr dirty="0" err="1"/>
              <a:t>args</a:t>
            </a:r>
            <a:r>
              <a:rPr dirty="0"/>
              <a:t> = </a:t>
            </a:r>
            <a:r>
              <a:rPr dirty="0">
                <a:solidFill>
                  <a:srgbClr val="4DD0E1"/>
                </a:solidFill>
              </a:rPr>
              <a:t>new</a:t>
            </a:r>
            <a:r>
              <a:rPr dirty="0"/>
              <a:t> </a:t>
            </a:r>
            <a:r>
              <a:rPr dirty="0">
                <a:solidFill>
                  <a:srgbClr val="CE93D8"/>
                </a:solidFill>
              </a:rPr>
              <a:t>Bundle</a:t>
            </a:r>
            <a:r>
              <a:rPr dirty="0"/>
              <a:t>();</a:t>
            </a:r>
          </a:p>
          <a:p>
            <a:pPr defTabSz="457200">
              <a:defRPr sz="1400">
                <a:solidFill>
                  <a:srgbClr val="ECEFF1"/>
                </a:solidFill>
                <a:latin typeface="+mn-lt"/>
                <a:ea typeface="+mn-ea"/>
                <a:cs typeface="+mn-cs"/>
                <a:sym typeface="Helvetica"/>
              </a:defRPr>
            </a:pPr>
            <a:r>
              <a:rPr dirty="0" err="1"/>
              <a:t>args.putInt</a:t>
            </a:r>
            <a:r>
              <a:rPr dirty="0"/>
              <a:t>(</a:t>
            </a:r>
            <a:r>
              <a:rPr dirty="0" err="1">
                <a:solidFill>
                  <a:srgbClr val="CE93D8"/>
                </a:solidFill>
              </a:rPr>
              <a:t>ArticleFragment</a:t>
            </a:r>
            <a:r>
              <a:rPr dirty="0" err="1"/>
              <a:t>.ARG_POSITION</a:t>
            </a:r>
            <a:r>
              <a:rPr dirty="0"/>
              <a:t>, position);</a:t>
            </a:r>
          </a:p>
          <a:p>
            <a:pPr defTabSz="457200">
              <a:defRPr sz="1400">
                <a:solidFill>
                  <a:srgbClr val="ECEFF1"/>
                </a:solidFill>
                <a:latin typeface="+mn-lt"/>
                <a:ea typeface="+mn-ea"/>
                <a:cs typeface="+mn-cs"/>
                <a:sym typeface="Helvetica"/>
              </a:defRPr>
            </a:pPr>
            <a:r>
              <a:rPr dirty="0" err="1"/>
              <a:t>newFragment.setArguments</a:t>
            </a:r>
            <a:r>
              <a:rPr dirty="0"/>
              <a:t>(</a:t>
            </a:r>
            <a:r>
              <a:rPr dirty="0" err="1"/>
              <a:t>args</a:t>
            </a:r>
            <a:r>
              <a:rPr dirty="0"/>
              <a:t>);</a:t>
            </a:r>
          </a:p>
          <a:p>
            <a:pPr defTabSz="457200">
              <a:defRPr sz="1400">
                <a:solidFill>
                  <a:srgbClr val="ECEFF1"/>
                </a:solidFill>
                <a:latin typeface="+mn-lt"/>
                <a:ea typeface="+mn-ea"/>
                <a:cs typeface="+mn-cs"/>
                <a:sym typeface="Helvetica"/>
              </a:defRPr>
            </a:pPr>
            <a:endParaRPr dirty="0"/>
          </a:p>
          <a:p>
            <a:pPr defTabSz="457200">
              <a:defRPr sz="1400">
                <a:solidFill>
                  <a:srgbClr val="ECEFF1"/>
                </a:solidFill>
                <a:latin typeface="+mn-lt"/>
                <a:ea typeface="+mn-ea"/>
                <a:cs typeface="+mn-cs"/>
                <a:sym typeface="Helvetica"/>
              </a:defRPr>
            </a:pPr>
            <a:r>
              <a:rPr dirty="0" err="1">
                <a:solidFill>
                  <a:srgbClr val="CE93D8"/>
                </a:solidFill>
              </a:rPr>
              <a:t>FragmentTransaction</a:t>
            </a:r>
            <a:r>
              <a:rPr dirty="0"/>
              <a:t> transaction = </a:t>
            </a:r>
            <a:r>
              <a:rPr dirty="0" err="1"/>
              <a:t>getSupportFragmentManager</a:t>
            </a:r>
            <a:r>
              <a:rPr dirty="0"/>
              <a:t>().</a:t>
            </a:r>
            <a:r>
              <a:rPr dirty="0" err="1"/>
              <a:t>beginTransaction</a:t>
            </a:r>
            <a:r>
              <a:rPr dirty="0"/>
              <a:t>();</a:t>
            </a:r>
          </a:p>
          <a:p>
            <a:pPr defTabSz="457200">
              <a:defRPr sz="1400">
                <a:solidFill>
                  <a:srgbClr val="ECEFF1"/>
                </a:solidFill>
                <a:latin typeface="+mn-lt"/>
                <a:ea typeface="+mn-ea"/>
                <a:cs typeface="+mn-cs"/>
                <a:sym typeface="Helvetica"/>
              </a:defRPr>
            </a:pPr>
            <a:endParaRPr dirty="0"/>
          </a:p>
          <a:p>
            <a:pPr defTabSz="457200">
              <a:defRPr sz="1400">
                <a:solidFill>
                  <a:srgbClr val="F06292"/>
                </a:solidFill>
                <a:latin typeface="+mn-lt"/>
                <a:ea typeface="+mn-ea"/>
                <a:cs typeface="+mn-cs"/>
                <a:sym typeface="Helvetica"/>
              </a:defRPr>
            </a:pPr>
            <a:r>
              <a:rPr dirty="0"/>
              <a:t>//</a:t>
            </a:r>
            <a:r>
              <a:rPr lang="it-IT" dirty="0"/>
              <a:t>Sostituisci qualsiasi cosa ci sia nella view </a:t>
            </a:r>
            <a:r>
              <a:rPr lang="it-IT" dirty="0" err="1"/>
              <a:t>fragment_container</a:t>
            </a:r>
            <a:r>
              <a:rPr lang="it-IT" dirty="0"/>
              <a:t> con il nuovo fragment.</a:t>
            </a:r>
            <a:endParaRPr dirty="0">
              <a:solidFill>
                <a:srgbClr val="ECEFF1"/>
              </a:solidFill>
            </a:endParaRPr>
          </a:p>
          <a:p>
            <a:pPr defTabSz="457200">
              <a:defRPr sz="1400">
                <a:solidFill>
                  <a:srgbClr val="ECEFF1"/>
                </a:solidFill>
                <a:latin typeface="+mn-lt"/>
                <a:ea typeface="+mn-ea"/>
                <a:cs typeface="+mn-cs"/>
                <a:sym typeface="Helvetica"/>
              </a:defRPr>
            </a:pPr>
            <a:r>
              <a:rPr dirty="0" err="1"/>
              <a:t>transaction.replace</a:t>
            </a:r>
            <a:r>
              <a:rPr dirty="0"/>
              <a:t>(</a:t>
            </a:r>
            <a:r>
              <a:rPr dirty="0" err="1"/>
              <a:t>R.id.fragment_container</a:t>
            </a:r>
            <a:r>
              <a:rPr dirty="0"/>
              <a:t>, </a:t>
            </a:r>
            <a:r>
              <a:rPr dirty="0" err="1"/>
              <a:t>newFragment</a:t>
            </a:r>
            <a:r>
              <a:rPr dirty="0"/>
              <a:t>);</a:t>
            </a:r>
            <a:endParaRPr lang="it-IT" dirty="0"/>
          </a:p>
          <a:p>
            <a:pPr defTabSz="457200">
              <a:defRPr sz="1400">
                <a:solidFill>
                  <a:srgbClr val="ECEFF1"/>
                </a:solidFill>
                <a:latin typeface="+mn-lt"/>
                <a:ea typeface="+mn-ea"/>
                <a:cs typeface="+mn-cs"/>
                <a:sym typeface="Helvetica"/>
              </a:defRPr>
            </a:pPr>
            <a:endParaRPr lang="it-IT" dirty="0"/>
          </a:p>
          <a:p>
            <a:pPr defTabSz="457200">
              <a:defRPr sz="1400">
                <a:solidFill>
                  <a:srgbClr val="ECEFF1"/>
                </a:solidFill>
                <a:latin typeface="+mn-lt"/>
                <a:ea typeface="+mn-ea"/>
                <a:cs typeface="+mn-cs"/>
                <a:sym typeface="Helvetica"/>
              </a:defRPr>
            </a:pPr>
            <a:r>
              <a:rPr lang="it-IT" sz="1400" dirty="0">
                <a:solidFill>
                  <a:srgbClr val="F06292"/>
                </a:solidFill>
                <a:latin typeface="+mn-lt"/>
                <a:ea typeface="+mn-ea"/>
                <a:cs typeface="+mn-cs"/>
                <a:sym typeface="Helvetica"/>
              </a:rPr>
              <a:t>// Aggiungi la transazione al back </a:t>
            </a:r>
            <a:r>
              <a:rPr lang="it-IT" sz="1400" dirty="0" err="1">
                <a:solidFill>
                  <a:srgbClr val="F06292"/>
                </a:solidFill>
                <a:latin typeface="+mn-lt"/>
                <a:ea typeface="+mn-ea"/>
                <a:cs typeface="+mn-cs"/>
                <a:sym typeface="Helvetica"/>
              </a:rPr>
              <a:t>stack</a:t>
            </a:r>
            <a:r>
              <a:rPr lang="it-IT" sz="1400" dirty="0">
                <a:solidFill>
                  <a:srgbClr val="F06292"/>
                </a:solidFill>
                <a:latin typeface="+mn-lt"/>
                <a:ea typeface="+mn-ea"/>
                <a:cs typeface="+mn-cs"/>
                <a:sym typeface="Helvetica"/>
              </a:rPr>
              <a:t>, così l’</a:t>
            </a:r>
            <a:r>
              <a:rPr lang="it-IT" sz="1400" dirty="0" err="1">
                <a:solidFill>
                  <a:srgbClr val="F06292"/>
                </a:solidFill>
                <a:latin typeface="+mn-lt"/>
                <a:ea typeface="+mn-ea"/>
                <a:cs typeface="+mn-cs"/>
                <a:sym typeface="Helvetica"/>
              </a:rPr>
              <a:t>usr</a:t>
            </a:r>
            <a:r>
              <a:rPr lang="it-IT" sz="1400" dirty="0">
                <a:solidFill>
                  <a:srgbClr val="F06292"/>
                </a:solidFill>
                <a:latin typeface="+mn-lt"/>
                <a:ea typeface="+mn-ea"/>
                <a:cs typeface="+mn-cs"/>
                <a:sym typeface="Helvetica"/>
              </a:rPr>
              <a:t> può navigare all’indietro</a:t>
            </a:r>
          </a:p>
          <a:p>
            <a:pPr defTabSz="457200">
              <a:defRPr sz="1400">
                <a:solidFill>
                  <a:srgbClr val="ECEFF1"/>
                </a:solidFill>
                <a:latin typeface="+mn-lt"/>
                <a:ea typeface="+mn-ea"/>
                <a:cs typeface="+mn-cs"/>
                <a:sym typeface="Helvetica"/>
              </a:defRPr>
            </a:pPr>
            <a:r>
              <a:rPr dirty="0" err="1"/>
              <a:t>transaction.addToBackStack</a:t>
            </a:r>
            <a:r>
              <a:rPr dirty="0"/>
              <a:t>(</a:t>
            </a:r>
            <a:r>
              <a:rPr dirty="0">
                <a:solidFill>
                  <a:srgbClr val="4DD0E1"/>
                </a:solidFill>
              </a:rPr>
              <a:t>null</a:t>
            </a:r>
            <a:r>
              <a:rPr dirty="0"/>
              <a:t>);</a:t>
            </a:r>
          </a:p>
          <a:p>
            <a:pPr defTabSz="457200">
              <a:defRPr sz="1400">
                <a:solidFill>
                  <a:srgbClr val="ECEFF1"/>
                </a:solidFill>
                <a:latin typeface="+mn-lt"/>
                <a:ea typeface="+mn-ea"/>
                <a:cs typeface="+mn-cs"/>
                <a:sym typeface="Helvetica"/>
              </a:defRPr>
            </a:pPr>
            <a:endParaRPr dirty="0"/>
          </a:p>
          <a:p>
            <a:pPr defTabSz="457200">
              <a:defRPr sz="1400">
                <a:solidFill>
                  <a:srgbClr val="F06292"/>
                </a:solidFill>
                <a:latin typeface="+mn-lt"/>
                <a:ea typeface="+mn-ea"/>
                <a:cs typeface="+mn-cs"/>
                <a:sym typeface="Helvetica"/>
              </a:defRPr>
            </a:pPr>
            <a:r>
              <a:rPr dirty="0"/>
              <a:t>// </a:t>
            </a:r>
            <a:r>
              <a:rPr lang="it-IT" dirty="0"/>
              <a:t>Fai il c</a:t>
            </a:r>
            <a:r>
              <a:rPr dirty="0" err="1"/>
              <a:t>ommit</a:t>
            </a:r>
            <a:r>
              <a:rPr dirty="0"/>
              <a:t> </a:t>
            </a:r>
            <a:r>
              <a:rPr lang="it-IT" dirty="0"/>
              <a:t> della </a:t>
            </a:r>
            <a:r>
              <a:rPr dirty="0" err="1"/>
              <a:t>transactio</a:t>
            </a:r>
            <a:r>
              <a:rPr lang="it-IT" dirty="0" err="1"/>
              <a:t>n</a:t>
            </a:r>
            <a:endParaRPr dirty="0">
              <a:solidFill>
                <a:srgbClr val="ECEFF1"/>
              </a:solidFill>
            </a:endParaRPr>
          </a:p>
          <a:p>
            <a:pPr defTabSz="457200">
              <a:defRPr sz="1400">
                <a:solidFill>
                  <a:srgbClr val="ECEFF1"/>
                </a:solidFill>
                <a:latin typeface="+mn-lt"/>
                <a:ea typeface="+mn-ea"/>
                <a:cs typeface="+mn-cs"/>
                <a:sym typeface="Helvetica"/>
              </a:defRPr>
            </a:pPr>
            <a:r>
              <a:rPr dirty="0" err="1"/>
              <a:t>transaction.commit</a:t>
            </a:r>
            <a:r>
              <a:rPr dirty="0"/>
              <a:t>();</a:t>
            </a:r>
          </a:p>
        </p:txBody>
      </p:sp>
    </p:spTree>
    <p:extLst>
      <p:ext uri="{BB962C8B-B14F-4D97-AF65-F5344CB8AC3E}">
        <p14:creationId xmlns:p14="http://schemas.microsoft.com/office/powerpoint/2010/main" val="817224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D1F04D-7118-3F4F-A896-18E94B7E1159}"/>
              </a:ext>
            </a:extLst>
          </p:cNvPr>
          <p:cNvSpPr>
            <a:spLocks noGrp="1"/>
          </p:cNvSpPr>
          <p:nvPr>
            <p:ph type="ctrTitle"/>
          </p:nvPr>
        </p:nvSpPr>
        <p:spPr/>
        <p:txBody>
          <a:bodyPr/>
          <a:lstStyle/>
          <a:p>
            <a:pPr algn="ctr"/>
            <a:r>
              <a:rPr lang="it-IT" dirty="0">
                <a:latin typeface="Arial" panose="020B0604020202020204" pitchFamily="34" charset="0"/>
                <a:cs typeface="Arial" panose="020B0604020202020204" pitchFamily="34" charset="0"/>
              </a:rPr>
              <a:t>Passaggio Dati tra Fragments</a:t>
            </a:r>
          </a:p>
        </p:txBody>
      </p:sp>
    </p:spTree>
    <p:extLst>
      <p:ext uri="{BB962C8B-B14F-4D97-AF65-F5344CB8AC3E}">
        <p14:creationId xmlns:p14="http://schemas.microsoft.com/office/powerpoint/2010/main" val="2199361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840105"/>
            <a:ext cx="8596668" cy="1320800"/>
          </a:xfrm>
        </p:spPr>
        <p:txBody>
          <a:bodyPr>
            <a:noAutofit/>
          </a:bodyPr>
          <a:lstStyle/>
          <a:p>
            <a:r>
              <a:rPr lang="" altLang="en-US" dirty="0"/>
              <a:t>Implementazione</a:t>
            </a:r>
          </a:p>
        </p:txBody>
      </p:sp>
      <p:sp>
        <p:nvSpPr>
          <p:cNvPr id="3" name="Content Placeholder 2"/>
          <p:cNvSpPr>
            <a:spLocks noGrp="1"/>
          </p:cNvSpPr>
          <p:nvPr>
            <p:ph idx="1"/>
          </p:nvPr>
        </p:nvSpPr>
        <p:spPr>
          <a:xfrm>
            <a:off x="677545" y="1598295"/>
            <a:ext cx="8596630" cy="4672330"/>
          </a:xfrm>
        </p:spPr>
        <p:txBody>
          <a:bodyPr>
            <a:normAutofit/>
          </a:bodyPr>
          <a:lstStyle/>
          <a:p>
            <a:r>
              <a:rPr lang="en-US" dirty="0" err="1"/>
              <a:t>È</a:t>
            </a:r>
            <a:r>
              <a:rPr lang="en-US" dirty="0"/>
              <a:t> </a:t>
            </a:r>
            <a:r>
              <a:rPr lang="en-US" dirty="0" err="1"/>
              <a:t>possibile</a:t>
            </a:r>
            <a:r>
              <a:rPr lang="en-US" dirty="0"/>
              <a:t> </a:t>
            </a:r>
            <a:r>
              <a:rPr lang="en-US" dirty="0" err="1"/>
              <a:t>combinare</a:t>
            </a:r>
            <a:r>
              <a:rPr lang="en-US" dirty="0"/>
              <a:t> </a:t>
            </a:r>
            <a:r>
              <a:rPr lang="en-US" dirty="0" err="1"/>
              <a:t>più</a:t>
            </a:r>
            <a:r>
              <a:rPr lang="en-US" dirty="0"/>
              <a:t> </a:t>
            </a:r>
            <a:r>
              <a:rPr lang="" altLang="en-US" dirty="0"/>
              <a:t>f</a:t>
            </a:r>
            <a:r>
              <a:rPr lang="en-US" dirty="0" err="1"/>
              <a:t>ragment</a:t>
            </a:r>
            <a:r>
              <a:rPr lang="en-US" dirty="0"/>
              <a:t> in una </a:t>
            </a:r>
            <a:r>
              <a:rPr lang="en-US" dirty="0" err="1"/>
              <a:t>singola</a:t>
            </a:r>
            <a:r>
              <a:rPr lang="en-US" dirty="0"/>
              <a:t> Activity per </a:t>
            </a:r>
            <a:r>
              <a:rPr lang="en-US" dirty="0" err="1"/>
              <a:t>creare</a:t>
            </a:r>
            <a:r>
              <a:rPr lang="en-US" dirty="0"/>
              <a:t> </a:t>
            </a:r>
            <a:r>
              <a:rPr lang="en-US" dirty="0" err="1"/>
              <a:t>un'interfaccia</a:t>
            </a:r>
            <a:r>
              <a:rPr lang="en-US" dirty="0"/>
              <a:t> </a:t>
            </a:r>
            <a:r>
              <a:rPr lang="en-US" dirty="0" err="1"/>
              <a:t>utente</a:t>
            </a:r>
            <a:r>
              <a:rPr lang="en-US" dirty="0"/>
              <a:t> a </a:t>
            </a:r>
            <a:r>
              <a:rPr lang="en-US" dirty="0" err="1"/>
              <a:t>più</a:t>
            </a:r>
            <a:r>
              <a:rPr lang="en-US" dirty="0"/>
              <a:t> </a:t>
            </a:r>
            <a:r>
              <a:rPr lang="en-US" dirty="0" err="1"/>
              <a:t>riquadri</a:t>
            </a:r>
            <a:r>
              <a:rPr lang="en-US" dirty="0"/>
              <a:t> ed </a:t>
            </a:r>
            <a:r>
              <a:rPr lang="en-US" dirty="0" err="1"/>
              <a:t>è</a:t>
            </a:r>
            <a:r>
              <a:rPr lang="en-US" dirty="0"/>
              <a:t> </a:t>
            </a:r>
            <a:r>
              <a:rPr lang="en-US" dirty="0" err="1"/>
              <a:t>anche</a:t>
            </a:r>
            <a:r>
              <a:rPr lang="en-US" dirty="0"/>
              <a:t> </a:t>
            </a:r>
            <a:r>
              <a:rPr lang="en-US" dirty="0" err="1"/>
              <a:t>possibile</a:t>
            </a:r>
            <a:r>
              <a:rPr lang="en-US" dirty="0"/>
              <a:t> </a:t>
            </a:r>
            <a:r>
              <a:rPr lang="en-US" dirty="0" err="1"/>
              <a:t>riutilizzar</a:t>
            </a:r>
            <a:r>
              <a:rPr lang="" altLang="en-US" dirty="0"/>
              <a:t>li altrove.</a:t>
            </a:r>
          </a:p>
          <a:p>
            <a:endParaRPr lang="" altLang="en-US" dirty="0"/>
          </a:p>
          <a:p>
            <a:r>
              <a:rPr lang="" altLang="en-US" dirty="0"/>
              <a:t>Inizialmente erano disponibili facendo uso della libreria di supporto loro dedicata: </a:t>
            </a:r>
          </a:p>
          <a:p>
            <a:pPr marL="0" indent="0">
              <a:buNone/>
            </a:pPr>
            <a:r>
              <a:rPr lang="" altLang="en-US" dirty="0">
                <a:solidFill>
                  <a:srgbClr val="FFC000"/>
                </a:solidFill>
              </a:rPr>
              <a:t>				import </a:t>
            </a:r>
            <a:r>
              <a:rPr lang="" altLang="en-US" dirty="0">
                <a:solidFill>
                  <a:schemeClr val="tx1"/>
                </a:solidFill>
              </a:rPr>
              <a:t>android.support.v4.app.Fragment;</a:t>
            </a:r>
          </a:p>
          <a:p>
            <a:endParaRPr lang="" altLang="en-US" sz="1600" dirty="0">
              <a:solidFill>
                <a:schemeClr val="tx1"/>
              </a:solidFill>
            </a:endParaRPr>
          </a:p>
          <a:p>
            <a:r>
              <a:rPr lang="" altLang="en-US" sz="1600" dirty="0"/>
              <a:t>Libreria che però è ormai deprecata ed è stata rimpiazzata dal package “androidx”:</a:t>
            </a:r>
          </a:p>
          <a:p>
            <a:pPr algn="just">
              <a:buNone/>
            </a:pPr>
            <a:r>
              <a:rPr lang="" altLang="en-US" sz="1600" dirty="0"/>
              <a:t>			              </a:t>
            </a:r>
            <a:r>
              <a:rPr lang="" altLang="en-US" sz="1600" dirty="0">
                <a:solidFill>
                  <a:srgbClr val="FFC000"/>
                </a:solidFill>
              </a:rPr>
              <a:t>import </a:t>
            </a:r>
            <a:r>
              <a:rPr lang="" altLang="en-US" sz="1600" dirty="0"/>
              <a:t>androidx.fragment.app.Fragment;</a:t>
            </a:r>
          </a:p>
        </p:txBody>
      </p:sp>
    </p:spTree>
    <p:extLst>
      <p:ext uri="{BB962C8B-B14F-4D97-AF65-F5344CB8AC3E}">
        <p14:creationId xmlns:p14="http://schemas.microsoft.com/office/powerpoint/2010/main" val="1333185905"/>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F49EE5-8A23-44AC-B58E-A626AD2304F6}"/>
              </a:ext>
            </a:extLst>
          </p:cNvPr>
          <p:cNvSpPr>
            <a:spLocks noGrp="1"/>
          </p:cNvSpPr>
          <p:nvPr>
            <p:ph type="title"/>
          </p:nvPr>
        </p:nvSpPr>
        <p:spPr>
          <a:xfrm>
            <a:off x="677334" y="609600"/>
            <a:ext cx="8596668" cy="768626"/>
          </a:xfrm>
        </p:spPr>
        <p:txBody>
          <a:bodyPr/>
          <a:lstStyle/>
          <a:p>
            <a:r>
              <a:rPr lang="it-IT" dirty="0">
                <a:latin typeface="Arial" panose="020B0604020202020204" pitchFamily="34" charset="0"/>
                <a:cs typeface="Arial" panose="020B0604020202020204" pitchFamily="34" charset="0"/>
              </a:rPr>
              <a:t>Introduzione</a:t>
            </a:r>
          </a:p>
        </p:txBody>
      </p:sp>
      <p:sp>
        <p:nvSpPr>
          <p:cNvPr id="3" name="Segnaposto contenuto 2">
            <a:extLst>
              <a:ext uri="{FF2B5EF4-FFF2-40B4-BE49-F238E27FC236}">
                <a16:creationId xmlns:a16="http://schemas.microsoft.com/office/drawing/2014/main" id="{A6C5E523-9846-4304-AF52-132A5D5AC2E3}"/>
              </a:ext>
            </a:extLst>
          </p:cNvPr>
          <p:cNvSpPr>
            <a:spLocks noGrp="1"/>
          </p:cNvSpPr>
          <p:nvPr>
            <p:ph idx="1"/>
          </p:nvPr>
        </p:nvSpPr>
        <p:spPr>
          <a:xfrm>
            <a:off x="677334" y="1488614"/>
            <a:ext cx="8596668" cy="1940386"/>
          </a:xfrm>
        </p:spPr>
        <p:txBody>
          <a:bodyPr>
            <a:normAutofit/>
          </a:bodyPr>
          <a:lstStyle/>
          <a:p>
            <a:r>
              <a:rPr lang="it-IT" dirty="0">
                <a:latin typeface="Arial" panose="020B0604020202020204" pitchFamily="34" charset="0"/>
                <a:cs typeface="Arial" panose="020B0604020202020204" pitchFamily="34" charset="0"/>
              </a:rPr>
              <a:t>A partire dalla versione 1.3.0-alpha04, ogni FragmentManager implementa FragmentResultOwner: ciò significa che un FragmentManager può agire da archivio centrale per il risultato di un fragment. Questo cambiamento permette a </a:t>
            </a:r>
            <a:r>
              <a:rPr lang="it-IT" dirty="0" err="1">
                <a:latin typeface="Arial" panose="020B0604020202020204" pitchFamily="34" charset="0"/>
                <a:cs typeface="Arial" panose="020B0604020202020204" pitchFamily="34" charset="0"/>
              </a:rPr>
              <a:t>fragments</a:t>
            </a:r>
            <a:r>
              <a:rPr lang="it-IT" dirty="0">
                <a:latin typeface="Arial" panose="020B0604020202020204" pitchFamily="34" charset="0"/>
                <a:cs typeface="Arial" panose="020B0604020202020204" pitchFamily="34" charset="0"/>
              </a:rPr>
              <a:t> separati di comunicare tra loro impostando e ascoltando i risultati senza che siano richiesti riferimenti diretti tra i </a:t>
            </a:r>
            <a:r>
              <a:rPr lang="it-IT" dirty="0" err="1">
                <a:latin typeface="Arial" panose="020B0604020202020204" pitchFamily="34" charset="0"/>
                <a:cs typeface="Arial" panose="020B0604020202020204" pitchFamily="34" charset="0"/>
              </a:rPr>
              <a:t>fragments</a:t>
            </a:r>
            <a:r>
              <a:rPr lang="it-IT" dirty="0">
                <a:latin typeface="Arial" panose="020B0604020202020204" pitchFamily="34" charset="0"/>
                <a:cs typeface="Arial" panose="020B0604020202020204" pitchFamily="34" charset="0"/>
              </a:rPr>
              <a:t> stessi.</a:t>
            </a:r>
          </a:p>
        </p:txBody>
      </p:sp>
      <p:sp>
        <p:nvSpPr>
          <p:cNvPr id="6" name="CasellaDiTesto 5">
            <a:extLst>
              <a:ext uri="{FF2B5EF4-FFF2-40B4-BE49-F238E27FC236}">
                <a16:creationId xmlns:a16="http://schemas.microsoft.com/office/drawing/2014/main" id="{E17731F7-5150-49AE-A7EE-B61D070A9CC1}"/>
              </a:ext>
            </a:extLst>
          </p:cNvPr>
          <p:cNvSpPr txBox="1"/>
          <p:nvPr/>
        </p:nvSpPr>
        <p:spPr>
          <a:xfrm>
            <a:off x="677334" y="3539388"/>
            <a:ext cx="7963083" cy="923330"/>
          </a:xfrm>
          <a:prstGeom prst="rect">
            <a:avLst/>
          </a:prstGeom>
          <a:noFill/>
        </p:spPr>
        <p:txBody>
          <a:bodyPr wrap="square" rtlCol="0">
            <a:spAutoFit/>
          </a:bodyPr>
          <a:lstStyle/>
          <a:p>
            <a:r>
              <a:rPr lang="it-IT" sz="3600" dirty="0">
                <a:solidFill>
                  <a:srgbClr val="90C226"/>
                </a:solidFill>
                <a:latin typeface="Arial" panose="020B0604020202020204" pitchFamily="34" charset="0"/>
                <a:ea typeface="+mj-ea"/>
                <a:cs typeface="Arial" panose="020B0604020202020204" pitchFamily="34" charset="0"/>
              </a:rPr>
              <a:t>Perché usare il Fragment Manager?</a:t>
            </a:r>
          </a:p>
          <a:p>
            <a:endParaRPr lang="it-IT" dirty="0"/>
          </a:p>
        </p:txBody>
      </p:sp>
      <p:sp>
        <p:nvSpPr>
          <p:cNvPr id="7" name="CasellaDiTesto 6">
            <a:extLst>
              <a:ext uri="{FF2B5EF4-FFF2-40B4-BE49-F238E27FC236}">
                <a16:creationId xmlns:a16="http://schemas.microsoft.com/office/drawing/2014/main" id="{B7B33909-C274-4B0A-AFC3-911FB846A3F8}"/>
              </a:ext>
            </a:extLst>
          </p:cNvPr>
          <p:cNvSpPr txBox="1"/>
          <p:nvPr/>
        </p:nvSpPr>
        <p:spPr>
          <a:xfrm>
            <a:off x="677334" y="4446056"/>
            <a:ext cx="8596667" cy="1882567"/>
          </a:xfrm>
          <a:prstGeom prst="rect">
            <a:avLst/>
          </a:prstGeom>
          <a:noFill/>
        </p:spPr>
        <p:txBody>
          <a:bodyPr wrap="square" rtlCol="0">
            <a:spAutoFit/>
          </a:bodyPr>
          <a:lstStyle/>
          <a:p>
            <a:pPr marL="342900" indent="-342900" defTabSz="457200">
              <a:spcBef>
                <a:spcPts val="1000"/>
              </a:spcBef>
              <a:buClr>
                <a:schemeClr val="accent1"/>
              </a:buClr>
              <a:buSzPct val="80000"/>
              <a:buFont typeface="Wingdings 3" charset="2"/>
              <a:buChar char=""/>
            </a:pPr>
            <a:r>
              <a:rPr lang="it-IT" dirty="0">
                <a:solidFill>
                  <a:schemeClr val="tx1">
                    <a:lumMod val="75000"/>
                    <a:lumOff val="25000"/>
                  </a:schemeClr>
                </a:solidFill>
                <a:latin typeface="Arial" panose="020B0604020202020204" pitchFamily="34" charset="0"/>
                <a:cs typeface="Arial" panose="020B0604020202020204" pitchFamily="34" charset="0"/>
              </a:rPr>
              <a:t>Uno degli obiettivi più importanti dei </a:t>
            </a:r>
            <a:r>
              <a:rPr lang="it-IT" dirty="0" err="1">
                <a:solidFill>
                  <a:schemeClr val="tx1">
                    <a:lumMod val="75000"/>
                    <a:lumOff val="25000"/>
                  </a:schemeClr>
                </a:solidFill>
                <a:latin typeface="Arial" panose="020B0604020202020204" pitchFamily="34" charset="0"/>
                <a:cs typeface="Arial" panose="020B0604020202020204" pitchFamily="34" charset="0"/>
              </a:rPr>
              <a:t>fragments</a:t>
            </a:r>
            <a:r>
              <a:rPr lang="it-IT" dirty="0">
                <a:solidFill>
                  <a:schemeClr val="tx1">
                    <a:lumMod val="75000"/>
                    <a:lumOff val="25000"/>
                  </a:schemeClr>
                </a:solidFill>
                <a:latin typeface="Arial" panose="020B0604020202020204" pitchFamily="34" charset="0"/>
                <a:cs typeface="Arial" panose="020B0604020202020204" pitchFamily="34" charset="0"/>
              </a:rPr>
              <a:t> è quello di essere completamente indipendenti l'uno dall'altro. In presenza di layout variabili, c'è un'alta percentuale di errori causati dall'indisponibilità di alcuni </a:t>
            </a:r>
            <a:r>
              <a:rPr lang="it-IT" dirty="0" err="1">
                <a:solidFill>
                  <a:schemeClr val="tx1">
                    <a:lumMod val="75000"/>
                    <a:lumOff val="25000"/>
                  </a:schemeClr>
                </a:solidFill>
                <a:latin typeface="Arial" panose="020B0604020202020204" pitchFamily="34" charset="0"/>
                <a:cs typeface="Arial" panose="020B0604020202020204" pitchFamily="34" charset="0"/>
              </a:rPr>
              <a:t>fragments</a:t>
            </a:r>
            <a:r>
              <a:rPr lang="it-IT" dirty="0">
                <a:solidFill>
                  <a:schemeClr val="tx1">
                    <a:lumMod val="75000"/>
                    <a:lumOff val="25000"/>
                  </a:schemeClr>
                </a:solidFill>
                <a:latin typeface="Arial" panose="020B0604020202020204" pitchFamily="34" charset="0"/>
                <a:cs typeface="Arial" panose="020B0604020202020204" pitchFamily="34" charset="0"/>
              </a:rPr>
              <a:t> in alcuni scenari. </a:t>
            </a:r>
          </a:p>
          <a:p>
            <a:pPr marL="342900" indent="-342900" defTabSz="457200">
              <a:spcBef>
                <a:spcPts val="1000"/>
              </a:spcBef>
              <a:buClr>
                <a:schemeClr val="accent1"/>
              </a:buClr>
              <a:buSzPct val="80000"/>
              <a:buFont typeface="Wingdings 3" charset="2"/>
              <a:buChar char=""/>
            </a:pPr>
            <a:r>
              <a:rPr lang="it-IT" dirty="0">
                <a:solidFill>
                  <a:schemeClr val="tx1">
                    <a:lumMod val="75000"/>
                    <a:lumOff val="25000"/>
                  </a:schemeClr>
                </a:solidFill>
                <a:latin typeface="Arial" panose="020B0604020202020204" pitchFamily="34" charset="0"/>
                <a:cs typeface="Arial" panose="020B0604020202020204" pitchFamily="34" charset="0"/>
              </a:rPr>
              <a:t>Un Fragment Manager fornisce una soluzione affidabile per evitare queste situazioni.</a:t>
            </a:r>
          </a:p>
        </p:txBody>
      </p:sp>
    </p:spTree>
    <p:extLst>
      <p:ext uri="{BB962C8B-B14F-4D97-AF65-F5344CB8AC3E}">
        <p14:creationId xmlns:p14="http://schemas.microsoft.com/office/powerpoint/2010/main" val="29916508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A3EEC3-7C23-475C-9D03-8CE6039EF4E4}"/>
              </a:ext>
            </a:extLst>
          </p:cNvPr>
          <p:cNvSpPr>
            <a:spLocks noGrp="1"/>
          </p:cNvSpPr>
          <p:nvPr>
            <p:ph type="title"/>
          </p:nvPr>
        </p:nvSpPr>
        <p:spPr>
          <a:xfrm>
            <a:off x="677334" y="609600"/>
            <a:ext cx="8596668" cy="583096"/>
          </a:xfrm>
        </p:spPr>
        <p:txBody>
          <a:bodyPr>
            <a:noAutofit/>
          </a:bodyPr>
          <a:lstStyle/>
          <a:p>
            <a:r>
              <a:rPr lang="it-IT" dirty="0">
                <a:latin typeface="Arial" panose="020B0604020202020204" pitchFamily="34" charset="0"/>
                <a:cs typeface="Arial" panose="020B0604020202020204" pitchFamily="34" charset="0"/>
              </a:rPr>
              <a:t>CASO 1: Fragments Separati</a:t>
            </a:r>
            <a:br>
              <a:rPr lang="it-IT" dirty="0"/>
            </a:br>
            <a:endParaRPr lang="it-IT" dirty="0"/>
          </a:p>
        </p:txBody>
      </p:sp>
      <p:pic>
        <p:nvPicPr>
          <p:cNvPr id="5" name="Segnaposto contenuto 4" descr="Immagine che contiene screenshot&#10;&#10;Descrizione generata automaticamente">
            <a:extLst>
              <a:ext uri="{FF2B5EF4-FFF2-40B4-BE49-F238E27FC236}">
                <a16:creationId xmlns:a16="http://schemas.microsoft.com/office/drawing/2014/main" id="{99316208-8454-41D9-9344-EAB29482E113}"/>
              </a:ext>
            </a:extLst>
          </p:cNvPr>
          <p:cNvPicPr>
            <a:picLocks noGrp="1" noChangeAspect="1"/>
          </p:cNvPicPr>
          <p:nvPr>
            <p:ph idx="1"/>
          </p:nvPr>
        </p:nvPicPr>
        <p:blipFill>
          <a:blip r:embed="rId2"/>
          <a:stretch>
            <a:fillRect/>
          </a:stretch>
        </p:blipFill>
        <p:spPr>
          <a:xfrm>
            <a:off x="1909381" y="1762539"/>
            <a:ext cx="6810550" cy="4611758"/>
          </a:xfrm>
        </p:spPr>
      </p:pic>
      <p:sp>
        <p:nvSpPr>
          <p:cNvPr id="6" name="CasellaDiTesto 5">
            <a:extLst>
              <a:ext uri="{FF2B5EF4-FFF2-40B4-BE49-F238E27FC236}">
                <a16:creationId xmlns:a16="http://schemas.microsoft.com/office/drawing/2014/main" id="{9EA432BD-3456-46DC-B0C5-91398693AA21}"/>
              </a:ext>
            </a:extLst>
          </p:cNvPr>
          <p:cNvSpPr txBox="1"/>
          <p:nvPr/>
        </p:nvSpPr>
        <p:spPr>
          <a:xfrm>
            <a:off x="677334" y="1192697"/>
            <a:ext cx="5246388" cy="369332"/>
          </a:xfrm>
          <a:prstGeom prst="rect">
            <a:avLst/>
          </a:prstGeom>
          <a:noFill/>
        </p:spPr>
        <p:txBody>
          <a:bodyPr wrap="square" rtlCol="0">
            <a:spAutoFit/>
          </a:bodyPr>
          <a:lstStyle/>
          <a:p>
            <a:pPr marL="342900" indent="-342900" defTabSz="457200">
              <a:spcBef>
                <a:spcPts val="1000"/>
              </a:spcBef>
              <a:buClr>
                <a:schemeClr val="accent1"/>
              </a:buClr>
              <a:buSzPct val="80000"/>
              <a:buFont typeface="Wingdings 3" charset="2"/>
              <a:buChar char=""/>
            </a:pPr>
            <a:r>
              <a:rPr lang="it-IT" dirty="0">
                <a:solidFill>
                  <a:schemeClr val="tx1">
                    <a:lumMod val="75000"/>
                    <a:lumOff val="25000"/>
                  </a:schemeClr>
                </a:solidFill>
                <a:latin typeface="Arial" panose="020B0604020202020204" pitchFamily="34" charset="0"/>
                <a:cs typeface="Arial" panose="020B0604020202020204" pitchFamily="34" charset="0"/>
              </a:rPr>
              <a:t>Passaggio dati da B verso A.</a:t>
            </a:r>
          </a:p>
        </p:txBody>
      </p:sp>
    </p:spTree>
    <p:extLst>
      <p:ext uri="{BB962C8B-B14F-4D97-AF65-F5344CB8AC3E}">
        <p14:creationId xmlns:p14="http://schemas.microsoft.com/office/powerpoint/2010/main" val="3802282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308415-1786-467E-92A8-290AC3150F68}"/>
              </a:ext>
            </a:extLst>
          </p:cNvPr>
          <p:cNvSpPr>
            <a:spLocks noGrp="1"/>
          </p:cNvSpPr>
          <p:nvPr>
            <p:ph type="title"/>
          </p:nvPr>
        </p:nvSpPr>
        <p:spPr>
          <a:xfrm>
            <a:off x="677334" y="609600"/>
            <a:ext cx="8596668" cy="685991"/>
          </a:xfrm>
        </p:spPr>
        <p:txBody>
          <a:bodyPr anchor="t">
            <a:normAutofit/>
          </a:bodyPr>
          <a:lstStyle/>
          <a:p>
            <a:r>
              <a:rPr lang="it-IT" dirty="0"/>
              <a:t>CASO 1: Step 1</a:t>
            </a:r>
          </a:p>
        </p:txBody>
      </p:sp>
      <p:pic>
        <p:nvPicPr>
          <p:cNvPr id="6" name="Segnaposto immagine 5" descr="Immagine che contiene screenshot&#10;&#10;Descrizione generata automaticamente">
            <a:extLst>
              <a:ext uri="{FF2B5EF4-FFF2-40B4-BE49-F238E27FC236}">
                <a16:creationId xmlns:a16="http://schemas.microsoft.com/office/drawing/2014/main" id="{E34D6F08-D897-43A4-8C16-1C9A06D5D8D9}"/>
              </a:ext>
            </a:extLst>
          </p:cNvPr>
          <p:cNvPicPr>
            <a:picLocks noGrp="1" noChangeAspect="1"/>
          </p:cNvPicPr>
          <p:nvPr>
            <p:ph idx="1"/>
          </p:nvPr>
        </p:nvPicPr>
        <p:blipFill rotWithShape="1">
          <a:blip r:embed="rId2"/>
          <a:stretch/>
        </p:blipFill>
        <p:spPr>
          <a:xfrm>
            <a:off x="677334" y="3095527"/>
            <a:ext cx="8596668" cy="2922867"/>
          </a:xfrm>
          <a:noFill/>
        </p:spPr>
      </p:pic>
      <p:sp>
        <p:nvSpPr>
          <p:cNvPr id="8" name="CasellaDiTesto 7">
            <a:extLst>
              <a:ext uri="{FF2B5EF4-FFF2-40B4-BE49-F238E27FC236}">
                <a16:creationId xmlns:a16="http://schemas.microsoft.com/office/drawing/2014/main" id="{D4F144D0-AFD9-4335-8EA3-47EA853CDB9D}"/>
              </a:ext>
            </a:extLst>
          </p:cNvPr>
          <p:cNvSpPr txBox="1"/>
          <p:nvPr/>
        </p:nvSpPr>
        <p:spPr>
          <a:xfrm>
            <a:off x="677334" y="1669774"/>
            <a:ext cx="8596668" cy="1051570"/>
          </a:xfrm>
          <a:prstGeom prst="rect">
            <a:avLst/>
          </a:prstGeom>
          <a:noFill/>
        </p:spPr>
        <p:txBody>
          <a:bodyPr wrap="square" rtlCol="0">
            <a:spAutoFit/>
          </a:bodyPr>
          <a:lstStyle/>
          <a:p>
            <a:pPr marL="342900" indent="-342900" defTabSz="457200">
              <a:spcBef>
                <a:spcPts val="1000"/>
              </a:spcBef>
              <a:buClr>
                <a:schemeClr val="accent1"/>
              </a:buClr>
              <a:buSzPct val="80000"/>
              <a:buFont typeface="Wingdings 3" charset="2"/>
              <a:buChar char=""/>
            </a:pPr>
            <a:r>
              <a:rPr lang="it-IT" dirty="0">
                <a:solidFill>
                  <a:schemeClr val="tx1">
                    <a:lumMod val="75000"/>
                    <a:lumOff val="25000"/>
                  </a:schemeClr>
                </a:solidFill>
                <a:latin typeface="Arial" panose="020B0604020202020204" pitchFamily="34" charset="0"/>
                <a:cs typeface="Arial" panose="020B0604020202020204" pitchFamily="34" charset="0"/>
              </a:rPr>
              <a:t>Impostare un result listener sul fragment  A.</a:t>
            </a:r>
          </a:p>
          <a:p>
            <a:pPr marL="342900" indent="-342900" defTabSz="457200">
              <a:spcBef>
                <a:spcPts val="1000"/>
              </a:spcBef>
              <a:buClr>
                <a:schemeClr val="accent1"/>
              </a:buClr>
              <a:buSzPct val="80000"/>
              <a:buFont typeface="Wingdings 3" charset="2"/>
              <a:buChar char=""/>
            </a:pPr>
            <a:r>
              <a:rPr lang="it-IT" dirty="0">
                <a:solidFill>
                  <a:schemeClr val="tx1">
                    <a:lumMod val="75000"/>
                    <a:lumOff val="25000"/>
                  </a:schemeClr>
                </a:solidFill>
                <a:latin typeface="Arial" panose="020B0604020202020204" pitchFamily="34" charset="0"/>
                <a:cs typeface="Arial" panose="020B0604020202020204" pitchFamily="34" charset="0"/>
              </a:rPr>
              <a:t>Chiamare la setFragmentResultListener() API sul Fragment Manager di A, come mostrato nell’esempio.</a:t>
            </a:r>
          </a:p>
        </p:txBody>
      </p:sp>
    </p:spTree>
    <p:extLst>
      <p:ext uri="{BB962C8B-B14F-4D97-AF65-F5344CB8AC3E}">
        <p14:creationId xmlns:p14="http://schemas.microsoft.com/office/powerpoint/2010/main" val="998877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308415-1786-467E-92A8-290AC3150F68}"/>
              </a:ext>
            </a:extLst>
          </p:cNvPr>
          <p:cNvSpPr>
            <a:spLocks noGrp="1"/>
          </p:cNvSpPr>
          <p:nvPr>
            <p:ph type="title"/>
          </p:nvPr>
        </p:nvSpPr>
        <p:spPr>
          <a:xfrm>
            <a:off x="677334" y="609600"/>
            <a:ext cx="8596668" cy="685991"/>
          </a:xfrm>
        </p:spPr>
        <p:txBody>
          <a:bodyPr anchor="t">
            <a:normAutofit/>
          </a:bodyPr>
          <a:lstStyle/>
          <a:p>
            <a:r>
              <a:rPr lang="it-IT" dirty="0"/>
              <a:t>CASO 1: </a:t>
            </a:r>
            <a:r>
              <a:rPr lang="it-IT" dirty="0" err="1"/>
              <a:t>Step</a:t>
            </a:r>
            <a:r>
              <a:rPr lang="it-IT" dirty="0"/>
              <a:t> 2</a:t>
            </a:r>
          </a:p>
        </p:txBody>
      </p:sp>
      <p:sp>
        <p:nvSpPr>
          <p:cNvPr id="8" name="CasellaDiTesto 7">
            <a:extLst>
              <a:ext uri="{FF2B5EF4-FFF2-40B4-BE49-F238E27FC236}">
                <a16:creationId xmlns:a16="http://schemas.microsoft.com/office/drawing/2014/main" id="{D4F144D0-AFD9-4335-8EA3-47EA853CDB9D}"/>
              </a:ext>
            </a:extLst>
          </p:cNvPr>
          <p:cNvSpPr txBox="1"/>
          <p:nvPr/>
        </p:nvSpPr>
        <p:spPr>
          <a:xfrm>
            <a:off x="677863" y="1488029"/>
            <a:ext cx="8596668" cy="1456809"/>
          </a:xfrm>
          <a:prstGeom prst="rect">
            <a:avLst/>
          </a:prstGeom>
          <a:noFill/>
        </p:spPr>
        <p:txBody>
          <a:bodyPr wrap="square" rtlCol="0">
            <a:spAutoFit/>
          </a:bodyPr>
          <a:lstStyle/>
          <a:p>
            <a:pPr marL="342900" indent="-342900" defTabSz="457200">
              <a:spcBef>
                <a:spcPts val="1000"/>
              </a:spcBef>
              <a:buClr>
                <a:schemeClr val="accent1"/>
              </a:buClr>
              <a:buSzPct val="80000"/>
              <a:buFont typeface="Wingdings 3" charset="2"/>
              <a:buChar char=""/>
            </a:pPr>
            <a:r>
              <a:rPr lang="it-IT" dirty="0">
                <a:solidFill>
                  <a:schemeClr val="tx1">
                    <a:lumMod val="75000"/>
                    <a:lumOff val="25000"/>
                  </a:schemeClr>
                </a:solidFill>
                <a:latin typeface="Arial" panose="020B0604020202020204" pitchFamily="34" charset="0"/>
                <a:cs typeface="Arial" panose="020B0604020202020204" pitchFamily="34" charset="0"/>
              </a:rPr>
              <a:t>Nel Fragment B, impostare il risultato nello stesso Fragment Manager,usando la stessa requestKey, utilizzando la </a:t>
            </a:r>
            <a:r>
              <a:rPr lang="it-IT" dirty="0" err="1">
                <a:solidFill>
                  <a:schemeClr val="tx1">
                    <a:lumMod val="75000"/>
                    <a:lumOff val="25000"/>
                  </a:schemeClr>
                </a:solidFill>
                <a:latin typeface="Arial" panose="020B0604020202020204" pitchFamily="34" charset="0"/>
                <a:cs typeface="Arial" panose="020B0604020202020204" pitchFamily="34" charset="0"/>
              </a:rPr>
              <a:t>setFragmentResult</a:t>
            </a:r>
            <a:r>
              <a:rPr lang="it-IT" dirty="0">
                <a:solidFill>
                  <a:schemeClr val="tx1">
                    <a:lumMod val="75000"/>
                    <a:lumOff val="25000"/>
                  </a:schemeClr>
                </a:solidFill>
                <a:latin typeface="Arial" panose="020B0604020202020204" pitchFamily="34" charset="0"/>
                <a:cs typeface="Arial" panose="020B0604020202020204" pitchFamily="34" charset="0"/>
              </a:rPr>
              <a:t>().</a:t>
            </a:r>
          </a:p>
          <a:p>
            <a:pPr marL="342900" indent="-342900" defTabSz="457200">
              <a:spcBef>
                <a:spcPts val="1000"/>
              </a:spcBef>
              <a:buClr>
                <a:schemeClr val="accent1"/>
              </a:buClr>
              <a:buSzPct val="80000"/>
              <a:buFont typeface="Wingdings 3" charset="2"/>
              <a:buChar char=""/>
            </a:pPr>
            <a:r>
              <a:rPr lang="it-IT" dirty="0">
                <a:solidFill>
                  <a:schemeClr val="tx1">
                    <a:lumMod val="75000"/>
                    <a:lumOff val="25000"/>
                  </a:schemeClr>
                </a:solidFill>
                <a:latin typeface="Arial" panose="020B0604020202020204" pitchFamily="34" charset="0"/>
                <a:cs typeface="Arial" panose="020B0604020202020204" pitchFamily="34" charset="0"/>
              </a:rPr>
              <a:t>Fragment A riceve il risultato ed esegue la </a:t>
            </a:r>
            <a:r>
              <a:rPr lang="it-IT" dirty="0" err="1">
                <a:solidFill>
                  <a:schemeClr val="tx1">
                    <a:lumMod val="75000"/>
                    <a:lumOff val="25000"/>
                  </a:schemeClr>
                </a:solidFill>
                <a:latin typeface="Arial" panose="020B0604020202020204" pitchFamily="34" charset="0"/>
                <a:cs typeface="Arial" panose="020B0604020202020204" pitchFamily="34" charset="0"/>
              </a:rPr>
              <a:t>listener</a:t>
            </a:r>
            <a:r>
              <a:rPr lang="it-IT" dirty="0">
                <a:solidFill>
                  <a:schemeClr val="tx1">
                    <a:lumMod val="75000"/>
                    <a:lumOff val="25000"/>
                  </a:schemeClr>
                </a:solidFill>
                <a:latin typeface="Arial" panose="020B0604020202020204" pitchFamily="34" charset="0"/>
                <a:cs typeface="Arial" panose="020B0604020202020204" pitchFamily="34" charset="0"/>
              </a:rPr>
              <a:t> </a:t>
            </a:r>
            <a:r>
              <a:rPr lang="it-IT" dirty="0" err="1">
                <a:solidFill>
                  <a:schemeClr val="tx1">
                    <a:lumMod val="75000"/>
                    <a:lumOff val="25000"/>
                  </a:schemeClr>
                </a:solidFill>
                <a:latin typeface="Arial" panose="020B0604020202020204" pitchFamily="34" charset="0"/>
                <a:cs typeface="Arial" panose="020B0604020202020204" pitchFamily="34" charset="0"/>
              </a:rPr>
              <a:t>callback</a:t>
            </a:r>
            <a:r>
              <a:rPr lang="it-IT" dirty="0">
                <a:solidFill>
                  <a:schemeClr val="tx1">
                    <a:lumMod val="75000"/>
                    <a:lumOff val="25000"/>
                  </a:schemeClr>
                </a:solidFill>
                <a:latin typeface="Arial" panose="020B0604020202020204" pitchFamily="34" charset="0"/>
                <a:cs typeface="Arial" panose="020B0604020202020204" pitchFamily="34" charset="0"/>
              </a:rPr>
              <a:t>.</a:t>
            </a:r>
          </a:p>
          <a:p>
            <a:pPr marL="342900" indent="-342900" defTabSz="457200">
              <a:spcBef>
                <a:spcPts val="1000"/>
              </a:spcBef>
              <a:buClr>
                <a:schemeClr val="accent1"/>
              </a:buClr>
              <a:buSzPct val="80000"/>
              <a:buFont typeface="Wingdings 3" charset="2"/>
              <a:buChar char=""/>
            </a:pPr>
            <a:endParaRPr lang="it-IT"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7" name="Segnaposto contenuto 6" descr="Immagine che contiene screenshot&#10;&#10;Descrizione generata automaticamente">
            <a:extLst>
              <a:ext uri="{FF2B5EF4-FFF2-40B4-BE49-F238E27FC236}">
                <a16:creationId xmlns:a16="http://schemas.microsoft.com/office/drawing/2014/main" id="{44816513-92DF-4AC8-9D46-8E1C59A756BC}"/>
              </a:ext>
            </a:extLst>
          </p:cNvPr>
          <p:cNvPicPr>
            <a:picLocks noGrp="1" noChangeAspect="1"/>
          </p:cNvPicPr>
          <p:nvPr>
            <p:ph idx="1"/>
          </p:nvPr>
        </p:nvPicPr>
        <p:blipFill>
          <a:blip r:embed="rId2"/>
          <a:stretch>
            <a:fillRect/>
          </a:stretch>
        </p:blipFill>
        <p:spPr>
          <a:xfrm>
            <a:off x="677690" y="3008757"/>
            <a:ext cx="8596312" cy="2741239"/>
          </a:xfrm>
        </p:spPr>
      </p:pic>
    </p:spTree>
    <p:extLst>
      <p:ext uri="{BB962C8B-B14F-4D97-AF65-F5344CB8AC3E}">
        <p14:creationId xmlns:p14="http://schemas.microsoft.com/office/powerpoint/2010/main" val="2986522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C4B711-39B6-4100-A1A8-0B6E374F86EB}"/>
              </a:ext>
            </a:extLst>
          </p:cNvPr>
          <p:cNvSpPr>
            <a:spLocks noGrp="1"/>
          </p:cNvSpPr>
          <p:nvPr>
            <p:ph type="title"/>
          </p:nvPr>
        </p:nvSpPr>
        <p:spPr>
          <a:xfrm>
            <a:off x="677334" y="609600"/>
            <a:ext cx="8596668" cy="861391"/>
          </a:xfrm>
        </p:spPr>
        <p:txBody>
          <a:bodyPr/>
          <a:lstStyle/>
          <a:p>
            <a:r>
              <a:rPr lang="it-IT" dirty="0"/>
              <a:t>Alcune Osservazioni</a:t>
            </a:r>
          </a:p>
        </p:txBody>
      </p:sp>
      <p:sp>
        <p:nvSpPr>
          <p:cNvPr id="3" name="Segnaposto contenuto 2">
            <a:extLst>
              <a:ext uri="{FF2B5EF4-FFF2-40B4-BE49-F238E27FC236}">
                <a16:creationId xmlns:a16="http://schemas.microsoft.com/office/drawing/2014/main" id="{139AB114-7793-4D72-A9E5-3F0490AA2AEE}"/>
              </a:ext>
            </a:extLst>
          </p:cNvPr>
          <p:cNvSpPr>
            <a:spLocks noGrp="1"/>
          </p:cNvSpPr>
          <p:nvPr>
            <p:ph idx="1"/>
          </p:nvPr>
        </p:nvSpPr>
        <p:spPr>
          <a:xfrm>
            <a:off x="677334" y="1643754"/>
            <a:ext cx="8596668" cy="3880773"/>
          </a:xfrm>
        </p:spPr>
        <p:txBody>
          <a:bodyPr>
            <a:normAutofit fontScale="92500" lnSpcReduction="10000"/>
          </a:bodyPr>
          <a:lstStyle/>
          <a:p>
            <a:r>
              <a:rPr lang="it-IT" sz="1900" dirty="0"/>
              <a:t>Si può avere un solo listener e result per una determinata chiave. </a:t>
            </a:r>
          </a:p>
          <a:p>
            <a:r>
              <a:rPr lang="it-IT" sz="1900" dirty="0"/>
              <a:t>Se si chiama la setResult() più di una volta per la stessa chiave, il sistema invia al Fragment A il risultato più recente del Fragment B. </a:t>
            </a:r>
          </a:p>
          <a:p>
            <a:r>
              <a:rPr lang="it-IT" sz="1900" dirty="0"/>
              <a:t>Se si imposta un risultato senza un listener corrispondente per riceverlo, il risultato viene memorizzato nel FragmentManager fino ad impostare un listener con la stessa chiave. </a:t>
            </a:r>
          </a:p>
          <a:p>
            <a:r>
              <a:rPr lang="it-IT" sz="1900" dirty="0"/>
              <a:t>Si noti che il listener deve essere STARTED prima che il fragment possa ricevere il risultato. Una volta che un listener riceve un risultato e attiva la callback onFragmentResult(), il risultato viene eliminato. Questo comportamento ha due implicazioni principali:</a:t>
            </a:r>
          </a:p>
          <a:p>
            <a:pPr lvl="2"/>
            <a:r>
              <a:rPr lang="it-IT" sz="1700" dirty="0"/>
              <a:t>I </a:t>
            </a:r>
            <a:r>
              <a:rPr lang="it-IT" sz="1700" dirty="0" err="1"/>
              <a:t>fragments</a:t>
            </a:r>
            <a:r>
              <a:rPr lang="it-IT" sz="1700" dirty="0"/>
              <a:t> per ricevere risultati devono essere nello stato STARTED.</a:t>
            </a:r>
          </a:p>
          <a:p>
            <a:pPr lvl="2"/>
            <a:r>
              <a:rPr lang="it-IT" sz="1700" dirty="0"/>
              <a:t>Se un listener è avviato quando un risultato è già pronto, la callback è attivata immediatamente.</a:t>
            </a:r>
          </a:p>
        </p:txBody>
      </p:sp>
    </p:spTree>
    <p:extLst>
      <p:ext uri="{BB962C8B-B14F-4D97-AF65-F5344CB8AC3E}">
        <p14:creationId xmlns:p14="http://schemas.microsoft.com/office/powerpoint/2010/main" val="1008796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1855AA-2E63-4C2B-A7A4-CE0F94B43A22}"/>
              </a:ext>
            </a:extLst>
          </p:cNvPr>
          <p:cNvSpPr>
            <a:spLocks noGrp="1"/>
          </p:cNvSpPr>
          <p:nvPr>
            <p:ph type="title"/>
          </p:nvPr>
        </p:nvSpPr>
        <p:spPr/>
        <p:txBody>
          <a:bodyPr/>
          <a:lstStyle/>
          <a:p>
            <a:r>
              <a:rPr lang="it-IT" dirty="0"/>
              <a:t>CASO 2: Fragments Padre E Figlio</a:t>
            </a:r>
          </a:p>
        </p:txBody>
      </p:sp>
      <p:pic>
        <p:nvPicPr>
          <p:cNvPr id="5" name="Segnaposto contenuto 4" descr="Immagine che contiene screenshot&#10;&#10;Descrizione generata automaticamente">
            <a:extLst>
              <a:ext uri="{FF2B5EF4-FFF2-40B4-BE49-F238E27FC236}">
                <a16:creationId xmlns:a16="http://schemas.microsoft.com/office/drawing/2014/main" id="{3BC6485D-084E-4930-90F6-3AE3F4EB3786}"/>
              </a:ext>
            </a:extLst>
          </p:cNvPr>
          <p:cNvPicPr>
            <a:picLocks noGrp="1" noChangeAspect="1"/>
          </p:cNvPicPr>
          <p:nvPr>
            <p:ph idx="1"/>
          </p:nvPr>
        </p:nvPicPr>
        <p:blipFill>
          <a:blip r:embed="rId2"/>
          <a:stretch>
            <a:fillRect/>
          </a:stretch>
        </p:blipFill>
        <p:spPr>
          <a:xfrm>
            <a:off x="2917998" y="1524000"/>
            <a:ext cx="4397202" cy="5168348"/>
          </a:xfrm>
        </p:spPr>
      </p:pic>
    </p:spTree>
    <p:extLst>
      <p:ext uri="{BB962C8B-B14F-4D97-AF65-F5344CB8AC3E}">
        <p14:creationId xmlns:p14="http://schemas.microsoft.com/office/powerpoint/2010/main" val="5764482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BC98AA-F724-443A-85AA-5EE2DB00220C}"/>
              </a:ext>
            </a:extLst>
          </p:cNvPr>
          <p:cNvSpPr>
            <a:spLocks noGrp="1"/>
          </p:cNvSpPr>
          <p:nvPr>
            <p:ph type="title"/>
          </p:nvPr>
        </p:nvSpPr>
        <p:spPr>
          <a:xfrm>
            <a:off x="677334" y="609601"/>
            <a:ext cx="8596668" cy="646332"/>
          </a:xfrm>
        </p:spPr>
        <p:txBody>
          <a:bodyPr/>
          <a:lstStyle/>
          <a:p>
            <a:r>
              <a:rPr lang="it-IT" dirty="0"/>
              <a:t>CASO 2: STEP 1</a:t>
            </a:r>
          </a:p>
        </p:txBody>
      </p:sp>
      <p:pic>
        <p:nvPicPr>
          <p:cNvPr id="5" name="Segnaposto contenuto 4" descr="Immagine che contiene screenshot&#10;&#10;Descrizione generata automaticamente">
            <a:extLst>
              <a:ext uri="{FF2B5EF4-FFF2-40B4-BE49-F238E27FC236}">
                <a16:creationId xmlns:a16="http://schemas.microsoft.com/office/drawing/2014/main" id="{B4852789-76CC-4742-A087-E24F78C667E4}"/>
              </a:ext>
            </a:extLst>
          </p:cNvPr>
          <p:cNvPicPr>
            <a:picLocks noGrp="1" noChangeAspect="1"/>
          </p:cNvPicPr>
          <p:nvPr>
            <p:ph idx="1"/>
          </p:nvPr>
        </p:nvPicPr>
        <p:blipFill>
          <a:blip r:embed="rId2"/>
          <a:stretch>
            <a:fillRect/>
          </a:stretch>
        </p:blipFill>
        <p:spPr>
          <a:xfrm>
            <a:off x="677161" y="2579302"/>
            <a:ext cx="9870867" cy="3273288"/>
          </a:xfrm>
        </p:spPr>
      </p:pic>
      <p:sp>
        <p:nvSpPr>
          <p:cNvPr id="6" name="CasellaDiTesto 5">
            <a:extLst>
              <a:ext uri="{FF2B5EF4-FFF2-40B4-BE49-F238E27FC236}">
                <a16:creationId xmlns:a16="http://schemas.microsoft.com/office/drawing/2014/main" id="{19BE090D-A962-4C7C-A5D5-6EE5C2B07860}"/>
              </a:ext>
            </a:extLst>
          </p:cNvPr>
          <p:cNvSpPr txBox="1"/>
          <p:nvPr/>
        </p:nvSpPr>
        <p:spPr>
          <a:xfrm>
            <a:off x="677161" y="1594452"/>
            <a:ext cx="8596841" cy="646331"/>
          </a:xfrm>
          <a:prstGeom prst="rect">
            <a:avLst/>
          </a:prstGeom>
          <a:noFill/>
        </p:spPr>
        <p:txBody>
          <a:bodyPr wrap="square" rtlCol="0">
            <a:spAutoFit/>
          </a:bodyPr>
          <a:lstStyle/>
          <a:p>
            <a:pPr marL="285750" indent="-285750" defTabSz="457200">
              <a:spcBef>
                <a:spcPts val="1000"/>
              </a:spcBef>
              <a:buClr>
                <a:schemeClr val="accent1"/>
              </a:buClr>
              <a:buSzPct val="80000"/>
              <a:buFont typeface="Wingdings 3" charset="2"/>
              <a:buChar char=""/>
            </a:pPr>
            <a:r>
              <a:rPr lang="it-IT" dirty="0">
                <a:solidFill>
                  <a:schemeClr val="tx1">
                    <a:lumMod val="75000"/>
                    <a:lumOff val="25000"/>
                  </a:schemeClr>
                </a:solidFill>
              </a:rPr>
              <a:t>Il parent deve usare la getChildFragmentManager() quando chiama la setFragmentResultListener().</a:t>
            </a:r>
          </a:p>
        </p:txBody>
      </p:sp>
    </p:spTree>
    <p:extLst>
      <p:ext uri="{BB962C8B-B14F-4D97-AF65-F5344CB8AC3E}">
        <p14:creationId xmlns:p14="http://schemas.microsoft.com/office/powerpoint/2010/main" val="41811206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027718-5771-4430-8A6B-4D65B366CA71}"/>
              </a:ext>
            </a:extLst>
          </p:cNvPr>
          <p:cNvSpPr>
            <a:spLocks noGrp="1"/>
          </p:cNvSpPr>
          <p:nvPr>
            <p:ph type="title"/>
          </p:nvPr>
        </p:nvSpPr>
        <p:spPr/>
        <p:txBody>
          <a:bodyPr/>
          <a:lstStyle/>
          <a:p>
            <a:r>
              <a:rPr lang="it-IT" dirty="0"/>
              <a:t>CASO 2: STEP 2</a:t>
            </a:r>
          </a:p>
        </p:txBody>
      </p:sp>
      <p:pic>
        <p:nvPicPr>
          <p:cNvPr id="5" name="Segnaposto contenuto 4" descr="Immagine che contiene screenshot&#10;&#10;Descrizione generata automaticamente">
            <a:extLst>
              <a:ext uri="{FF2B5EF4-FFF2-40B4-BE49-F238E27FC236}">
                <a16:creationId xmlns:a16="http://schemas.microsoft.com/office/drawing/2014/main" id="{F69BF028-D324-40F5-8B6D-39CEF802C91A}"/>
              </a:ext>
            </a:extLst>
          </p:cNvPr>
          <p:cNvPicPr>
            <a:picLocks noGrp="1" noChangeAspect="1"/>
          </p:cNvPicPr>
          <p:nvPr>
            <p:ph idx="1"/>
          </p:nvPr>
        </p:nvPicPr>
        <p:blipFill>
          <a:blip r:embed="rId2"/>
          <a:stretch>
            <a:fillRect/>
          </a:stretch>
        </p:blipFill>
        <p:spPr>
          <a:xfrm>
            <a:off x="677863" y="2536786"/>
            <a:ext cx="9874006" cy="2618310"/>
          </a:xfrm>
        </p:spPr>
      </p:pic>
      <p:sp>
        <p:nvSpPr>
          <p:cNvPr id="6" name="CasellaDiTesto 5">
            <a:extLst>
              <a:ext uri="{FF2B5EF4-FFF2-40B4-BE49-F238E27FC236}">
                <a16:creationId xmlns:a16="http://schemas.microsoft.com/office/drawing/2014/main" id="{B521DCA6-6A2B-495D-85E8-57FC130EF7A6}"/>
              </a:ext>
            </a:extLst>
          </p:cNvPr>
          <p:cNvSpPr txBox="1"/>
          <p:nvPr/>
        </p:nvSpPr>
        <p:spPr>
          <a:xfrm>
            <a:off x="677333" y="1510748"/>
            <a:ext cx="8596841" cy="646331"/>
          </a:xfrm>
          <a:prstGeom prst="rect">
            <a:avLst/>
          </a:prstGeom>
          <a:noFill/>
        </p:spPr>
        <p:txBody>
          <a:bodyPr wrap="square" rtlCol="0">
            <a:spAutoFit/>
          </a:bodyPr>
          <a:lstStyle/>
          <a:p>
            <a:pPr marL="285750" indent="-285750" defTabSz="457200">
              <a:spcBef>
                <a:spcPts val="1000"/>
              </a:spcBef>
              <a:buClr>
                <a:schemeClr val="accent1"/>
              </a:buClr>
              <a:buSzPct val="80000"/>
              <a:buFont typeface="Wingdings 3" charset="2"/>
              <a:buChar char=""/>
            </a:pPr>
            <a:r>
              <a:rPr lang="it-IT" dirty="0">
                <a:solidFill>
                  <a:schemeClr val="tx1">
                    <a:lumMod val="75000"/>
                    <a:lumOff val="25000"/>
                  </a:schemeClr>
                </a:solidFill>
              </a:rPr>
              <a:t>Il child passa il risultato tramite il suo fragment manager. Il parent riceverà il risultato quando il fragment sarà STARTED.</a:t>
            </a:r>
          </a:p>
        </p:txBody>
      </p:sp>
    </p:spTree>
    <p:extLst>
      <p:ext uri="{BB962C8B-B14F-4D97-AF65-F5344CB8AC3E}">
        <p14:creationId xmlns:p14="http://schemas.microsoft.com/office/powerpoint/2010/main" val="12203349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D1F04D-7118-3F4F-A896-18E94B7E1159}"/>
              </a:ext>
            </a:extLst>
          </p:cNvPr>
          <p:cNvSpPr>
            <a:spLocks noGrp="1"/>
          </p:cNvSpPr>
          <p:nvPr>
            <p:ph type="ctrTitle"/>
          </p:nvPr>
        </p:nvSpPr>
        <p:spPr/>
        <p:txBody>
          <a:bodyPr/>
          <a:lstStyle/>
          <a:p>
            <a:pPr algn="ctr"/>
            <a:r>
              <a:rPr lang="it-IT" dirty="0">
                <a:latin typeface="Arial" panose="020B0604020202020204" pitchFamily="34" charset="0"/>
                <a:cs typeface="Arial" panose="020B0604020202020204" pitchFamily="34" charset="0"/>
              </a:rPr>
              <a:t>Comunicazione tra Fragments</a:t>
            </a:r>
          </a:p>
        </p:txBody>
      </p:sp>
    </p:spTree>
    <p:extLst>
      <p:ext uri="{BB962C8B-B14F-4D97-AF65-F5344CB8AC3E}">
        <p14:creationId xmlns:p14="http://schemas.microsoft.com/office/powerpoint/2010/main" val="8316723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AEC1D3-9111-8D46-9EBE-DB5A87E4D583}"/>
              </a:ext>
            </a:extLst>
          </p:cNvPr>
          <p:cNvSpPr>
            <a:spLocks noGrp="1"/>
          </p:cNvSpPr>
          <p:nvPr>
            <p:ph type="title"/>
          </p:nvPr>
        </p:nvSpPr>
        <p:spPr/>
        <p:txBody>
          <a:bodyPr/>
          <a:lstStyle/>
          <a:p>
            <a:r>
              <a:rPr lang="it-IT" dirty="0">
                <a:latin typeface="Arial" panose="020B0604020202020204" pitchFamily="34" charset="0"/>
                <a:cs typeface="Arial" panose="020B0604020202020204" pitchFamily="34" charset="0"/>
              </a:rPr>
              <a:t>Comunicazione tra due Fragment</a:t>
            </a:r>
          </a:p>
        </p:txBody>
      </p:sp>
      <p:sp>
        <p:nvSpPr>
          <p:cNvPr id="3" name="Segnaposto contenuto 2">
            <a:extLst>
              <a:ext uri="{FF2B5EF4-FFF2-40B4-BE49-F238E27FC236}">
                <a16:creationId xmlns:a16="http://schemas.microsoft.com/office/drawing/2014/main" id="{4F13CA52-24FD-E240-8DB3-19FD9A32CD4C}"/>
              </a:ext>
            </a:extLst>
          </p:cNvPr>
          <p:cNvSpPr>
            <a:spLocks noGrp="1"/>
          </p:cNvSpPr>
          <p:nvPr>
            <p:ph idx="1"/>
          </p:nvPr>
        </p:nvSpPr>
        <p:spPr/>
        <p:txBody>
          <a:bodyPr/>
          <a:lstStyle/>
          <a:p>
            <a:r>
              <a:rPr lang="it-IT" dirty="0"/>
              <a:t>Spesso si vuole che due Fragment comunichino fra di loro, ad esempio in caso si volesse cambiare il contenuto in base ad un evento causato dall’utente</a:t>
            </a:r>
          </a:p>
          <a:p>
            <a:r>
              <a:rPr lang="it-IT" dirty="0"/>
              <a:t>La comunicazione diretta tra Fragment è pero sconsigliata, perché potrebbero verificarsi alcuni problemi</a:t>
            </a:r>
          </a:p>
          <a:p>
            <a:r>
              <a:rPr lang="it-IT" dirty="0"/>
              <a:t>La comunicazione deve passare tramite una </a:t>
            </a:r>
            <a:r>
              <a:rPr lang="it-IT" dirty="0" err="1"/>
              <a:t>ViewModel</a:t>
            </a:r>
            <a:r>
              <a:rPr lang="it-IT" dirty="0"/>
              <a:t> oppure tramite l’Activity associata ai Fragment.</a:t>
            </a:r>
          </a:p>
          <a:p>
            <a:endParaRPr lang="it-IT" dirty="0"/>
          </a:p>
        </p:txBody>
      </p:sp>
    </p:spTree>
    <p:extLst>
      <p:ext uri="{BB962C8B-B14F-4D97-AF65-F5344CB8AC3E}">
        <p14:creationId xmlns:p14="http://schemas.microsoft.com/office/powerpoint/2010/main" val="3489198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1134" y="685800"/>
            <a:ext cx="8596668" cy="1320800"/>
          </a:xfrm>
        </p:spPr>
        <p:txBody>
          <a:bodyPr>
            <a:normAutofit/>
          </a:bodyPr>
          <a:lstStyle/>
          <a:p>
            <a:r>
              <a:rPr lang="" altLang="en-US" dirty="0"/>
              <a:t>Utilizzo</a:t>
            </a:r>
          </a:p>
        </p:txBody>
      </p:sp>
      <p:sp>
        <p:nvSpPr>
          <p:cNvPr id="3" name="Content Placeholder 2"/>
          <p:cNvSpPr>
            <a:spLocks noGrp="1"/>
          </p:cNvSpPr>
          <p:nvPr>
            <p:ph idx="1"/>
          </p:nvPr>
        </p:nvSpPr>
        <p:spPr>
          <a:xfrm>
            <a:off x="897180" y="1430394"/>
            <a:ext cx="8596630" cy="4741806"/>
          </a:xfrm>
        </p:spPr>
        <p:txBody>
          <a:bodyPr>
            <a:normAutofit/>
          </a:bodyPr>
          <a:lstStyle/>
          <a:p>
            <a:r>
              <a:rPr lang="" altLang="en-US" dirty="0"/>
              <a:t>Offrono</a:t>
            </a:r>
            <a:r>
              <a:rPr lang="en-US" dirty="0"/>
              <a:t> la </a:t>
            </a:r>
            <a:r>
              <a:rPr lang="en-US" dirty="0" err="1"/>
              <a:t>possibilità</a:t>
            </a:r>
            <a:r>
              <a:rPr lang="en-US" dirty="0"/>
              <a:t> di </a:t>
            </a:r>
            <a:r>
              <a:rPr lang="en-US" dirty="0" err="1"/>
              <a:t>creare</a:t>
            </a:r>
            <a:r>
              <a:rPr lang="en-US" dirty="0"/>
              <a:t> </a:t>
            </a:r>
            <a:r>
              <a:rPr lang="en-US" dirty="0" err="1"/>
              <a:t>interfacce</a:t>
            </a:r>
            <a:r>
              <a:rPr lang="en-US" dirty="0"/>
              <a:t> </a:t>
            </a:r>
            <a:r>
              <a:rPr lang="en-US" dirty="0" err="1"/>
              <a:t>utente</a:t>
            </a:r>
            <a:r>
              <a:rPr lang="en-US" dirty="0"/>
              <a:t> </a:t>
            </a:r>
            <a:r>
              <a:rPr lang="en-US" dirty="0" err="1"/>
              <a:t>composte</a:t>
            </a:r>
            <a:r>
              <a:rPr lang="en-US" dirty="0"/>
              <a:t> da </a:t>
            </a:r>
            <a:r>
              <a:rPr lang="en-US" dirty="0" err="1"/>
              <a:t>porzioni</a:t>
            </a:r>
            <a:r>
              <a:rPr lang="en-US" dirty="0"/>
              <a:t> </a:t>
            </a:r>
            <a:r>
              <a:rPr lang="en-US" dirty="0" err="1"/>
              <a:t>riutilizzabili</a:t>
            </a:r>
            <a:r>
              <a:rPr lang="en-US" dirty="0"/>
              <a:t> e </a:t>
            </a:r>
            <a:r>
              <a:rPr lang="en-US" dirty="0" err="1"/>
              <a:t>alternabili</a:t>
            </a:r>
            <a:r>
              <a:rPr lang="en-US" dirty="0"/>
              <a:t> senza la </a:t>
            </a:r>
            <a:r>
              <a:rPr lang="en-US" dirty="0" err="1"/>
              <a:t>necessità</a:t>
            </a:r>
            <a:r>
              <a:rPr lang="en-US" dirty="0"/>
              <a:t> di </a:t>
            </a:r>
            <a:r>
              <a:rPr lang="en-US" dirty="0" err="1"/>
              <a:t>distruggere</a:t>
            </a:r>
            <a:r>
              <a:rPr lang="en-US" dirty="0"/>
              <a:t> </a:t>
            </a:r>
            <a:r>
              <a:rPr lang="en-US" dirty="0" err="1"/>
              <a:t>l’Activity</a:t>
            </a:r>
            <a:r>
              <a:rPr lang="en-US" dirty="0"/>
              <a:t>.</a:t>
            </a:r>
          </a:p>
          <a:p>
            <a:endParaRPr lang="en-US" dirty="0">
              <a:sym typeface="+mn-ea"/>
            </a:endParaRPr>
          </a:p>
          <a:p>
            <a:r>
              <a:rPr lang="en-US" dirty="0">
                <a:sym typeface="+mn-ea"/>
              </a:rPr>
              <a:t>Un Fragment ha </a:t>
            </a:r>
            <a:r>
              <a:rPr lang="en-US" dirty="0" err="1">
                <a:sym typeface="+mn-ea"/>
              </a:rPr>
              <a:t>bisogno</a:t>
            </a:r>
            <a:r>
              <a:rPr lang="en-US" dirty="0">
                <a:sym typeface="+mn-ea"/>
              </a:rPr>
              <a:t> di </a:t>
            </a:r>
            <a:r>
              <a:rPr lang="en-US" dirty="0" err="1">
                <a:sym typeface="+mn-ea"/>
              </a:rPr>
              <a:t>un’Activity</a:t>
            </a:r>
            <a:r>
              <a:rPr lang="en-US" dirty="0">
                <a:sym typeface="+mn-ea"/>
              </a:rPr>
              <a:t> </a:t>
            </a:r>
            <a:r>
              <a:rPr lang="en-US" dirty="0" err="1">
                <a:sym typeface="+mn-ea"/>
              </a:rPr>
              <a:t>che</a:t>
            </a:r>
            <a:r>
              <a:rPr lang="en-US" dirty="0">
                <a:sym typeface="+mn-ea"/>
              </a:rPr>
              <a:t> </a:t>
            </a:r>
            <a:r>
              <a:rPr lang="en-US" dirty="0" err="1">
                <a:sym typeface="+mn-ea"/>
              </a:rPr>
              <a:t>gli</a:t>
            </a:r>
            <a:r>
              <a:rPr lang="en-US" dirty="0">
                <a:sym typeface="+mn-ea"/>
              </a:rPr>
              <a:t> </a:t>
            </a:r>
            <a:r>
              <a:rPr lang="en-US" dirty="0" err="1">
                <a:sym typeface="+mn-ea"/>
              </a:rPr>
              <a:t>faccia</a:t>
            </a:r>
            <a:r>
              <a:rPr lang="en-US" dirty="0">
                <a:sym typeface="+mn-ea"/>
              </a:rPr>
              <a:t> da </a:t>
            </a:r>
            <a:r>
              <a:rPr lang="en-US" dirty="0" err="1">
                <a:sym typeface="+mn-ea"/>
              </a:rPr>
              <a:t>contenitore</a:t>
            </a:r>
            <a:r>
              <a:rPr lang="en-US" dirty="0">
                <a:sym typeface="+mn-ea"/>
              </a:rPr>
              <a:t> </a:t>
            </a:r>
            <a:r>
              <a:rPr lang="" altLang="en-US" dirty="0">
                <a:sym typeface="+mn-ea"/>
              </a:rPr>
              <a:t>ed o</a:t>
            </a:r>
            <a:r>
              <a:rPr lang="en-US" dirty="0" err="1"/>
              <a:t>gni</a:t>
            </a:r>
            <a:r>
              <a:rPr lang="en-US" dirty="0"/>
              <a:t> </a:t>
            </a:r>
            <a:r>
              <a:rPr lang="" altLang="en-US" dirty="0"/>
              <a:t>A</a:t>
            </a:r>
            <a:r>
              <a:rPr lang="en-US" dirty="0" err="1"/>
              <a:t>ctivity</a:t>
            </a:r>
            <a:r>
              <a:rPr lang="en-US" dirty="0"/>
              <a:t> </a:t>
            </a:r>
            <a:r>
              <a:rPr lang="en-US" dirty="0" err="1"/>
              <a:t>può</a:t>
            </a:r>
            <a:r>
              <a:rPr lang="en-US" dirty="0"/>
              <a:t> </a:t>
            </a:r>
            <a:r>
              <a:rPr lang="en-US" dirty="0" err="1"/>
              <a:t>avere</a:t>
            </a:r>
            <a:r>
              <a:rPr lang="en-US" dirty="0"/>
              <a:t> al </a:t>
            </a:r>
            <a:r>
              <a:rPr lang="en-US" dirty="0" err="1"/>
              <a:t>suo</a:t>
            </a:r>
            <a:r>
              <a:rPr lang="en-US" dirty="0"/>
              <a:t> </a:t>
            </a:r>
            <a:r>
              <a:rPr lang="en-US" dirty="0" err="1"/>
              <a:t>interno</a:t>
            </a:r>
            <a:r>
              <a:rPr lang="en-US" dirty="0"/>
              <a:t> </a:t>
            </a:r>
            <a:r>
              <a:rPr lang="en-US" dirty="0" err="1"/>
              <a:t>più</a:t>
            </a:r>
            <a:r>
              <a:rPr lang="en-US" dirty="0"/>
              <a:t> fragment  ( e </a:t>
            </a:r>
            <a:r>
              <a:rPr lang="en-US" dirty="0" err="1"/>
              <a:t>quindi</a:t>
            </a:r>
            <a:r>
              <a:rPr lang="en-US" dirty="0"/>
              <a:t> </a:t>
            </a:r>
            <a:r>
              <a:rPr lang="en-US" dirty="0" err="1"/>
              <a:t>più</a:t>
            </a:r>
            <a:r>
              <a:rPr lang="en-US" dirty="0"/>
              <a:t> mini-activity) e </a:t>
            </a:r>
            <a:r>
              <a:rPr lang="en-US" dirty="0" err="1"/>
              <a:t>questi</a:t>
            </a:r>
            <a:r>
              <a:rPr lang="en-US" dirty="0"/>
              <a:t> </a:t>
            </a:r>
            <a:r>
              <a:rPr lang="en-US" dirty="0" err="1"/>
              <a:t>possono</a:t>
            </a:r>
            <a:r>
              <a:rPr lang="en-US" dirty="0"/>
              <a:t> </a:t>
            </a:r>
            <a:r>
              <a:rPr lang="en-US" dirty="0" err="1"/>
              <a:t>essere</a:t>
            </a:r>
            <a:r>
              <a:rPr lang="en-US" dirty="0"/>
              <a:t> </a:t>
            </a:r>
            <a:r>
              <a:rPr lang="en-US" dirty="0" err="1"/>
              <a:t>sostituiti</a:t>
            </a:r>
            <a:r>
              <a:rPr lang="en-US" dirty="0"/>
              <a:t> da </a:t>
            </a:r>
            <a:r>
              <a:rPr lang="en-US" dirty="0" err="1"/>
              <a:t>altri</a:t>
            </a:r>
            <a:r>
              <a:rPr lang="en-US" dirty="0"/>
              <a:t> fragment </a:t>
            </a:r>
            <a:r>
              <a:rPr lang="en-US" dirty="0" err="1"/>
              <a:t>mentre</a:t>
            </a:r>
            <a:r>
              <a:rPr lang="en-US" dirty="0"/>
              <a:t> </a:t>
            </a:r>
            <a:r>
              <a:rPr lang="en-US" dirty="0" err="1"/>
              <a:t>l’applicazione</a:t>
            </a:r>
            <a:r>
              <a:rPr lang="en-US" dirty="0"/>
              <a:t> </a:t>
            </a:r>
            <a:r>
              <a:rPr lang="en-US" dirty="0" err="1"/>
              <a:t>è</a:t>
            </a:r>
            <a:r>
              <a:rPr lang="en-US" dirty="0"/>
              <a:t> </a:t>
            </a:r>
            <a:r>
              <a:rPr lang="en-US" dirty="0" err="1"/>
              <a:t>attiva</a:t>
            </a:r>
            <a:r>
              <a:rPr lang="en-US" dirty="0"/>
              <a:t>.</a:t>
            </a:r>
          </a:p>
          <a:p>
            <a:endParaRPr lang="" altLang="en-US" dirty="0"/>
          </a:p>
          <a:p>
            <a:r>
              <a:rPr lang="" altLang="en-US" dirty="0"/>
              <a:t>Una struttura del genere facilita </a:t>
            </a:r>
            <a:r>
              <a:rPr lang="en-US" dirty="0"/>
              <a:t>la </a:t>
            </a:r>
            <a:r>
              <a:rPr lang="en-US" dirty="0" err="1"/>
              <a:t>gestione</a:t>
            </a:r>
            <a:r>
              <a:rPr lang="en-US" dirty="0"/>
              <a:t> del </a:t>
            </a:r>
            <a:r>
              <a:rPr lang="en-US" dirty="0" err="1"/>
              <a:t>ciclo</a:t>
            </a:r>
            <a:r>
              <a:rPr lang="en-US" dirty="0"/>
              <a:t> di vita di </a:t>
            </a:r>
            <a:r>
              <a:rPr lang="en-US" dirty="0" err="1"/>
              <a:t>un’Activity</a:t>
            </a:r>
            <a:r>
              <a:rPr lang="" altLang="en-US" dirty="0"/>
              <a:t>, </a:t>
            </a:r>
            <a:r>
              <a:rPr lang="en-US" dirty="0"/>
              <a:t>visto </a:t>
            </a:r>
            <a:r>
              <a:rPr lang="en-US" dirty="0" err="1"/>
              <a:t>che</a:t>
            </a:r>
            <a:r>
              <a:rPr lang="en-US" dirty="0"/>
              <a:t> quest</a:t>
            </a:r>
            <a:r>
              <a:rPr lang="" altLang="en-US" dirty="0"/>
              <a:t>'ultima</a:t>
            </a:r>
            <a:r>
              <a:rPr lang="en-US" dirty="0"/>
              <a:t> non cambia ma </a:t>
            </a:r>
            <a:r>
              <a:rPr lang="en-US" dirty="0" err="1"/>
              <a:t>si</a:t>
            </a:r>
            <a:r>
              <a:rPr lang="en-US" dirty="0"/>
              <a:t> </a:t>
            </a:r>
            <a:r>
              <a:rPr lang="en-US" dirty="0" err="1"/>
              <a:t>alternano</a:t>
            </a:r>
            <a:r>
              <a:rPr lang="en-US" dirty="0"/>
              <a:t> solo </a:t>
            </a:r>
            <a:r>
              <a:rPr lang="en-US" dirty="0" err="1"/>
              <a:t>i</a:t>
            </a:r>
            <a:r>
              <a:rPr lang="en-US" dirty="0"/>
              <a:t> Fragment</a:t>
            </a:r>
            <a:r>
              <a:rPr lang="" altLang="en-US" dirty="0"/>
              <a:t>.</a:t>
            </a:r>
          </a:p>
          <a:p>
            <a:endParaRPr lang="" altLang="en-US" dirty="0"/>
          </a:p>
          <a:p>
            <a:r>
              <a:rPr lang="en-US" dirty="0"/>
              <a:t> </a:t>
            </a:r>
            <a:r>
              <a:rPr lang="" altLang="en-US" dirty="0"/>
              <a:t>D</a:t>
            </a:r>
            <a:r>
              <a:rPr lang="en-US" dirty="0"/>
              <a:t>’</a:t>
            </a:r>
            <a:r>
              <a:rPr lang="en-US" dirty="0" err="1"/>
              <a:t>altro</a:t>
            </a:r>
            <a:r>
              <a:rPr lang="en-US" dirty="0"/>
              <a:t> </a:t>
            </a:r>
            <a:r>
              <a:rPr lang="" altLang="en-US" dirty="0"/>
              <a:t>canto però</a:t>
            </a:r>
            <a:r>
              <a:rPr lang="en-US" dirty="0"/>
              <a:t> </a:t>
            </a:r>
            <a:r>
              <a:rPr lang="" altLang="en-US" dirty="0"/>
              <a:t>aumenta la</a:t>
            </a:r>
            <a:r>
              <a:rPr lang="en-US" dirty="0"/>
              <a:t> </a:t>
            </a:r>
            <a:r>
              <a:rPr lang="en-US" dirty="0" err="1"/>
              <a:t>complessità</a:t>
            </a:r>
            <a:r>
              <a:rPr lang="en-US" dirty="0"/>
              <a:t> </a:t>
            </a:r>
            <a:r>
              <a:rPr lang="en-US" dirty="0" err="1"/>
              <a:t>considerando</a:t>
            </a:r>
            <a:r>
              <a:rPr lang="en-US" dirty="0"/>
              <a:t> </a:t>
            </a:r>
            <a:r>
              <a:rPr lang="en-US" dirty="0" err="1"/>
              <a:t>che</a:t>
            </a:r>
            <a:r>
              <a:rPr lang="en-US" dirty="0"/>
              <a:t> </a:t>
            </a:r>
            <a:r>
              <a:rPr lang="en-US" dirty="0" err="1"/>
              <a:t>i</a:t>
            </a:r>
            <a:r>
              <a:rPr lang="en-US" dirty="0"/>
              <a:t> Fragment  </a:t>
            </a:r>
            <a:r>
              <a:rPr lang="en-US" dirty="0" err="1"/>
              <a:t>hanno</a:t>
            </a:r>
            <a:r>
              <a:rPr lang="en-US" dirty="0"/>
              <a:t> un proprio </a:t>
            </a:r>
            <a:r>
              <a:rPr lang="en-US" dirty="0" err="1"/>
              <a:t>ciclo</a:t>
            </a:r>
            <a:r>
              <a:rPr lang="en-US" dirty="0"/>
              <a:t> di vita </a:t>
            </a:r>
            <a:r>
              <a:rPr lang="en-US" dirty="0" err="1"/>
              <a:t>piuttosto</a:t>
            </a:r>
            <a:r>
              <a:rPr lang="en-US" dirty="0"/>
              <a:t> </a:t>
            </a:r>
            <a:r>
              <a:rPr lang="en-US" dirty="0" err="1"/>
              <a:t>articolato</a:t>
            </a:r>
            <a:r>
              <a:rPr lang="en-US" dirty="0"/>
              <a:t>.</a:t>
            </a:r>
          </a:p>
        </p:txBody>
      </p:sp>
    </p:spTree>
    <p:extLst>
      <p:ext uri="{BB962C8B-B14F-4D97-AF65-F5344CB8AC3E}">
        <p14:creationId xmlns:p14="http://schemas.microsoft.com/office/powerpoint/2010/main" val="3924620508"/>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01D50D-9B8B-C846-B4F1-8FA636F07C6E}"/>
              </a:ext>
            </a:extLst>
          </p:cNvPr>
          <p:cNvSpPr>
            <a:spLocks noGrp="1"/>
          </p:cNvSpPr>
          <p:nvPr>
            <p:ph type="title"/>
          </p:nvPr>
        </p:nvSpPr>
        <p:spPr/>
        <p:txBody>
          <a:bodyPr/>
          <a:lstStyle/>
          <a:p>
            <a:r>
              <a:rPr lang="it-IT" dirty="0">
                <a:latin typeface="Arial" panose="020B0604020202020204" pitchFamily="34" charset="0"/>
                <a:cs typeface="Arial" panose="020B0604020202020204" pitchFamily="34" charset="0"/>
              </a:rPr>
              <a:t>Comunicazione tra due Fragment</a:t>
            </a:r>
            <a:endParaRPr lang="it-IT" dirty="0"/>
          </a:p>
        </p:txBody>
      </p:sp>
      <p:sp>
        <p:nvSpPr>
          <p:cNvPr id="3" name="Segnaposto contenuto 2">
            <a:extLst>
              <a:ext uri="{FF2B5EF4-FFF2-40B4-BE49-F238E27FC236}">
                <a16:creationId xmlns:a16="http://schemas.microsoft.com/office/drawing/2014/main" id="{96B965D8-66F8-6744-9B1F-A65EDCD59342}"/>
              </a:ext>
            </a:extLst>
          </p:cNvPr>
          <p:cNvSpPr>
            <a:spLocks noGrp="1"/>
          </p:cNvSpPr>
          <p:nvPr>
            <p:ph idx="1"/>
          </p:nvPr>
        </p:nvSpPr>
        <p:spPr/>
        <p:txBody>
          <a:bodyPr>
            <a:normAutofit/>
          </a:bodyPr>
          <a:lstStyle/>
          <a:p>
            <a:r>
              <a:rPr lang="it-IT" dirty="0"/>
              <a:t>La strada raccomandata per la comunicazione tra Fragment è quella della creazione di una </a:t>
            </a:r>
            <a:r>
              <a:rPr lang="it-IT" dirty="0" err="1"/>
              <a:t>ViewModel</a:t>
            </a:r>
            <a:r>
              <a:rPr lang="it-IT" dirty="0"/>
              <a:t>.</a:t>
            </a:r>
          </a:p>
          <a:p>
            <a:endParaRPr lang="it-IT" dirty="0"/>
          </a:p>
          <a:p>
            <a:r>
              <a:rPr lang="it-IT" dirty="0"/>
              <a:t>Gli oggetti </a:t>
            </a:r>
            <a:r>
              <a:rPr lang="it-IT" dirty="0" err="1"/>
              <a:t>ViewModel</a:t>
            </a:r>
            <a:r>
              <a:rPr lang="it-IT" dirty="0"/>
              <a:t> vengono conservati durante le modifiche di configurazione. </a:t>
            </a:r>
          </a:p>
          <a:p>
            <a:r>
              <a:rPr lang="it-IT" dirty="0"/>
              <a:t>Così le </a:t>
            </a:r>
            <a:r>
              <a:rPr lang="it-IT" dirty="0" err="1"/>
              <a:t>ViewModel</a:t>
            </a:r>
            <a:r>
              <a:rPr lang="it-IT" dirty="0"/>
              <a:t> consentono ai dati di essere conservati anche in caso di rotazione dello schermo.</a:t>
            </a:r>
          </a:p>
          <a:p>
            <a:pPr marL="0" indent="0">
              <a:buNone/>
            </a:pPr>
            <a:endParaRPr lang="it-IT" dirty="0"/>
          </a:p>
          <a:p>
            <a:r>
              <a:rPr lang="it-IT" dirty="0"/>
              <a:t>I Fragment possono aggiornare il dato con la </a:t>
            </a:r>
            <a:r>
              <a:rPr lang="it-IT" dirty="0" err="1"/>
              <a:t>ViewModel</a:t>
            </a:r>
            <a:r>
              <a:rPr lang="it-IT" dirty="0"/>
              <a:t> e se il dato è esposto usando </a:t>
            </a:r>
            <a:r>
              <a:rPr lang="it-IT" dirty="0" err="1"/>
              <a:t>LiveData</a:t>
            </a:r>
            <a:r>
              <a:rPr lang="it-IT" dirty="0"/>
              <a:t>, il nuovo stato può essere inserito per tutto il tempo in cui il Fragment osserva il </a:t>
            </a:r>
            <a:r>
              <a:rPr lang="it-IT" dirty="0" err="1"/>
              <a:t>LiveData</a:t>
            </a:r>
            <a:r>
              <a:rPr lang="it-IT" dirty="0"/>
              <a:t> dalla </a:t>
            </a:r>
            <a:r>
              <a:rPr lang="it-IT" dirty="0" err="1"/>
              <a:t>ViewModel</a:t>
            </a:r>
            <a:endParaRPr lang="it-IT" dirty="0"/>
          </a:p>
        </p:txBody>
      </p:sp>
    </p:spTree>
    <p:extLst>
      <p:ext uri="{BB962C8B-B14F-4D97-AF65-F5344CB8AC3E}">
        <p14:creationId xmlns:p14="http://schemas.microsoft.com/office/powerpoint/2010/main" val="6065053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49EFC1-5573-8F40-AD62-618E609AB24F}"/>
              </a:ext>
            </a:extLst>
          </p:cNvPr>
          <p:cNvSpPr>
            <a:spLocks noGrp="1"/>
          </p:cNvSpPr>
          <p:nvPr>
            <p:ph type="title"/>
          </p:nvPr>
        </p:nvSpPr>
        <p:spPr/>
        <p:txBody>
          <a:bodyPr/>
          <a:lstStyle/>
          <a:p>
            <a:r>
              <a:rPr lang="it-IT" dirty="0">
                <a:latin typeface="Arial" panose="020B0604020202020204" pitchFamily="34" charset="0"/>
                <a:cs typeface="Arial" panose="020B0604020202020204" pitchFamily="34" charset="0"/>
              </a:rPr>
              <a:t>Comunicazione tra due Fragment</a:t>
            </a:r>
            <a:endParaRPr lang="it-IT" dirty="0"/>
          </a:p>
        </p:txBody>
      </p:sp>
      <p:sp>
        <p:nvSpPr>
          <p:cNvPr id="3" name="Segnaposto contenuto 2">
            <a:extLst>
              <a:ext uri="{FF2B5EF4-FFF2-40B4-BE49-F238E27FC236}">
                <a16:creationId xmlns:a16="http://schemas.microsoft.com/office/drawing/2014/main" id="{75E98AD8-1530-4A4C-BB75-BFD4B9ACF1CA}"/>
              </a:ext>
            </a:extLst>
          </p:cNvPr>
          <p:cNvSpPr>
            <a:spLocks noGrp="1"/>
          </p:cNvSpPr>
          <p:nvPr>
            <p:ph idx="1"/>
          </p:nvPr>
        </p:nvSpPr>
        <p:spPr/>
        <p:txBody>
          <a:bodyPr/>
          <a:lstStyle/>
          <a:p>
            <a:r>
              <a:rPr lang="it-IT" dirty="0"/>
              <a:t>Un altro modo per far comunicare due Fragment è quello di implementare manualmente un flusso di comunicazione usando le interfacce</a:t>
            </a:r>
          </a:p>
          <a:p>
            <a:r>
              <a:rPr lang="it-IT" dirty="0"/>
              <a:t>Questo metodo richiede però più lavoro per essere implementato e non è facilmente riusabile in altri Fragment</a:t>
            </a:r>
          </a:p>
        </p:txBody>
      </p:sp>
    </p:spTree>
    <p:extLst>
      <p:ext uri="{BB962C8B-B14F-4D97-AF65-F5344CB8AC3E}">
        <p14:creationId xmlns:p14="http://schemas.microsoft.com/office/powerpoint/2010/main" val="31753192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D42AB9-6D1F-8A48-BC94-4A37A00078C6}"/>
              </a:ext>
            </a:extLst>
          </p:cNvPr>
          <p:cNvSpPr>
            <a:spLocks noGrp="1"/>
          </p:cNvSpPr>
          <p:nvPr>
            <p:ph type="title"/>
          </p:nvPr>
        </p:nvSpPr>
        <p:spPr/>
        <p:txBody>
          <a:bodyPr/>
          <a:lstStyle/>
          <a:p>
            <a:r>
              <a:rPr lang="it-IT" dirty="0"/>
              <a:t>Comunicazione tramite </a:t>
            </a:r>
            <a:r>
              <a:rPr lang="it-IT" dirty="0" err="1"/>
              <a:t>ViewModel</a:t>
            </a:r>
            <a:endParaRPr lang="it-IT" dirty="0"/>
          </a:p>
        </p:txBody>
      </p:sp>
      <p:sp>
        <p:nvSpPr>
          <p:cNvPr id="3" name="Segnaposto contenuto 2">
            <a:extLst>
              <a:ext uri="{FF2B5EF4-FFF2-40B4-BE49-F238E27FC236}">
                <a16:creationId xmlns:a16="http://schemas.microsoft.com/office/drawing/2014/main" id="{63EBF2EC-5FF2-D045-BCAE-EA3CE1FC30CE}"/>
              </a:ext>
            </a:extLst>
          </p:cNvPr>
          <p:cNvSpPr>
            <a:spLocks noGrp="1"/>
          </p:cNvSpPr>
          <p:nvPr>
            <p:ph idx="1"/>
          </p:nvPr>
        </p:nvSpPr>
        <p:spPr/>
        <p:txBody>
          <a:bodyPr/>
          <a:lstStyle/>
          <a:p>
            <a:r>
              <a:rPr lang="it-IT" dirty="0"/>
              <a:t>Come abbiamo detto i due Fragment condividono una </a:t>
            </a:r>
            <a:r>
              <a:rPr lang="it-IT" dirty="0" err="1"/>
              <a:t>ViewModel</a:t>
            </a:r>
            <a:r>
              <a:rPr lang="it-IT" dirty="0"/>
              <a:t> usando le loro Activity per gestire la comunicazione</a:t>
            </a:r>
          </a:p>
          <a:p>
            <a:endParaRPr lang="it-IT" dirty="0"/>
          </a:p>
          <a:p>
            <a:pPr marL="0" indent="0">
              <a:buNone/>
            </a:pPr>
            <a:endParaRPr lang="it-IT" dirty="0"/>
          </a:p>
        </p:txBody>
      </p:sp>
      <p:pic>
        <p:nvPicPr>
          <p:cNvPr id="5" name="Immagine 4">
            <a:extLst>
              <a:ext uri="{FF2B5EF4-FFF2-40B4-BE49-F238E27FC236}">
                <a16:creationId xmlns:a16="http://schemas.microsoft.com/office/drawing/2014/main" id="{6F5E53A0-21D8-8844-AC95-C879F3661BCE}"/>
              </a:ext>
            </a:extLst>
          </p:cNvPr>
          <p:cNvPicPr>
            <a:picLocks noChangeAspect="1"/>
          </p:cNvPicPr>
          <p:nvPr/>
        </p:nvPicPr>
        <p:blipFill>
          <a:blip r:embed="rId2"/>
          <a:stretch>
            <a:fillRect/>
          </a:stretch>
        </p:blipFill>
        <p:spPr>
          <a:xfrm>
            <a:off x="657668" y="3325151"/>
            <a:ext cx="8636000" cy="2946400"/>
          </a:xfrm>
          <a:prstGeom prst="rect">
            <a:avLst/>
          </a:prstGeom>
        </p:spPr>
      </p:pic>
    </p:spTree>
    <p:extLst>
      <p:ext uri="{BB962C8B-B14F-4D97-AF65-F5344CB8AC3E}">
        <p14:creationId xmlns:p14="http://schemas.microsoft.com/office/powerpoint/2010/main" val="27882245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430C80-1694-9A4B-9F49-C04F76851311}"/>
              </a:ext>
            </a:extLst>
          </p:cNvPr>
          <p:cNvSpPr>
            <a:spLocks noGrp="1"/>
          </p:cNvSpPr>
          <p:nvPr>
            <p:ph type="title"/>
          </p:nvPr>
        </p:nvSpPr>
        <p:spPr/>
        <p:txBody>
          <a:bodyPr/>
          <a:lstStyle/>
          <a:p>
            <a:endParaRPr lang="it-IT"/>
          </a:p>
        </p:txBody>
      </p:sp>
      <p:pic>
        <p:nvPicPr>
          <p:cNvPr id="5" name="Segnaposto contenuto 4">
            <a:extLst>
              <a:ext uri="{FF2B5EF4-FFF2-40B4-BE49-F238E27FC236}">
                <a16:creationId xmlns:a16="http://schemas.microsoft.com/office/drawing/2014/main" id="{0CD99E6A-A1F9-F14F-B46C-6958FBC6FCA8}"/>
              </a:ext>
            </a:extLst>
          </p:cNvPr>
          <p:cNvPicPr>
            <a:picLocks noGrp="1" noChangeAspect="1"/>
          </p:cNvPicPr>
          <p:nvPr>
            <p:ph idx="1"/>
          </p:nvPr>
        </p:nvPicPr>
        <p:blipFill>
          <a:blip r:embed="rId2"/>
          <a:stretch>
            <a:fillRect/>
          </a:stretch>
        </p:blipFill>
        <p:spPr>
          <a:xfrm>
            <a:off x="677334" y="3822411"/>
            <a:ext cx="8596312" cy="2797403"/>
          </a:xfrm>
        </p:spPr>
      </p:pic>
      <p:sp>
        <p:nvSpPr>
          <p:cNvPr id="8" name="CasellaDiTesto 7">
            <a:extLst>
              <a:ext uri="{FF2B5EF4-FFF2-40B4-BE49-F238E27FC236}">
                <a16:creationId xmlns:a16="http://schemas.microsoft.com/office/drawing/2014/main" id="{27EECF94-7417-6349-825A-4FB481DCB0F8}"/>
              </a:ext>
            </a:extLst>
          </p:cNvPr>
          <p:cNvSpPr txBox="1"/>
          <p:nvPr/>
        </p:nvSpPr>
        <p:spPr>
          <a:xfrm>
            <a:off x="677334" y="2083881"/>
            <a:ext cx="8596311" cy="2139047"/>
          </a:xfrm>
          <a:prstGeom prst="rect">
            <a:avLst/>
          </a:prstGeom>
          <a:noFill/>
        </p:spPr>
        <p:txBody>
          <a:bodyPr wrap="square" rtlCol="0">
            <a:spAutoFit/>
          </a:bodyPr>
          <a:lstStyle/>
          <a:p>
            <a:pPr marL="342900" indent="-342900" defTabSz="457200">
              <a:spcBef>
                <a:spcPts val="1000"/>
              </a:spcBef>
              <a:buClr>
                <a:schemeClr val="accent1"/>
              </a:buClr>
              <a:buSzPct val="80000"/>
              <a:buFont typeface="Wingdings 3" charset="2"/>
              <a:buChar char=""/>
            </a:pPr>
            <a:r>
              <a:rPr lang="it-IT" dirty="0">
                <a:solidFill>
                  <a:schemeClr val="tx1">
                    <a:lumMod val="75000"/>
                    <a:lumOff val="25000"/>
                  </a:schemeClr>
                </a:solidFill>
              </a:rPr>
              <a:t>Il Fragment Master ottiene un’ istanza di </a:t>
            </a:r>
            <a:r>
              <a:rPr lang="it-IT" dirty="0" err="1">
                <a:solidFill>
                  <a:schemeClr val="tx1">
                    <a:lumMod val="75000"/>
                    <a:lumOff val="25000"/>
                  </a:schemeClr>
                </a:solidFill>
              </a:rPr>
              <a:t>SharedViewModel</a:t>
            </a:r>
            <a:endParaRPr lang="it-IT" dirty="0">
              <a:solidFill>
                <a:schemeClr val="tx1">
                  <a:lumMod val="75000"/>
                  <a:lumOff val="25000"/>
                </a:schemeClr>
              </a:solidFill>
            </a:endParaRPr>
          </a:p>
          <a:p>
            <a:pPr marL="342900" indent="-342900" defTabSz="457200">
              <a:spcBef>
                <a:spcPts val="1000"/>
              </a:spcBef>
              <a:buClr>
                <a:schemeClr val="accent1"/>
              </a:buClr>
              <a:buSzPct val="80000"/>
              <a:buFont typeface="Wingdings 3" charset="2"/>
              <a:buChar char=""/>
            </a:pPr>
            <a:r>
              <a:rPr lang="it-IT" dirty="0">
                <a:solidFill>
                  <a:schemeClr val="tx1">
                    <a:lumMod val="75000"/>
                    <a:lumOff val="25000"/>
                  </a:schemeClr>
                </a:solidFill>
              </a:rPr>
              <a:t>Ad un certo evento dell’utente (un click), catturato da </a:t>
            </a:r>
            <a:r>
              <a:rPr lang="it-IT" dirty="0" err="1">
                <a:solidFill>
                  <a:schemeClr val="tx1">
                    <a:lumMod val="75000"/>
                    <a:lumOff val="25000"/>
                  </a:schemeClr>
                </a:solidFill>
              </a:rPr>
              <a:t>setOnClickListener</a:t>
            </a:r>
            <a:r>
              <a:rPr lang="it-IT" dirty="0">
                <a:solidFill>
                  <a:schemeClr val="tx1">
                    <a:lumMod val="75000"/>
                    <a:lumOff val="25000"/>
                  </a:schemeClr>
                </a:solidFill>
              </a:rPr>
              <a:t>(), verrà invocato il metodo </a:t>
            </a:r>
            <a:r>
              <a:rPr lang="it-IT" dirty="0" err="1">
                <a:solidFill>
                  <a:schemeClr val="tx1">
                    <a:lumMod val="75000"/>
                    <a:lumOff val="25000"/>
                  </a:schemeClr>
                </a:solidFill>
              </a:rPr>
              <a:t>select</a:t>
            </a:r>
            <a:r>
              <a:rPr lang="it-IT" dirty="0">
                <a:solidFill>
                  <a:schemeClr val="tx1">
                    <a:lumMod val="75000"/>
                    <a:lumOff val="25000"/>
                  </a:schemeClr>
                </a:solidFill>
              </a:rPr>
              <a:t>(item) che andrà a settare il valore del </a:t>
            </a:r>
            <a:r>
              <a:rPr lang="it-IT" dirty="0" err="1">
                <a:solidFill>
                  <a:schemeClr val="tx1">
                    <a:lumMod val="75000"/>
                    <a:lumOff val="25000"/>
                  </a:schemeClr>
                </a:solidFill>
              </a:rPr>
              <a:t>MutableLiveData</a:t>
            </a:r>
            <a:endParaRPr lang="it-IT" dirty="0">
              <a:solidFill>
                <a:schemeClr val="tx1">
                  <a:lumMod val="75000"/>
                  <a:lumOff val="25000"/>
                </a:schemeClr>
              </a:solidFill>
            </a:endParaRPr>
          </a:p>
          <a:p>
            <a:pPr marL="342900" indent="-342900" defTabSz="457200">
              <a:spcBef>
                <a:spcPts val="1000"/>
              </a:spcBef>
              <a:buClr>
                <a:schemeClr val="accent1"/>
              </a:buClr>
              <a:buSzPct val="80000"/>
              <a:buFont typeface="Wingdings 3" charset="2"/>
              <a:buChar char=""/>
            </a:pPr>
            <a:endParaRPr lang="it-IT" dirty="0">
              <a:solidFill>
                <a:schemeClr val="tx1">
                  <a:lumMod val="75000"/>
                  <a:lumOff val="25000"/>
                </a:schemeClr>
              </a:solidFill>
            </a:endParaRPr>
          </a:p>
          <a:p>
            <a:pPr marL="342900" indent="-342900" defTabSz="457200">
              <a:spcBef>
                <a:spcPts val="1000"/>
              </a:spcBef>
              <a:buClr>
                <a:schemeClr val="accent1"/>
              </a:buClr>
              <a:buSzPct val="80000"/>
              <a:buFont typeface="Wingdings 3" charset="2"/>
              <a:buChar char=""/>
            </a:pPr>
            <a:endParaRPr lang="it-IT" dirty="0">
              <a:solidFill>
                <a:schemeClr val="tx1">
                  <a:lumMod val="75000"/>
                  <a:lumOff val="25000"/>
                </a:schemeClr>
              </a:solidFill>
            </a:endParaRPr>
          </a:p>
        </p:txBody>
      </p:sp>
    </p:spTree>
    <p:extLst>
      <p:ext uri="{BB962C8B-B14F-4D97-AF65-F5344CB8AC3E}">
        <p14:creationId xmlns:p14="http://schemas.microsoft.com/office/powerpoint/2010/main" val="15384144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342459-B177-354B-92E1-B0572DF51F72}"/>
              </a:ext>
            </a:extLst>
          </p:cNvPr>
          <p:cNvSpPr>
            <a:spLocks noGrp="1"/>
          </p:cNvSpPr>
          <p:nvPr>
            <p:ph type="title"/>
          </p:nvPr>
        </p:nvSpPr>
        <p:spPr/>
        <p:txBody>
          <a:bodyPr/>
          <a:lstStyle/>
          <a:p>
            <a:endParaRPr lang="it-IT" dirty="0"/>
          </a:p>
        </p:txBody>
      </p:sp>
      <p:pic>
        <p:nvPicPr>
          <p:cNvPr id="16" name="Segnaposto contenuto 15">
            <a:extLst>
              <a:ext uri="{FF2B5EF4-FFF2-40B4-BE49-F238E27FC236}">
                <a16:creationId xmlns:a16="http://schemas.microsoft.com/office/drawing/2014/main" id="{3EE111C8-E120-F84F-9CC2-DE7A433F27AF}"/>
              </a:ext>
            </a:extLst>
          </p:cNvPr>
          <p:cNvPicPr>
            <a:picLocks noGrp="1" noChangeAspect="1"/>
          </p:cNvPicPr>
          <p:nvPr>
            <p:ph idx="1"/>
          </p:nvPr>
        </p:nvPicPr>
        <p:blipFill>
          <a:blip r:embed="rId2"/>
          <a:stretch>
            <a:fillRect/>
          </a:stretch>
        </p:blipFill>
        <p:spPr>
          <a:xfrm>
            <a:off x="677334" y="3903715"/>
            <a:ext cx="10986782" cy="2550792"/>
          </a:xfrm>
        </p:spPr>
      </p:pic>
      <p:sp>
        <p:nvSpPr>
          <p:cNvPr id="17" name="CasellaDiTesto 16">
            <a:extLst>
              <a:ext uri="{FF2B5EF4-FFF2-40B4-BE49-F238E27FC236}">
                <a16:creationId xmlns:a16="http://schemas.microsoft.com/office/drawing/2014/main" id="{45AA6B1D-BE2D-014F-A389-3162C3BFF980}"/>
              </a:ext>
            </a:extLst>
          </p:cNvPr>
          <p:cNvSpPr txBox="1"/>
          <p:nvPr/>
        </p:nvSpPr>
        <p:spPr>
          <a:xfrm>
            <a:off x="677334" y="2163651"/>
            <a:ext cx="10952289" cy="1328569"/>
          </a:xfrm>
          <a:prstGeom prst="rect">
            <a:avLst/>
          </a:prstGeom>
          <a:noFill/>
        </p:spPr>
        <p:txBody>
          <a:bodyPr wrap="square" rtlCol="0">
            <a:spAutoFit/>
          </a:bodyPr>
          <a:lstStyle/>
          <a:p>
            <a:pPr marL="342900" indent="-342900" defTabSz="457200">
              <a:spcBef>
                <a:spcPts val="1000"/>
              </a:spcBef>
              <a:buClr>
                <a:schemeClr val="accent1"/>
              </a:buClr>
              <a:buSzPct val="80000"/>
              <a:buFont typeface="Wingdings 3" charset="2"/>
              <a:buChar char=""/>
            </a:pPr>
            <a:r>
              <a:rPr lang="it-IT" dirty="0">
                <a:solidFill>
                  <a:schemeClr val="tx1">
                    <a:lumMod val="75000"/>
                    <a:lumOff val="25000"/>
                  </a:schemeClr>
                </a:solidFill>
              </a:rPr>
              <a:t>Il </a:t>
            </a:r>
            <a:r>
              <a:rPr lang="it-IT" dirty="0" err="1">
                <a:solidFill>
                  <a:schemeClr val="tx1">
                    <a:lumMod val="75000"/>
                    <a:lumOff val="25000"/>
                  </a:schemeClr>
                </a:solidFill>
              </a:rPr>
              <a:t>DetailFragment</a:t>
            </a:r>
            <a:r>
              <a:rPr lang="it-IT" dirty="0">
                <a:solidFill>
                  <a:schemeClr val="tx1">
                    <a:lumMod val="75000"/>
                    <a:lumOff val="25000"/>
                  </a:schemeClr>
                </a:solidFill>
              </a:rPr>
              <a:t> crea a sua volta un’istanza di </a:t>
            </a:r>
            <a:r>
              <a:rPr lang="it-IT" dirty="0" err="1">
                <a:solidFill>
                  <a:schemeClr val="tx1">
                    <a:lumMod val="75000"/>
                    <a:lumOff val="25000"/>
                  </a:schemeClr>
                </a:solidFill>
              </a:rPr>
              <a:t>SharedViewModel</a:t>
            </a:r>
            <a:r>
              <a:rPr lang="it-IT" dirty="0">
                <a:solidFill>
                  <a:schemeClr val="tx1">
                    <a:lumMod val="75000"/>
                    <a:lumOff val="25000"/>
                  </a:schemeClr>
                </a:solidFill>
              </a:rPr>
              <a:t> e attende che il </a:t>
            </a:r>
            <a:r>
              <a:rPr lang="it-IT" dirty="0" err="1">
                <a:solidFill>
                  <a:schemeClr val="tx1">
                    <a:lumMod val="75000"/>
                    <a:lumOff val="25000"/>
                  </a:schemeClr>
                </a:solidFill>
              </a:rPr>
              <a:t>MutableLiveData</a:t>
            </a:r>
            <a:r>
              <a:rPr lang="it-IT" dirty="0">
                <a:solidFill>
                  <a:schemeClr val="tx1">
                    <a:lumMod val="75000"/>
                    <a:lumOff val="25000"/>
                  </a:schemeClr>
                </a:solidFill>
              </a:rPr>
              <a:t> sia settato dal Fragment Master</a:t>
            </a:r>
          </a:p>
          <a:p>
            <a:pPr marL="342900" indent="-342900" defTabSz="457200">
              <a:spcBef>
                <a:spcPts val="1000"/>
              </a:spcBef>
              <a:buClr>
                <a:schemeClr val="accent1"/>
              </a:buClr>
              <a:buSzPct val="80000"/>
              <a:buFont typeface="Wingdings 3" charset="2"/>
              <a:buChar char=""/>
            </a:pPr>
            <a:r>
              <a:rPr lang="it-IT" dirty="0">
                <a:solidFill>
                  <a:schemeClr val="tx1">
                    <a:lumMod val="75000"/>
                    <a:lumOff val="25000"/>
                  </a:schemeClr>
                </a:solidFill>
              </a:rPr>
              <a:t>	A questo punto tramite il metodo </a:t>
            </a:r>
            <a:r>
              <a:rPr lang="it-IT" dirty="0" err="1">
                <a:solidFill>
                  <a:schemeClr val="tx1">
                    <a:lumMod val="75000"/>
                    <a:lumOff val="25000"/>
                  </a:schemeClr>
                </a:solidFill>
              </a:rPr>
              <a:t>geSelected</a:t>
            </a:r>
            <a:r>
              <a:rPr lang="it-IT" dirty="0">
                <a:solidFill>
                  <a:schemeClr val="tx1">
                    <a:lumMod val="75000"/>
                    <a:lumOff val="25000"/>
                  </a:schemeClr>
                </a:solidFill>
              </a:rPr>
              <a:t>() ottiene quel valore e può modificare la UI a suo piacimento</a:t>
            </a:r>
          </a:p>
        </p:txBody>
      </p:sp>
    </p:spTree>
    <p:extLst>
      <p:ext uri="{BB962C8B-B14F-4D97-AF65-F5344CB8AC3E}">
        <p14:creationId xmlns:p14="http://schemas.microsoft.com/office/powerpoint/2010/main" val="23857735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7424B2-3C8B-E246-9A2C-C0C83BAFFACC}"/>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90E3ECA3-4137-3D41-A18E-1667D918AF2C}"/>
              </a:ext>
            </a:extLst>
          </p:cNvPr>
          <p:cNvSpPr>
            <a:spLocks noGrp="1"/>
          </p:cNvSpPr>
          <p:nvPr>
            <p:ph idx="1"/>
          </p:nvPr>
        </p:nvSpPr>
        <p:spPr/>
        <p:txBody>
          <a:bodyPr/>
          <a:lstStyle/>
          <a:p>
            <a:r>
              <a:rPr lang="it-IT" u="sng" dirty="0"/>
              <a:t>Notiamo quindi che in questo modo entrambi i Fragment prendono la stessa istanza di </a:t>
            </a:r>
            <a:r>
              <a:rPr lang="it-IT" u="sng" dirty="0" err="1"/>
              <a:t>SharedViewModel</a:t>
            </a:r>
            <a:r>
              <a:rPr lang="it-IT" u="sng" dirty="0"/>
              <a:t> che è correlata a questa activity</a:t>
            </a:r>
          </a:p>
          <a:p>
            <a:r>
              <a:rPr lang="it-IT" u="sng" dirty="0"/>
              <a:t>Si hanno tre benefici</a:t>
            </a:r>
          </a:p>
          <a:p>
            <a:pPr lvl="1"/>
            <a:r>
              <a:rPr lang="it-IT" u="sng" dirty="0"/>
              <a:t>L’Activity non deve fare niente o sapere niente riguardo questa comunicazione</a:t>
            </a:r>
          </a:p>
          <a:p>
            <a:pPr lvl="1"/>
            <a:r>
              <a:rPr lang="it-IT" u="sng" dirty="0"/>
              <a:t>I Fragment non hanno bisogno di conoscere nulla l’uno dell’altro oltre la </a:t>
            </a:r>
            <a:r>
              <a:rPr lang="it-IT" u="sng" dirty="0" err="1"/>
              <a:t>SharedViewModel</a:t>
            </a:r>
            <a:endParaRPr lang="it-IT" u="sng" dirty="0"/>
          </a:p>
          <a:p>
            <a:pPr lvl="2"/>
            <a:r>
              <a:rPr lang="it-IT" u="sng" dirty="0"/>
              <a:t>Se un Fragment scompare, l’altro continua a funzionare come al solito</a:t>
            </a:r>
          </a:p>
          <a:p>
            <a:pPr lvl="1"/>
            <a:r>
              <a:rPr lang="it-IT" u="sng" dirty="0"/>
              <a:t>Ogni Fragment ha il proprio ciclo di vita, e non è affetto da quello dell’altro Fragment</a:t>
            </a:r>
          </a:p>
        </p:txBody>
      </p:sp>
    </p:spTree>
    <p:extLst>
      <p:ext uri="{BB962C8B-B14F-4D97-AF65-F5344CB8AC3E}">
        <p14:creationId xmlns:p14="http://schemas.microsoft.com/office/powerpoint/2010/main" val="37965951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D1F04D-7118-3F4F-A896-18E94B7E1159}"/>
              </a:ext>
            </a:extLst>
          </p:cNvPr>
          <p:cNvSpPr>
            <a:spLocks noGrp="1"/>
          </p:cNvSpPr>
          <p:nvPr>
            <p:ph type="ctrTitle"/>
          </p:nvPr>
        </p:nvSpPr>
        <p:spPr/>
        <p:txBody>
          <a:bodyPr/>
          <a:lstStyle/>
          <a:p>
            <a:pPr algn="ctr"/>
            <a:r>
              <a:rPr lang="it-IT" dirty="0">
                <a:latin typeface="Arial" panose="020B0604020202020204" pitchFamily="34" charset="0"/>
                <a:cs typeface="Arial" panose="020B0604020202020204" pitchFamily="34" charset="0"/>
              </a:rPr>
              <a:t>Navigare tra i Fragments utilizzando le animazioni</a:t>
            </a:r>
          </a:p>
        </p:txBody>
      </p:sp>
    </p:spTree>
    <p:extLst>
      <p:ext uri="{BB962C8B-B14F-4D97-AF65-F5344CB8AC3E}">
        <p14:creationId xmlns:p14="http://schemas.microsoft.com/office/powerpoint/2010/main" val="1446844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7290C7-C6C8-428C-B67E-C06B584706C7}"/>
              </a:ext>
            </a:extLst>
          </p:cNvPr>
          <p:cNvSpPr>
            <a:spLocks noGrp="1"/>
          </p:cNvSpPr>
          <p:nvPr>
            <p:ph type="title"/>
          </p:nvPr>
        </p:nvSpPr>
        <p:spPr/>
        <p:txBody>
          <a:bodyPr/>
          <a:lstStyle/>
          <a:p>
            <a:r>
              <a:rPr lang="it-IT" dirty="0"/>
              <a:t>Frameworks per le animazioni</a:t>
            </a:r>
          </a:p>
        </p:txBody>
      </p:sp>
      <p:sp>
        <p:nvSpPr>
          <p:cNvPr id="3" name="Segnaposto contenuto 2">
            <a:extLst>
              <a:ext uri="{FF2B5EF4-FFF2-40B4-BE49-F238E27FC236}">
                <a16:creationId xmlns:a16="http://schemas.microsoft.com/office/drawing/2014/main" id="{2FFE77EF-9CB1-499A-A9F7-C678DEBA2FBB}"/>
              </a:ext>
            </a:extLst>
          </p:cNvPr>
          <p:cNvSpPr>
            <a:spLocks noGrp="1"/>
          </p:cNvSpPr>
          <p:nvPr>
            <p:ph idx="1"/>
          </p:nvPr>
        </p:nvSpPr>
        <p:spPr/>
        <p:txBody>
          <a:bodyPr/>
          <a:lstStyle/>
          <a:p>
            <a:r>
              <a:rPr lang="it-IT" dirty="0"/>
              <a:t>La Fragment API offre due modi per utilizzare gli effetti di movimento e le trasformazioni per connettere visivamente i diversi fragment durante la navigazione.</a:t>
            </a:r>
          </a:p>
          <a:p>
            <a:r>
              <a:rPr lang="it-IT" dirty="0"/>
              <a:t>Un modo è l’utilizzo di Animation Framework, che utilizza le classi Animation e Animator.</a:t>
            </a:r>
          </a:p>
          <a:p>
            <a:r>
              <a:rPr lang="it-IT" dirty="0"/>
              <a:t>Un altro modo prevede l’utilizzo del Transition Framework, che include le transizioni di elementi condivisi.</a:t>
            </a:r>
          </a:p>
          <a:p>
            <a:r>
              <a:rPr lang="it-IT" dirty="0"/>
              <a:t>I due frameworks </a:t>
            </a:r>
            <a:r>
              <a:rPr lang="it-IT"/>
              <a:t>sono </a:t>
            </a:r>
            <a:r>
              <a:rPr lang="it-IT" u="sng"/>
              <a:t>mutuamente</a:t>
            </a:r>
            <a:r>
              <a:rPr lang="it-IT"/>
              <a:t> </a:t>
            </a:r>
            <a:r>
              <a:rPr lang="it-IT" dirty="0"/>
              <a:t>esclusivi!</a:t>
            </a:r>
          </a:p>
        </p:txBody>
      </p:sp>
    </p:spTree>
    <p:extLst>
      <p:ext uri="{BB962C8B-B14F-4D97-AF65-F5344CB8AC3E}">
        <p14:creationId xmlns:p14="http://schemas.microsoft.com/office/powerpoint/2010/main" val="28831945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262A70-305D-4D90-86B0-6E80CFFF5C41}"/>
              </a:ext>
            </a:extLst>
          </p:cNvPr>
          <p:cNvSpPr>
            <a:spLocks noGrp="1"/>
          </p:cNvSpPr>
          <p:nvPr>
            <p:ph type="title"/>
          </p:nvPr>
        </p:nvSpPr>
        <p:spPr/>
        <p:txBody>
          <a:bodyPr/>
          <a:lstStyle/>
          <a:p>
            <a:r>
              <a:rPr lang="it-IT" dirty="0"/>
              <a:t>Frameworks per le animazioni</a:t>
            </a:r>
          </a:p>
        </p:txBody>
      </p:sp>
      <p:sp>
        <p:nvSpPr>
          <p:cNvPr id="3" name="Segnaposto contenuto 2">
            <a:extLst>
              <a:ext uri="{FF2B5EF4-FFF2-40B4-BE49-F238E27FC236}">
                <a16:creationId xmlns:a16="http://schemas.microsoft.com/office/drawing/2014/main" id="{4208DB08-1641-49BB-AC96-301D7633C87E}"/>
              </a:ext>
            </a:extLst>
          </p:cNvPr>
          <p:cNvSpPr>
            <a:spLocks noGrp="1"/>
          </p:cNvSpPr>
          <p:nvPr>
            <p:ph idx="1"/>
          </p:nvPr>
        </p:nvSpPr>
        <p:spPr/>
        <p:txBody>
          <a:bodyPr/>
          <a:lstStyle/>
          <a:p>
            <a:r>
              <a:rPr lang="it-IT" dirty="0"/>
              <a:t>Per ogni fragment è possibile specificare effetti personalizzati per l’ingresso e l’uscita dal fragment stesso e per le transizioni di elementi condivisi tra i fragment:</a:t>
            </a:r>
          </a:p>
          <a:p>
            <a:pPr lvl="1"/>
            <a:r>
              <a:rPr lang="it-IT" dirty="0"/>
              <a:t>Un effetto di «entrata» determina come un fragment entra nello schermo, ad esempio il fragment potrebbe scorrere dal bordo dello schermo quando si naviga su esso.</a:t>
            </a:r>
          </a:p>
          <a:p>
            <a:pPr lvl="1"/>
            <a:r>
              <a:rPr lang="it-IT" dirty="0"/>
              <a:t>Un effetto di «uscita» determina come un fragment esce dallo schermo, ad esempio si potrebbe dissolvere il fragment quando si naviga via da esso.</a:t>
            </a:r>
          </a:p>
          <a:p>
            <a:pPr lvl="1"/>
            <a:r>
              <a:rPr lang="it-IT" dirty="0"/>
              <a:t>Una «transizione di elementi condivisi» determina il modo in cui una view condivisa tra due fragment si muove tra di essi.</a:t>
            </a:r>
          </a:p>
          <a:p>
            <a:pPr lvl="1"/>
            <a:endParaRPr lang="it-IT" dirty="0"/>
          </a:p>
          <a:p>
            <a:endParaRPr lang="it-IT" dirty="0"/>
          </a:p>
        </p:txBody>
      </p:sp>
    </p:spTree>
    <p:extLst>
      <p:ext uri="{BB962C8B-B14F-4D97-AF65-F5344CB8AC3E}">
        <p14:creationId xmlns:p14="http://schemas.microsoft.com/office/powerpoint/2010/main" val="41097107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24639D-CBBB-4CD2-81CD-28E1A8C34FD4}"/>
              </a:ext>
            </a:extLst>
          </p:cNvPr>
          <p:cNvSpPr>
            <a:spLocks noGrp="1"/>
          </p:cNvSpPr>
          <p:nvPr>
            <p:ph type="title"/>
          </p:nvPr>
        </p:nvSpPr>
        <p:spPr/>
        <p:txBody>
          <a:bodyPr/>
          <a:lstStyle/>
          <a:p>
            <a:r>
              <a:rPr lang="it-IT" dirty="0"/>
              <a:t>Impostare un’animazione</a:t>
            </a:r>
          </a:p>
        </p:txBody>
      </p:sp>
      <p:sp>
        <p:nvSpPr>
          <p:cNvPr id="3" name="Segnaposto contenuto 2">
            <a:extLst>
              <a:ext uri="{FF2B5EF4-FFF2-40B4-BE49-F238E27FC236}">
                <a16:creationId xmlns:a16="http://schemas.microsoft.com/office/drawing/2014/main" id="{21E149E1-8D76-4E97-B653-B4A978B334EE}"/>
              </a:ext>
            </a:extLst>
          </p:cNvPr>
          <p:cNvSpPr>
            <a:spLocks noGrp="1"/>
          </p:cNvSpPr>
          <p:nvPr>
            <p:ph idx="1"/>
          </p:nvPr>
        </p:nvSpPr>
        <p:spPr/>
        <p:txBody>
          <a:bodyPr/>
          <a:lstStyle/>
          <a:p>
            <a:r>
              <a:rPr lang="it-IT" dirty="0"/>
              <a:t>Innanzitutto, è necessario creare animazioni per gli effetti di ingresso e di uscita che vengono eseguite durante la navigazione verso un nuovo fragment.</a:t>
            </a:r>
          </a:p>
          <a:p>
            <a:r>
              <a:rPr lang="it-IT" dirty="0"/>
              <a:t>Queste animazioni possono essere definite nella directory res/anim:</a:t>
            </a:r>
          </a:p>
        </p:txBody>
      </p:sp>
      <p:pic>
        <p:nvPicPr>
          <p:cNvPr id="7" name="Immagine 6" descr="Immagine che contiene screenshot&#10;&#10;Descrizione generata automaticamente">
            <a:extLst>
              <a:ext uri="{FF2B5EF4-FFF2-40B4-BE49-F238E27FC236}">
                <a16:creationId xmlns:a16="http://schemas.microsoft.com/office/drawing/2014/main" id="{5756BBA6-F1A2-46B8-B6F0-1F95580020CE}"/>
              </a:ext>
            </a:extLst>
          </p:cNvPr>
          <p:cNvPicPr>
            <a:picLocks noChangeAspect="1"/>
          </p:cNvPicPr>
          <p:nvPr/>
        </p:nvPicPr>
        <p:blipFill>
          <a:blip r:embed="rId2"/>
          <a:stretch>
            <a:fillRect/>
          </a:stretch>
        </p:blipFill>
        <p:spPr>
          <a:xfrm>
            <a:off x="3368532" y="3437878"/>
            <a:ext cx="3216473" cy="2066278"/>
          </a:xfrm>
          <a:prstGeom prst="rect">
            <a:avLst/>
          </a:prstGeom>
        </p:spPr>
      </p:pic>
    </p:spTree>
    <p:extLst>
      <p:ext uri="{BB962C8B-B14F-4D97-AF65-F5344CB8AC3E}">
        <p14:creationId xmlns:p14="http://schemas.microsoft.com/office/powerpoint/2010/main" val="1935327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0105"/>
            <a:ext cx="8596668" cy="1320800"/>
          </a:xfrm>
        </p:spPr>
        <p:txBody>
          <a:bodyPr>
            <a:normAutofit/>
          </a:bodyPr>
          <a:lstStyle/>
          <a:p>
            <a:r>
              <a:rPr lang="" altLang="en-US" dirty="0"/>
              <a:t>Punto di Forza</a:t>
            </a:r>
          </a:p>
        </p:txBody>
      </p:sp>
      <p:sp>
        <p:nvSpPr>
          <p:cNvPr id="3" name="Content Placeholder 2"/>
          <p:cNvSpPr>
            <a:spLocks noGrp="1"/>
          </p:cNvSpPr>
          <p:nvPr>
            <p:ph idx="1"/>
          </p:nvPr>
        </p:nvSpPr>
        <p:spPr>
          <a:xfrm>
            <a:off x="677545" y="1701165"/>
            <a:ext cx="8596630" cy="2037715"/>
          </a:xfrm>
        </p:spPr>
        <p:txBody>
          <a:bodyPr>
            <a:normAutofit/>
          </a:bodyPr>
          <a:lstStyle/>
          <a:p>
            <a:r>
              <a:rPr lang="en-US" altLang="en-US" dirty="0" err="1">
                <a:sym typeface="+mn-ea"/>
              </a:rPr>
              <a:t>Supponiamo</a:t>
            </a:r>
            <a:r>
              <a:rPr lang="en-US" altLang="en-US" dirty="0">
                <a:sym typeface="+mn-ea"/>
              </a:rPr>
              <a:t> di </a:t>
            </a:r>
            <a:r>
              <a:rPr lang="en-US" altLang="en-US" dirty="0" err="1">
                <a:sym typeface="+mn-ea"/>
              </a:rPr>
              <a:t>avere</a:t>
            </a:r>
            <a:r>
              <a:rPr lang="en-US" altLang="en-US" dirty="0">
                <a:sym typeface="+mn-ea"/>
              </a:rPr>
              <a:t> due Fragment, </a:t>
            </a:r>
            <a:r>
              <a:rPr lang="en-US" altLang="en-US" dirty="0" err="1">
                <a:sym typeface="+mn-ea"/>
              </a:rPr>
              <a:t>uno</a:t>
            </a:r>
            <a:r>
              <a:rPr lang="en-US" altLang="en-US" dirty="0">
                <a:sym typeface="+mn-ea"/>
              </a:rPr>
              <a:t> </a:t>
            </a:r>
            <a:r>
              <a:rPr lang="en-US" altLang="en-US" dirty="0" err="1">
                <a:sym typeface="+mn-ea"/>
              </a:rPr>
              <a:t>che</a:t>
            </a:r>
            <a:r>
              <a:rPr lang="en-US" altLang="en-US" dirty="0">
                <a:sym typeface="+mn-ea"/>
              </a:rPr>
              <a:t> </a:t>
            </a:r>
            <a:r>
              <a:rPr lang="en-US" altLang="en-US" dirty="0" err="1">
                <a:sym typeface="+mn-ea"/>
              </a:rPr>
              <a:t>contiene</a:t>
            </a:r>
            <a:r>
              <a:rPr lang="en-US" altLang="en-US" dirty="0">
                <a:sym typeface="+mn-ea"/>
              </a:rPr>
              <a:t> una </a:t>
            </a:r>
            <a:r>
              <a:rPr lang="en-US" altLang="en-US" dirty="0" err="1">
                <a:sym typeface="+mn-ea"/>
              </a:rPr>
              <a:t>ListView</a:t>
            </a:r>
            <a:r>
              <a:rPr lang="en-US" altLang="en-US" dirty="0">
                <a:sym typeface="+mn-ea"/>
              </a:rPr>
              <a:t> ed un </a:t>
            </a:r>
            <a:r>
              <a:rPr lang="en-US" altLang="en-US" dirty="0" err="1">
                <a:sym typeface="+mn-ea"/>
              </a:rPr>
              <a:t>altro</a:t>
            </a:r>
            <a:r>
              <a:rPr lang="en-US" altLang="en-US" dirty="0">
                <a:sym typeface="+mn-ea"/>
              </a:rPr>
              <a:t> </a:t>
            </a:r>
            <a:r>
              <a:rPr lang="en-US" altLang="en-US" dirty="0" err="1">
                <a:sym typeface="+mn-ea"/>
              </a:rPr>
              <a:t>alcune</a:t>
            </a:r>
            <a:r>
              <a:rPr lang="en-US" altLang="en-US" dirty="0">
                <a:sym typeface="+mn-ea"/>
              </a:rPr>
              <a:t> </a:t>
            </a:r>
            <a:r>
              <a:rPr lang="en-US" altLang="en-US" dirty="0" err="1">
                <a:sym typeface="+mn-ea"/>
              </a:rPr>
              <a:t>TextView</a:t>
            </a:r>
            <a:r>
              <a:rPr lang="en-US" altLang="en-US" dirty="0">
                <a:sym typeface="+mn-ea"/>
              </a:rPr>
              <a:t>, e di </a:t>
            </a:r>
            <a:r>
              <a:rPr lang="en-US" altLang="en-US" dirty="0" err="1">
                <a:sym typeface="+mn-ea"/>
              </a:rPr>
              <a:t>avere</a:t>
            </a:r>
            <a:r>
              <a:rPr lang="en-US" altLang="en-US" dirty="0">
                <a:sym typeface="+mn-ea"/>
              </a:rPr>
              <a:t> </a:t>
            </a:r>
            <a:r>
              <a:rPr lang="en-US" altLang="en-US" dirty="0" err="1">
                <a:sym typeface="+mn-ea"/>
              </a:rPr>
              <a:t>un'applicazione</a:t>
            </a:r>
            <a:r>
              <a:rPr lang="en-US" altLang="en-US" dirty="0">
                <a:sym typeface="+mn-ea"/>
              </a:rPr>
              <a:t> </a:t>
            </a:r>
            <a:r>
              <a:rPr lang="en-US" altLang="en-US" dirty="0" err="1">
                <a:sym typeface="+mn-ea"/>
              </a:rPr>
              <a:t>che</a:t>
            </a:r>
            <a:r>
              <a:rPr lang="en-US" altLang="en-US" dirty="0">
                <a:sym typeface="+mn-ea"/>
              </a:rPr>
              <a:t> li </a:t>
            </a:r>
            <a:r>
              <a:rPr lang="en-US" altLang="en-US" dirty="0" err="1">
                <a:sym typeface="+mn-ea"/>
              </a:rPr>
              <a:t>implementi</a:t>
            </a:r>
            <a:r>
              <a:rPr lang="en-US" altLang="en-US" dirty="0">
                <a:sym typeface="+mn-ea"/>
              </a:rPr>
              <a:t>.</a:t>
            </a:r>
          </a:p>
          <a:p>
            <a:endParaRPr lang="en-US" altLang="en-US" dirty="0">
              <a:sym typeface="+mn-ea"/>
            </a:endParaRPr>
          </a:p>
          <a:p>
            <a:r>
              <a:rPr lang="en-US" altLang="en-US" dirty="0">
                <a:sym typeface="+mn-ea"/>
              </a:rPr>
              <a:t> </a:t>
            </a:r>
            <a:r>
              <a:rPr lang="en-US" altLang="en-US" dirty="0" err="1">
                <a:sym typeface="+mn-ea"/>
              </a:rPr>
              <a:t>Andando</a:t>
            </a:r>
            <a:r>
              <a:rPr lang="en-US" altLang="en-US" dirty="0">
                <a:sym typeface="+mn-ea"/>
              </a:rPr>
              <a:t> a </a:t>
            </a:r>
            <a:r>
              <a:rPr lang="en-US" altLang="en-US" dirty="0" err="1">
                <a:sym typeface="+mn-ea"/>
              </a:rPr>
              <a:t>visualizzare</a:t>
            </a:r>
            <a:r>
              <a:rPr lang="en-US" altLang="en-US" dirty="0">
                <a:sym typeface="+mn-ea"/>
              </a:rPr>
              <a:t> </a:t>
            </a:r>
            <a:r>
              <a:rPr lang="en-US" altLang="en-US" dirty="0" err="1">
                <a:sym typeface="+mn-ea"/>
              </a:rPr>
              <a:t>l'applicazione</a:t>
            </a:r>
            <a:r>
              <a:rPr lang="en-US" altLang="en-US" dirty="0">
                <a:sym typeface="+mn-ea"/>
              </a:rPr>
              <a:t> </a:t>
            </a:r>
            <a:r>
              <a:rPr lang="en-US" altLang="en-US" dirty="0" err="1">
                <a:sym typeface="+mn-ea"/>
              </a:rPr>
              <a:t>su</a:t>
            </a:r>
            <a:r>
              <a:rPr lang="en-US" altLang="en-US" dirty="0">
                <a:sym typeface="+mn-ea"/>
              </a:rPr>
              <a:t> un </a:t>
            </a:r>
            <a:r>
              <a:rPr lang="en-US" altLang="en-US" dirty="0" err="1">
                <a:sym typeface="+mn-ea"/>
              </a:rPr>
              <a:t>dispositivo</a:t>
            </a:r>
            <a:r>
              <a:rPr lang="en-US" altLang="en-US" dirty="0">
                <a:sym typeface="+mn-ea"/>
              </a:rPr>
              <a:t> Handset, o </a:t>
            </a:r>
            <a:r>
              <a:rPr lang="en-US" altLang="en-US" dirty="0" err="1">
                <a:sym typeface="+mn-ea"/>
              </a:rPr>
              <a:t>comunque</a:t>
            </a:r>
            <a:r>
              <a:rPr lang="en-US" altLang="en-US" dirty="0">
                <a:sym typeface="+mn-ea"/>
              </a:rPr>
              <a:t> </a:t>
            </a:r>
            <a:r>
              <a:rPr lang="en-US" altLang="en-US" dirty="0" err="1">
                <a:sym typeface="+mn-ea"/>
              </a:rPr>
              <a:t>sia</a:t>
            </a:r>
            <a:r>
              <a:rPr lang="en-US" altLang="en-US" dirty="0">
                <a:sym typeface="+mn-ea"/>
              </a:rPr>
              <a:t> ad </a:t>
            </a:r>
            <a:r>
              <a:rPr lang="en-US" altLang="en-US" dirty="0" err="1">
                <a:sym typeface="+mn-ea"/>
              </a:rPr>
              <a:t>orientamento</a:t>
            </a:r>
            <a:r>
              <a:rPr lang="en-US" altLang="en-US" dirty="0">
                <a:sym typeface="+mn-ea"/>
              </a:rPr>
              <a:t> </a:t>
            </a:r>
            <a:r>
              <a:rPr lang="en-US" altLang="en-US" dirty="0" err="1">
                <a:sym typeface="+mn-ea"/>
              </a:rPr>
              <a:t>verticale</a:t>
            </a:r>
            <a:r>
              <a:rPr lang="en-US" altLang="en-US" dirty="0">
                <a:sym typeface="+mn-ea"/>
              </a:rPr>
              <a:t>, </a:t>
            </a:r>
            <a:r>
              <a:rPr lang="en-US" altLang="en-US" dirty="0" err="1">
                <a:sym typeface="+mn-ea"/>
              </a:rPr>
              <a:t>il</a:t>
            </a:r>
            <a:r>
              <a:rPr lang="en-US" altLang="en-US" dirty="0">
                <a:sym typeface="+mn-ea"/>
              </a:rPr>
              <a:t> primo fragment </a:t>
            </a:r>
            <a:r>
              <a:rPr lang="en-US" altLang="en-US" dirty="0" err="1">
                <a:sym typeface="+mn-ea"/>
              </a:rPr>
              <a:t>verrà</a:t>
            </a:r>
            <a:r>
              <a:rPr lang="en-US" altLang="en-US" dirty="0">
                <a:sym typeface="+mn-ea"/>
              </a:rPr>
              <a:t> </a:t>
            </a:r>
            <a:r>
              <a:rPr lang="en-US" altLang="en-US" dirty="0" err="1">
                <a:sym typeface="+mn-ea"/>
              </a:rPr>
              <a:t>inserito</a:t>
            </a:r>
            <a:r>
              <a:rPr lang="en-US" altLang="en-US" dirty="0">
                <a:sym typeface="+mn-ea"/>
              </a:rPr>
              <a:t> in </a:t>
            </a:r>
            <a:r>
              <a:rPr lang="en-US" altLang="en-US" dirty="0" err="1">
                <a:sym typeface="+mn-ea"/>
              </a:rPr>
              <a:t>un'activity</a:t>
            </a:r>
            <a:r>
              <a:rPr lang="en-US" altLang="en-US" dirty="0">
                <a:sym typeface="+mn-ea"/>
              </a:rPr>
              <a:t> e </a:t>
            </a:r>
            <a:r>
              <a:rPr lang="en-US" altLang="en-US" dirty="0" err="1">
                <a:sym typeface="+mn-ea"/>
              </a:rPr>
              <a:t>il</a:t>
            </a:r>
            <a:r>
              <a:rPr lang="en-US" altLang="en-US" dirty="0">
                <a:sym typeface="+mn-ea"/>
              </a:rPr>
              <a:t> secondo in </a:t>
            </a:r>
            <a:r>
              <a:rPr lang="en-US" altLang="en-US" dirty="0" err="1">
                <a:sym typeface="+mn-ea"/>
              </a:rPr>
              <a:t>un'altra</a:t>
            </a:r>
            <a:r>
              <a:rPr lang="en-US" altLang="en-US" dirty="0">
                <a:sym typeface="+mn-ea"/>
              </a:rPr>
              <a:t>.</a:t>
            </a:r>
            <a:endParaRPr lang="en-US" altLang="en-US" dirty="0"/>
          </a:p>
          <a:p>
            <a:pPr algn="just">
              <a:buFont typeface="Arial" panose="02080604020202020204" pitchFamily="34" charset="0"/>
              <a:buChar char="•"/>
            </a:pPr>
            <a:endParaRPr lang="" altLang="en-US" sz="1600" dirty="0"/>
          </a:p>
          <a:p>
            <a:pPr algn="just">
              <a:buFont typeface="Arial" panose="02080604020202020204" pitchFamily="34" charset="0"/>
              <a:buChar char="•"/>
            </a:pPr>
            <a:endParaRPr lang="en-US" altLang="en-US" sz="1600" dirty="0">
              <a:sym typeface="+mn-ea"/>
            </a:endParaRPr>
          </a:p>
          <a:p>
            <a:pPr algn="just">
              <a:buFont typeface="Arial" panose="02080604020202020204" pitchFamily="34" charset="0"/>
              <a:buChar char="•"/>
            </a:pPr>
            <a:endParaRPr lang="" altLang="en-US" sz="1600" dirty="0"/>
          </a:p>
        </p:txBody>
      </p:sp>
      <p:pic>
        <p:nvPicPr>
          <p:cNvPr id="4" name="Picture 3" descr="handset"/>
          <p:cNvPicPr>
            <a:picLocks noChangeAspect="1"/>
          </p:cNvPicPr>
          <p:nvPr/>
        </p:nvPicPr>
        <p:blipFill>
          <a:blip r:embed="rId2"/>
          <a:srcRect l="55521" t="5399" r="2997" b="4772"/>
          <a:stretch>
            <a:fillRect/>
          </a:stretch>
        </p:blipFill>
        <p:spPr>
          <a:xfrm>
            <a:off x="1344295" y="3817620"/>
            <a:ext cx="2164715" cy="2656205"/>
          </a:xfrm>
          <a:prstGeom prst="rect">
            <a:avLst/>
          </a:prstGeom>
        </p:spPr>
      </p:pic>
      <p:pic>
        <p:nvPicPr>
          <p:cNvPr id="10" name="Picture 9"/>
          <p:cNvPicPr>
            <a:picLocks noChangeAspect="1"/>
          </p:cNvPicPr>
          <p:nvPr/>
        </p:nvPicPr>
        <p:blipFill>
          <a:blip r:embed="rId3"/>
          <a:stretch>
            <a:fillRect/>
          </a:stretch>
        </p:blipFill>
        <p:spPr>
          <a:xfrm>
            <a:off x="4521200" y="3817620"/>
            <a:ext cx="4290695" cy="2695575"/>
          </a:xfrm>
          <a:prstGeom prst="rect">
            <a:avLst/>
          </a:prstGeom>
        </p:spPr>
      </p:pic>
    </p:spTree>
    <p:extLst>
      <p:ext uri="{BB962C8B-B14F-4D97-AF65-F5344CB8AC3E}">
        <p14:creationId xmlns:p14="http://schemas.microsoft.com/office/powerpoint/2010/main" val="34743597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DB9695-7771-4DCD-904E-322EC929A8EC}"/>
              </a:ext>
            </a:extLst>
          </p:cNvPr>
          <p:cNvSpPr>
            <a:spLocks noGrp="1"/>
          </p:cNvSpPr>
          <p:nvPr>
            <p:ph type="title"/>
          </p:nvPr>
        </p:nvSpPr>
        <p:spPr/>
        <p:txBody>
          <a:bodyPr/>
          <a:lstStyle/>
          <a:p>
            <a:r>
              <a:rPr lang="it-IT" dirty="0"/>
              <a:t>Impostare un’animazione</a:t>
            </a:r>
          </a:p>
        </p:txBody>
      </p:sp>
      <p:sp>
        <p:nvSpPr>
          <p:cNvPr id="3" name="Segnaposto contenuto 2">
            <a:extLst>
              <a:ext uri="{FF2B5EF4-FFF2-40B4-BE49-F238E27FC236}">
                <a16:creationId xmlns:a16="http://schemas.microsoft.com/office/drawing/2014/main" id="{34CAFD16-E9E4-4E4D-9409-6150BFDED875}"/>
              </a:ext>
            </a:extLst>
          </p:cNvPr>
          <p:cNvSpPr>
            <a:spLocks noGrp="1"/>
          </p:cNvSpPr>
          <p:nvPr>
            <p:ph idx="1"/>
          </p:nvPr>
        </p:nvSpPr>
        <p:spPr/>
        <p:txBody>
          <a:bodyPr/>
          <a:lstStyle/>
          <a:p>
            <a:r>
              <a:rPr lang="it-IT" dirty="0"/>
              <a:t>Supponiamo che si voglia realizzare un effetto in cui il fragment corrente scompaia e il fragment entrante scivoli dal bordo destro dello schermo:</a:t>
            </a:r>
          </a:p>
        </p:txBody>
      </p:sp>
      <p:pic>
        <p:nvPicPr>
          <p:cNvPr id="5" name="Immagine 4" descr="Immagine che contiene screenshot&#10;&#10;Descrizione generata automaticamente">
            <a:extLst>
              <a:ext uri="{FF2B5EF4-FFF2-40B4-BE49-F238E27FC236}">
                <a16:creationId xmlns:a16="http://schemas.microsoft.com/office/drawing/2014/main" id="{7622E176-6E4C-43E8-B3A5-6A505F9A93B4}"/>
              </a:ext>
            </a:extLst>
          </p:cNvPr>
          <p:cNvPicPr>
            <a:picLocks noChangeAspect="1"/>
          </p:cNvPicPr>
          <p:nvPr/>
        </p:nvPicPr>
        <p:blipFill>
          <a:blip r:embed="rId2"/>
          <a:stretch>
            <a:fillRect/>
          </a:stretch>
        </p:blipFill>
        <p:spPr>
          <a:xfrm>
            <a:off x="3899755" y="4371264"/>
            <a:ext cx="4694327" cy="1356478"/>
          </a:xfrm>
          <a:prstGeom prst="rect">
            <a:avLst/>
          </a:prstGeom>
        </p:spPr>
      </p:pic>
      <p:pic>
        <p:nvPicPr>
          <p:cNvPr id="7" name="Immagine 6" descr="Immagine che contiene screenshot&#10;&#10;Descrizione generata automaticamente">
            <a:extLst>
              <a:ext uri="{FF2B5EF4-FFF2-40B4-BE49-F238E27FC236}">
                <a16:creationId xmlns:a16="http://schemas.microsoft.com/office/drawing/2014/main" id="{552B9FDA-B586-486A-926C-8F20F1808BCF}"/>
              </a:ext>
            </a:extLst>
          </p:cNvPr>
          <p:cNvPicPr>
            <a:picLocks noChangeAspect="1"/>
          </p:cNvPicPr>
          <p:nvPr/>
        </p:nvPicPr>
        <p:blipFill>
          <a:blip r:embed="rId3"/>
          <a:stretch>
            <a:fillRect/>
          </a:stretch>
        </p:blipFill>
        <p:spPr>
          <a:xfrm>
            <a:off x="1113621" y="2916672"/>
            <a:ext cx="4442845" cy="1341236"/>
          </a:xfrm>
          <a:prstGeom prst="rect">
            <a:avLst/>
          </a:prstGeom>
        </p:spPr>
      </p:pic>
    </p:spTree>
    <p:extLst>
      <p:ext uri="{BB962C8B-B14F-4D97-AF65-F5344CB8AC3E}">
        <p14:creationId xmlns:p14="http://schemas.microsoft.com/office/powerpoint/2010/main" val="23864487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AD5363-0C57-4A66-B6EE-369E97AC7E70}"/>
              </a:ext>
            </a:extLst>
          </p:cNvPr>
          <p:cNvSpPr>
            <a:spLocks noGrp="1"/>
          </p:cNvSpPr>
          <p:nvPr>
            <p:ph type="title"/>
          </p:nvPr>
        </p:nvSpPr>
        <p:spPr/>
        <p:txBody>
          <a:bodyPr/>
          <a:lstStyle/>
          <a:p>
            <a:r>
              <a:rPr lang="it-IT" dirty="0"/>
              <a:t>Utilizzare le animazioni</a:t>
            </a:r>
          </a:p>
        </p:txBody>
      </p:sp>
      <p:sp>
        <p:nvSpPr>
          <p:cNvPr id="3" name="Segnaposto contenuto 2">
            <a:extLst>
              <a:ext uri="{FF2B5EF4-FFF2-40B4-BE49-F238E27FC236}">
                <a16:creationId xmlns:a16="http://schemas.microsoft.com/office/drawing/2014/main" id="{A55C6ACE-C7B1-4E54-B51E-3166E4ACAD9F}"/>
              </a:ext>
            </a:extLst>
          </p:cNvPr>
          <p:cNvSpPr>
            <a:spLocks noGrp="1"/>
          </p:cNvSpPr>
          <p:nvPr>
            <p:ph idx="1"/>
          </p:nvPr>
        </p:nvSpPr>
        <p:spPr/>
        <p:txBody>
          <a:bodyPr/>
          <a:lstStyle/>
          <a:p>
            <a:r>
              <a:rPr lang="it-IT" dirty="0"/>
              <a:t>Una volta definite le animazioni, si utilizzano chiamando FragmentTransaction.setCustomAnimations() passando le risorse di animazione tramite il loro resource ID, come mostrato in figura.</a:t>
            </a:r>
          </a:p>
        </p:txBody>
      </p:sp>
      <p:pic>
        <p:nvPicPr>
          <p:cNvPr id="5" name="Immagine 4" descr="Immagine che contiene screenshot&#10;&#10;Descrizione generata automaticamente">
            <a:extLst>
              <a:ext uri="{FF2B5EF4-FFF2-40B4-BE49-F238E27FC236}">
                <a16:creationId xmlns:a16="http://schemas.microsoft.com/office/drawing/2014/main" id="{6478B3DB-5294-45E1-86A0-3E5EA41550EE}"/>
              </a:ext>
            </a:extLst>
          </p:cNvPr>
          <p:cNvPicPr>
            <a:picLocks noChangeAspect="1"/>
          </p:cNvPicPr>
          <p:nvPr/>
        </p:nvPicPr>
        <p:blipFill>
          <a:blip r:embed="rId2"/>
          <a:stretch>
            <a:fillRect/>
          </a:stretch>
        </p:blipFill>
        <p:spPr>
          <a:xfrm>
            <a:off x="1935580" y="3429000"/>
            <a:ext cx="6080176" cy="2523394"/>
          </a:xfrm>
          <a:prstGeom prst="rect">
            <a:avLst/>
          </a:prstGeom>
        </p:spPr>
      </p:pic>
    </p:spTree>
    <p:extLst>
      <p:ext uri="{BB962C8B-B14F-4D97-AF65-F5344CB8AC3E}">
        <p14:creationId xmlns:p14="http://schemas.microsoft.com/office/powerpoint/2010/main" val="1488135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C4DFC0-173D-4A64-B639-A96283FC284D}"/>
              </a:ext>
            </a:extLst>
          </p:cNvPr>
          <p:cNvSpPr>
            <a:spLocks noGrp="1"/>
          </p:cNvSpPr>
          <p:nvPr>
            <p:ph type="title"/>
          </p:nvPr>
        </p:nvSpPr>
        <p:spPr/>
        <p:txBody>
          <a:bodyPr/>
          <a:lstStyle/>
          <a:p>
            <a:r>
              <a:rPr lang="it-IT" dirty="0"/>
              <a:t>Effetti mediante Transition Framework</a:t>
            </a:r>
          </a:p>
        </p:txBody>
      </p:sp>
      <p:sp>
        <p:nvSpPr>
          <p:cNvPr id="3" name="Segnaposto contenuto 2">
            <a:extLst>
              <a:ext uri="{FF2B5EF4-FFF2-40B4-BE49-F238E27FC236}">
                <a16:creationId xmlns:a16="http://schemas.microsoft.com/office/drawing/2014/main" id="{095AA08E-B5BD-4B31-A1E1-7842E8914FFD}"/>
              </a:ext>
            </a:extLst>
          </p:cNvPr>
          <p:cNvSpPr>
            <a:spLocks noGrp="1"/>
          </p:cNvSpPr>
          <p:nvPr>
            <p:ph idx="1"/>
          </p:nvPr>
        </p:nvSpPr>
        <p:spPr/>
        <p:txBody>
          <a:bodyPr/>
          <a:lstStyle/>
          <a:p>
            <a:r>
              <a:rPr lang="it-IT" dirty="0"/>
              <a:t>Gli effetti di «entrata» e «uscita» possono essere definiti anche mediante il framework Transitions. </a:t>
            </a:r>
          </a:p>
          <a:p>
            <a:r>
              <a:rPr lang="it-IT" dirty="0"/>
              <a:t>L’utilizzo di questo framework è consigliato per la realizzazione di effetti che coinvolgono più di un tipo di animazione!</a:t>
            </a:r>
          </a:p>
          <a:p>
            <a:r>
              <a:rPr lang="it-IT" dirty="0"/>
              <a:t>Le transizioni possono essere definite nei file di risorse XML.</a:t>
            </a:r>
          </a:p>
        </p:txBody>
      </p:sp>
      <p:pic>
        <p:nvPicPr>
          <p:cNvPr id="5" name="Immagine 4" descr="Immagine che contiene screenshot&#10;&#10;Descrizione generata automaticamente">
            <a:extLst>
              <a:ext uri="{FF2B5EF4-FFF2-40B4-BE49-F238E27FC236}">
                <a16:creationId xmlns:a16="http://schemas.microsoft.com/office/drawing/2014/main" id="{B4A4C093-BB35-43DE-AC6C-FA5149FD6153}"/>
              </a:ext>
            </a:extLst>
          </p:cNvPr>
          <p:cNvPicPr>
            <a:picLocks noChangeAspect="1"/>
          </p:cNvPicPr>
          <p:nvPr/>
        </p:nvPicPr>
        <p:blipFill>
          <a:blip r:embed="rId2"/>
          <a:stretch>
            <a:fillRect/>
          </a:stretch>
        </p:blipFill>
        <p:spPr>
          <a:xfrm>
            <a:off x="746110" y="4041051"/>
            <a:ext cx="4936988" cy="779524"/>
          </a:xfrm>
          <a:prstGeom prst="rect">
            <a:avLst/>
          </a:prstGeom>
        </p:spPr>
      </p:pic>
      <p:pic>
        <p:nvPicPr>
          <p:cNvPr id="7" name="Immagine 6" descr="Immagine che contiene tenendo, tavolo&#10;&#10;Descrizione generata automaticamente">
            <a:extLst>
              <a:ext uri="{FF2B5EF4-FFF2-40B4-BE49-F238E27FC236}">
                <a16:creationId xmlns:a16="http://schemas.microsoft.com/office/drawing/2014/main" id="{82BB0F01-6FFD-49EC-AB9E-36C34FFAE417}"/>
              </a:ext>
            </a:extLst>
          </p:cNvPr>
          <p:cNvPicPr>
            <a:picLocks noChangeAspect="1"/>
          </p:cNvPicPr>
          <p:nvPr/>
        </p:nvPicPr>
        <p:blipFill>
          <a:blip r:embed="rId3"/>
          <a:stretch>
            <a:fillRect/>
          </a:stretch>
        </p:blipFill>
        <p:spPr>
          <a:xfrm>
            <a:off x="3170403" y="5050764"/>
            <a:ext cx="5338224" cy="990598"/>
          </a:xfrm>
          <a:prstGeom prst="rect">
            <a:avLst/>
          </a:prstGeom>
        </p:spPr>
      </p:pic>
    </p:spTree>
    <p:extLst>
      <p:ext uri="{BB962C8B-B14F-4D97-AF65-F5344CB8AC3E}">
        <p14:creationId xmlns:p14="http://schemas.microsoft.com/office/powerpoint/2010/main" val="9106678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7392A3-44F8-4381-AA4B-4B8C53E336D9}"/>
              </a:ext>
            </a:extLst>
          </p:cNvPr>
          <p:cNvSpPr>
            <a:spLocks noGrp="1"/>
          </p:cNvSpPr>
          <p:nvPr>
            <p:ph type="title"/>
          </p:nvPr>
        </p:nvSpPr>
        <p:spPr/>
        <p:txBody>
          <a:bodyPr/>
          <a:lstStyle/>
          <a:p>
            <a:r>
              <a:rPr lang="it-IT" dirty="0"/>
              <a:t>Effetti mediante Transition Framework</a:t>
            </a:r>
          </a:p>
        </p:txBody>
      </p:sp>
      <p:sp>
        <p:nvSpPr>
          <p:cNvPr id="3" name="Segnaposto contenuto 2">
            <a:extLst>
              <a:ext uri="{FF2B5EF4-FFF2-40B4-BE49-F238E27FC236}">
                <a16:creationId xmlns:a16="http://schemas.microsoft.com/office/drawing/2014/main" id="{D86F2296-AF9F-4CCD-9500-A7D7E8194FA3}"/>
              </a:ext>
            </a:extLst>
          </p:cNvPr>
          <p:cNvSpPr>
            <a:spLocks noGrp="1"/>
          </p:cNvSpPr>
          <p:nvPr>
            <p:ph idx="1"/>
          </p:nvPr>
        </p:nvSpPr>
        <p:spPr/>
        <p:txBody>
          <a:bodyPr/>
          <a:lstStyle/>
          <a:p>
            <a:r>
              <a:rPr lang="it-IT" dirty="0"/>
              <a:t>Dopo aver definito le transizioni, si applicano chiamando setEnterTransition() sul fragment in entrata e setExitTransition() sul fragment in uscita.</a:t>
            </a:r>
          </a:p>
        </p:txBody>
      </p:sp>
      <p:pic>
        <p:nvPicPr>
          <p:cNvPr id="5" name="Immagine 4" descr="Immagine che contiene screenshot&#10;&#10;Descrizione generata automaticamente">
            <a:extLst>
              <a:ext uri="{FF2B5EF4-FFF2-40B4-BE49-F238E27FC236}">
                <a16:creationId xmlns:a16="http://schemas.microsoft.com/office/drawing/2014/main" id="{F99D0A83-728F-4A93-9EB6-D421051EFAFB}"/>
              </a:ext>
            </a:extLst>
          </p:cNvPr>
          <p:cNvPicPr>
            <a:picLocks noChangeAspect="1"/>
          </p:cNvPicPr>
          <p:nvPr/>
        </p:nvPicPr>
        <p:blipFill>
          <a:blip r:embed="rId2"/>
          <a:stretch>
            <a:fillRect/>
          </a:stretch>
        </p:blipFill>
        <p:spPr>
          <a:xfrm>
            <a:off x="1092016" y="2933303"/>
            <a:ext cx="6865469" cy="1621830"/>
          </a:xfrm>
          <a:prstGeom prst="rect">
            <a:avLst/>
          </a:prstGeom>
        </p:spPr>
      </p:pic>
      <p:pic>
        <p:nvPicPr>
          <p:cNvPr id="7" name="Immagine 6" descr="Immagine che contiene screenshot&#10;&#10;Descrizione generata automaticamente">
            <a:extLst>
              <a:ext uri="{FF2B5EF4-FFF2-40B4-BE49-F238E27FC236}">
                <a16:creationId xmlns:a16="http://schemas.microsoft.com/office/drawing/2014/main" id="{33294660-DB61-46ED-8D47-627CF8C76F9F}"/>
              </a:ext>
            </a:extLst>
          </p:cNvPr>
          <p:cNvPicPr>
            <a:picLocks noChangeAspect="1"/>
          </p:cNvPicPr>
          <p:nvPr/>
        </p:nvPicPr>
        <p:blipFill>
          <a:blip r:embed="rId3"/>
          <a:stretch>
            <a:fillRect/>
          </a:stretch>
        </p:blipFill>
        <p:spPr>
          <a:xfrm>
            <a:off x="1092017" y="4785322"/>
            <a:ext cx="6857623" cy="1668744"/>
          </a:xfrm>
          <a:prstGeom prst="rect">
            <a:avLst/>
          </a:prstGeom>
        </p:spPr>
      </p:pic>
    </p:spTree>
    <p:extLst>
      <p:ext uri="{BB962C8B-B14F-4D97-AF65-F5344CB8AC3E}">
        <p14:creationId xmlns:p14="http://schemas.microsoft.com/office/powerpoint/2010/main" val="17796087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D1F04D-7118-3F4F-A896-18E94B7E1159}"/>
              </a:ext>
            </a:extLst>
          </p:cNvPr>
          <p:cNvSpPr>
            <a:spLocks noGrp="1"/>
          </p:cNvSpPr>
          <p:nvPr>
            <p:ph type="ctrTitle"/>
          </p:nvPr>
        </p:nvSpPr>
        <p:spPr/>
        <p:txBody>
          <a:bodyPr/>
          <a:lstStyle/>
          <a:p>
            <a:pPr algn="ctr"/>
            <a:r>
              <a:rPr lang="it-IT" dirty="0">
                <a:latin typeface="Arial" panose="020B0604020202020204" pitchFamily="34" charset="0"/>
                <a:cs typeface="Arial" panose="020B0604020202020204" pitchFamily="34" charset="0"/>
              </a:rPr>
              <a:t>Test TheMealDB!</a:t>
            </a:r>
          </a:p>
        </p:txBody>
      </p:sp>
    </p:spTree>
    <p:extLst>
      <p:ext uri="{BB962C8B-B14F-4D97-AF65-F5344CB8AC3E}">
        <p14:creationId xmlns:p14="http://schemas.microsoft.com/office/powerpoint/2010/main" val="3338996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9529" y="-1332865"/>
            <a:ext cx="8596668" cy="1320800"/>
          </a:xfrm>
        </p:spPr>
        <p:txBody>
          <a:bodyPr/>
          <a:lstStyle/>
          <a:p>
            <a:endParaRPr lang="en-US"/>
          </a:p>
        </p:txBody>
      </p:sp>
      <p:sp>
        <p:nvSpPr>
          <p:cNvPr id="3" name="Content Placeholder 2"/>
          <p:cNvSpPr>
            <a:spLocks noGrp="1"/>
          </p:cNvSpPr>
          <p:nvPr>
            <p:ph idx="1"/>
          </p:nvPr>
        </p:nvSpPr>
        <p:spPr>
          <a:xfrm>
            <a:off x="690245" y="768350"/>
            <a:ext cx="8596630" cy="5744845"/>
          </a:xfrm>
        </p:spPr>
        <p:txBody>
          <a:bodyPr>
            <a:normAutofit/>
          </a:bodyPr>
          <a:lstStyle/>
          <a:p>
            <a:r>
              <a:rPr lang="" altLang="en-US" dirty="0"/>
              <a:t>Visualizzando</a:t>
            </a:r>
            <a:r>
              <a:rPr lang="en-US" dirty="0"/>
              <a:t> </a:t>
            </a:r>
            <a:r>
              <a:rPr lang="en-US" dirty="0" err="1"/>
              <a:t>l'applicazione</a:t>
            </a:r>
            <a:r>
              <a:rPr lang="en-US" dirty="0"/>
              <a:t> in </a:t>
            </a:r>
            <a:r>
              <a:rPr lang="en-US" dirty="0" err="1"/>
              <a:t>orizzontale</a:t>
            </a:r>
            <a:r>
              <a:rPr lang="en-US" dirty="0"/>
              <a:t> </a:t>
            </a:r>
            <a:r>
              <a:rPr lang="" altLang="en-US" dirty="0"/>
              <a:t>o ad esempio su un Tablet si nota come</a:t>
            </a:r>
            <a:r>
              <a:rPr lang="en-US" dirty="0"/>
              <a:t> </a:t>
            </a:r>
            <a:r>
              <a:rPr lang="en-US" dirty="0" err="1"/>
              <a:t>entrambi</a:t>
            </a:r>
            <a:r>
              <a:rPr lang="en-US" dirty="0"/>
              <a:t> </a:t>
            </a:r>
            <a:r>
              <a:rPr lang="en-US" dirty="0" err="1"/>
              <a:t>i</a:t>
            </a:r>
            <a:r>
              <a:rPr lang="en-US" dirty="0"/>
              <a:t> fragment </a:t>
            </a:r>
            <a:r>
              <a:rPr lang="en-US" dirty="0" err="1"/>
              <a:t>poss</a:t>
            </a:r>
            <a:r>
              <a:rPr lang="" altLang="en-US" dirty="0"/>
              <a:t>a</a:t>
            </a:r>
            <a:r>
              <a:rPr lang="en-US" dirty="0"/>
              <a:t>no </a:t>
            </a:r>
            <a:r>
              <a:rPr lang="en-US" dirty="0" err="1"/>
              <a:t>essere</a:t>
            </a:r>
            <a:r>
              <a:rPr lang="en-US" dirty="0"/>
              <a:t> </a:t>
            </a:r>
            <a:r>
              <a:rPr lang="en-US" dirty="0" err="1"/>
              <a:t>visualizzati</a:t>
            </a:r>
            <a:r>
              <a:rPr lang="en-US" dirty="0"/>
              <a:t> </a:t>
            </a:r>
            <a:r>
              <a:rPr lang="en-US" dirty="0" err="1"/>
              <a:t>all'interno</a:t>
            </a:r>
            <a:r>
              <a:rPr lang="en-US" dirty="0"/>
              <a:t> </a:t>
            </a:r>
            <a:r>
              <a:rPr lang="en-US" dirty="0" err="1"/>
              <a:t>della</a:t>
            </a:r>
            <a:r>
              <a:rPr lang="en-US" dirty="0"/>
              <a:t> </a:t>
            </a:r>
            <a:r>
              <a:rPr lang="en-US" dirty="0" err="1"/>
              <a:t>stessa</a:t>
            </a:r>
            <a:r>
              <a:rPr lang="en-US" dirty="0"/>
              <a:t> </a:t>
            </a:r>
            <a:r>
              <a:rPr lang="" altLang="en-US" dirty="0"/>
              <a:t>A</a:t>
            </a:r>
            <a:r>
              <a:rPr lang="en-US" dirty="0" err="1"/>
              <a:t>ctivity</a:t>
            </a:r>
            <a:r>
              <a:rPr lang="" altLang="en-US" dirty="0"/>
              <a:t>.</a:t>
            </a:r>
          </a:p>
          <a:p>
            <a:pPr>
              <a:buFont typeface="Arial" panose="02080604020202020204" pitchFamily="34" charset="0"/>
              <a:buChar char="•"/>
            </a:pPr>
            <a:endParaRPr lang="" altLang="en-US" dirty="0"/>
          </a:p>
          <a:p>
            <a:pPr>
              <a:buFont typeface="Arial" panose="02080604020202020204" pitchFamily="34" charset="0"/>
              <a:buChar char="•"/>
            </a:pPr>
            <a:endParaRPr lang="" altLang="en-US" dirty="0"/>
          </a:p>
          <a:p>
            <a:pPr>
              <a:buFont typeface="Arial" panose="02080604020202020204" pitchFamily="34" charset="0"/>
              <a:buChar char="•"/>
            </a:pPr>
            <a:endParaRPr lang="" altLang="en-US" dirty="0"/>
          </a:p>
          <a:p>
            <a:pPr>
              <a:buFont typeface="Arial" panose="02080604020202020204" pitchFamily="34" charset="0"/>
              <a:buChar char="•"/>
            </a:pPr>
            <a:endParaRPr lang="" altLang="en-US" dirty="0"/>
          </a:p>
          <a:p>
            <a:pPr>
              <a:buFont typeface="Arial" panose="02080604020202020204" pitchFamily="34" charset="0"/>
              <a:buChar char="•"/>
            </a:pPr>
            <a:endParaRPr lang="" altLang="en-US" dirty="0"/>
          </a:p>
          <a:p>
            <a:pPr>
              <a:buFont typeface="Arial" panose="02080604020202020204" pitchFamily="34" charset="0"/>
              <a:buChar char="•"/>
            </a:pPr>
            <a:endParaRPr lang="" altLang="en-US" dirty="0"/>
          </a:p>
          <a:p>
            <a:pPr>
              <a:buFont typeface="Arial" panose="02080604020202020204" pitchFamily="34" charset="0"/>
              <a:buChar char="•"/>
            </a:pPr>
            <a:endParaRPr lang="" altLang="en-US" dirty="0"/>
          </a:p>
          <a:p>
            <a:pPr>
              <a:buFont typeface="Arial" panose="02080604020202020204" pitchFamily="34" charset="0"/>
              <a:buChar char="•"/>
            </a:pPr>
            <a:endParaRPr lang="" altLang="en-US" dirty="0"/>
          </a:p>
          <a:p>
            <a:pPr>
              <a:buFont typeface="Arial" panose="02080604020202020204" pitchFamily="34" charset="0"/>
              <a:buChar char="•"/>
            </a:pPr>
            <a:endParaRPr lang="" altLang="en-US" dirty="0"/>
          </a:p>
          <a:p>
            <a:r>
              <a:rPr lang="" altLang="en-US" dirty="0"/>
              <a:t>Si capisce quindi come i fragment costituiscano un modalità versatile per creare le interfacce utente di applicazioni Android. </a:t>
            </a:r>
          </a:p>
          <a:p>
            <a:pPr marL="0" indent="0">
              <a:buFont typeface="Arial" panose="02080604020202020204" pitchFamily="34" charset="0"/>
              <a:buNone/>
            </a:pPr>
            <a:endParaRPr lang="" altLang="en-US" dirty="0"/>
          </a:p>
          <a:p>
            <a:pPr>
              <a:buFont typeface="Arial" panose="02080604020202020204" pitchFamily="34" charset="0"/>
              <a:buChar char="•"/>
            </a:pPr>
            <a:endParaRPr lang="" altLang="en-US" dirty="0"/>
          </a:p>
          <a:p>
            <a:pPr>
              <a:buFont typeface="Arial" panose="02080604020202020204" pitchFamily="34" charset="0"/>
              <a:buChar char="•"/>
            </a:pPr>
            <a:endParaRPr lang="" altLang="en-US" dirty="0"/>
          </a:p>
          <a:p>
            <a:pPr>
              <a:buFont typeface="Arial" panose="02080604020202020204" pitchFamily="34" charset="0"/>
              <a:buChar char="•"/>
            </a:pPr>
            <a:endParaRPr lang="" altLang="en-US" dirty="0"/>
          </a:p>
          <a:p>
            <a:pPr>
              <a:buFont typeface="Arial" panose="02080604020202020204" pitchFamily="34" charset="0"/>
              <a:buChar char="•"/>
            </a:pPr>
            <a:endParaRPr lang="" altLang="en-US" dirty="0"/>
          </a:p>
        </p:txBody>
      </p:sp>
      <p:pic>
        <p:nvPicPr>
          <p:cNvPr id="9" name="Picture 8" descr="tablet"/>
          <p:cNvPicPr>
            <a:picLocks noChangeAspect="1"/>
          </p:cNvPicPr>
          <p:nvPr/>
        </p:nvPicPr>
        <p:blipFill>
          <a:blip r:embed="rId3"/>
          <a:srcRect l="2060" t="4521" r="51447" b="3262"/>
          <a:stretch>
            <a:fillRect/>
          </a:stretch>
        </p:blipFill>
        <p:spPr>
          <a:xfrm>
            <a:off x="1273138" y="1877060"/>
            <a:ext cx="2466975" cy="2821940"/>
          </a:xfrm>
          <a:prstGeom prst="rect">
            <a:avLst/>
          </a:prstGeom>
        </p:spPr>
      </p:pic>
      <p:pic>
        <p:nvPicPr>
          <p:cNvPr id="10" name="Picture 9"/>
          <p:cNvPicPr>
            <a:picLocks noChangeAspect="1"/>
          </p:cNvPicPr>
          <p:nvPr/>
        </p:nvPicPr>
        <p:blipFill>
          <a:blip r:embed="rId4"/>
          <a:stretch>
            <a:fillRect/>
          </a:stretch>
        </p:blipFill>
        <p:spPr>
          <a:xfrm>
            <a:off x="5545455" y="1877060"/>
            <a:ext cx="3396615" cy="2821940"/>
          </a:xfrm>
          <a:prstGeom prst="rect">
            <a:avLst/>
          </a:prstGeom>
        </p:spPr>
      </p:pic>
    </p:spTree>
    <p:extLst>
      <p:ext uri="{BB962C8B-B14F-4D97-AF65-F5344CB8AC3E}">
        <p14:creationId xmlns:p14="http://schemas.microsoft.com/office/powerpoint/2010/main" val="347046341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 altLang="en-US" dirty="0"/>
              <a:t>Metodi di Definizione</a:t>
            </a:r>
          </a:p>
        </p:txBody>
      </p:sp>
      <p:sp>
        <p:nvSpPr>
          <p:cNvPr id="3" name="Content Placeholder 2"/>
          <p:cNvSpPr>
            <a:spLocks noGrp="1"/>
          </p:cNvSpPr>
          <p:nvPr>
            <p:ph idx="1"/>
          </p:nvPr>
        </p:nvSpPr>
        <p:spPr>
          <a:xfrm>
            <a:off x="677334" y="1577659"/>
            <a:ext cx="8596668" cy="3880773"/>
          </a:xfrm>
        </p:spPr>
        <p:txBody>
          <a:bodyPr/>
          <a:lstStyle/>
          <a:p>
            <a:r>
              <a:rPr lang="" altLang="en-US" dirty="0"/>
              <a:t>Vi sono due modi per definire un Fragment: dichiararandolo direttamente nel layout, nonchè metodo più semplice, oppure tramite codice.</a:t>
            </a:r>
          </a:p>
          <a:p>
            <a:pPr marL="0" indent="0">
              <a:buFont typeface="Arial" panose="02080604020202020204" pitchFamily="34" charset="0"/>
              <a:buNone/>
            </a:pPr>
            <a:endParaRPr lang="" altLang="en-US" dirty="0"/>
          </a:p>
          <a:p>
            <a:r>
              <a:rPr lang="" altLang="en-US" dirty="0"/>
              <a:t>Per aggiungere un fragment al layout di un’activity si utilizza il tag &lt;fragment&gt;</a:t>
            </a:r>
          </a:p>
        </p:txBody>
      </p:sp>
      <p:pic>
        <p:nvPicPr>
          <p:cNvPr id="4" name="Picture 3" descr="tagFragment"/>
          <p:cNvPicPr>
            <a:picLocks noChangeAspect="1"/>
          </p:cNvPicPr>
          <p:nvPr/>
        </p:nvPicPr>
        <p:blipFill>
          <a:blip r:embed="rId3">
            <a:clrChange>
              <a:clrFrom>
                <a:srgbClr val="2B2B2B">
                  <a:alpha val="100000"/>
                </a:srgbClr>
              </a:clrFrom>
              <a:clrTo>
                <a:srgbClr val="2B2B2B">
                  <a:alpha val="100000"/>
                  <a:alpha val="0"/>
                </a:srgbClr>
              </a:clrTo>
            </a:clrChange>
          </a:blip>
          <a:stretch>
            <a:fillRect/>
          </a:stretch>
        </p:blipFill>
        <p:spPr>
          <a:xfrm>
            <a:off x="1354878" y="4223066"/>
            <a:ext cx="7607300" cy="2114550"/>
          </a:xfrm>
          <a:prstGeom prst="rect">
            <a:avLst/>
          </a:prstGeom>
        </p:spPr>
      </p:pic>
    </p:spTree>
    <p:extLst>
      <p:ext uri="{BB962C8B-B14F-4D97-AF65-F5344CB8AC3E}">
        <p14:creationId xmlns:p14="http://schemas.microsoft.com/office/powerpoint/2010/main" val="151464575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D1F04D-7118-3F4F-A896-18E94B7E1159}"/>
              </a:ext>
            </a:extLst>
          </p:cNvPr>
          <p:cNvSpPr>
            <a:spLocks noGrp="1"/>
          </p:cNvSpPr>
          <p:nvPr>
            <p:ph type="ctrTitle"/>
          </p:nvPr>
        </p:nvSpPr>
        <p:spPr>
          <a:xfrm>
            <a:off x="1507066" y="2404534"/>
            <a:ext cx="8006049" cy="1646302"/>
          </a:xfrm>
        </p:spPr>
        <p:txBody>
          <a:bodyPr/>
          <a:lstStyle/>
          <a:p>
            <a:pPr algn="ctr"/>
            <a:r>
              <a:rPr lang="it-IT" dirty="0">
                <a:latin typeface="Arial" panose="020B0604020202020204" pitchFamily="34" charset="0"/>
                <a:cs typeface="Arial" panose="020B0604020202020204" pitchFamily="34" charset="0"/>
              </a:rPr>
              <a:t>Lifecycle</a:t>
            </a:r>
          </a:p>
        </p:txBody>
      </p:sp>
    </p:spTree>
    <p:extLst>
      <p:ext uri="{BB962C8B-B14F-4D97-AF65-F5344CB8AC3E}">
        <p14:creationId xmlns:p14="http://schemas.microsoft.com/office/powerpoint/2010/main" val="1031670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C45B03-B5BD-44C9-8227-4A52107B0585}"/>
              </a:ext>
            </a:extLst>
          </p:cNvPr>
          <p:cNvSpPr>
            <a:spLocks noGrp="1"/>
          </p:cNvSpPr>
          <p:nvPr>
            <p:ph type="title"/>
          </p:nvPr>
        </p:nvSpPr>
        <p:spPr/>
        <p:txBody>
          <a:bodyPr/>
          <a:lstStyle/>
          <a:p>
            <a:r>
              <a:rPr lang="it-IT" dirty="0"/>
              <a:t>Lifecycle: </a:t>
            </a:r>
            <a:r>
              <a:rPr lang="it-IT" dirty="0" err="1"/>
              <a:t>created</a:t>
            </a:r>
            <a:endParaRPr lang="it-IT" dirty="0"/>
          </a:p>
        </p:txBody>
      </p:sp>
      <p:sp>
        <p:nvSpPr>
          <p:cNvPr id="3" name="Segnaposto contenuto 2">
            <a:extLst>
              <a:ext uri="{FF2B5EF4-FFF2-40B4-BE49-F238E27FC236}">
                <a16:creationId xmlns:a16="http://schemas.microsoft.com/office/drawing/2014/main" id="{5461318E-9AED-4280-9F9F-56CCB7DBAC91}"/>
              </a:ext>
            </a:extLst>
          </p:cNvPr>
          <p:cNvSpPr>
            <a:spLocks noGrp="1"/>
          </p:cNvSpPr>
          <p:nvPr>
            <p:ph idx="1"/>
          </p:nvPr>
        </p:nvSpPr>
        <p:spPr/>
        <p:txBody>
          <a:bodyPr>
            <a:normAutofit/>
          </a:bodyPr>
          <a:lstStyle/>
          <a:p>
            <a:pPr marL="0" indent="0" algn="just">
              <a:buNone/>
            </a:pPr>
            <a:r>
              <a:rPr lang="it-IT" sz="1600" dirty="0">
                <a:latin typeface="Arial" panose="020B0604020202020204" pitchFamily="34" charset="0"/>
                <a:cs typeface="Arial" panose="020B0604020202020204" pitchFamily="34" charset="0"/>
              </a:rPr>
              <a:t>Per creare un fragment è necessario creare una sottoclasse di </a:t>
            </a:r>
            <a:r>
              <a:rPr lang="it-IT" sz="1600" i="1" dirty="0">
                <a:latin typeface="Arial" panose="020B0604020202020204" pitchFamily="34" charset="0"/>
                <a:cs typeface="Arial" panose="020B0604020202020204" pitchFamily="34" charset="0"/>
              </a:rPr>
              <a:t>Fragment. </a:t>
            </a:r>
            <a:r>
              <a:rPr lang="it-IT" sz="1600" dirty="0">
                <a:latin typeface="Arial" panose="020B0604020202020204" pitchFamily="34" charset="0"/>
                <a:cs typeface="Arial" panose="020B0604020202020204" pitchFamily="34" charset="0"/>
              </a:rPr>
              <a:t>La classe </a:t>
            </a:r>
            <a:r>
              <a:rPr lang="it-IT" sz="1600" i="1" dirty="0">
                <a:latin typeface="Arial" panose="020B0604020202020204" pitchFamily="34" charset="0"/>
                <a:cs typeface="Arial" panose="020B0604020202020204" pitchFamily="34" charset="0"/>
              </a:rPr>
              <a:t>Fragment </a:t>
            </a:r>
            <a:r>
              <a:rPr lang="it-IT" sz="1600" dirty="0">
                <a:latin typeface="Arial" panose="020B0604020202020204" pitchFamily="34" charset="0"/>
                <a:cs typeface="Arial" panose="020B0604020202020204" pitchFamily="34" charset="0"/>
              </a:rPr>
              <a:t>contiene metodi simili a quelli di </a:t>
            </a:r>
            <a:r>
              <a:rPr lang="it-IT" sz="1600" dirty="0" err="1">
                <a:latin typeface="Arial" panose="020B0604020202020204" pitchFamily="34" charset="0"/>
                <a:cs typeface="Arial" panose="020B0604020202020204" pitchFamily="34" charset="0"/>
              </a:rPr>
              <a:t>un’activity</a:t>
            </a:r>
            <a:r>
              <a:rPr lang="it-IT" sz="1600" dirty="0">
                <a:latin typeface="Arial" panose="020B0604020202020204" pitchFamily="34" charset="0"/>
                <a:cs typeface="Arial" panose="020B0604020202020204" pitchFamily="34" charset="0"/>
              </a:rPr>
              <a:t>, come ad esempio </a:t>
            </a:r>
            <a:r>
              <a:rPr lang="it-IT" sz="1600" dirty="0" err="1">
                <a:latin typeface="Arial" panose="020B0604020202020204" pitchFamily="34" charset="0"/>
                <a:cs typeface="Arial" panose="020B0604020202020204" pitchFamily="34" charset="0"/>
              </a:rPr>
              <a:t>onCreate</a:t>
            </a:r>
            <a:r>
              <a:rPr lang="it-IT" sz="1600" dirty="0">
                <a:latin typeface="Arial" panose="020B0604020202020204" pitchFamily="34" charset="0"/>
                <a:cs typeface="Arial" panose="020B0604020202020204" pitchFamily="34" charset="0"/>
              </a:rPr>
              <a:t>(), </a:t>
            </a:r>
            <a:r>
              <a:rPr lang="it-IT" sz="1600" dirty="0" err="1">
                <a:latin typeface="Arial" panose="020B0604020202020204" pitchFamily="34" charset="0"/>
                <a:cs typeface="Arial" panose="020B0604020202020204" pitchFamily="34" charset="0"/>
              </a:rPr>
              <a:t>onStart</a:t>
            </a:r>
            <a:r>
              <a:rPr lang="it-IT" sz="1600" dirty="0">
                <a:latin typeface="Arial" panose="020B0604020202020204" pitchFamily="34" charset="0"/>
                <a:cs typeface="Arial" panose="020B0604020202020204" pitchFamily="34" charset="0"/>
              </a:rPr>
              <a:t>(), </a:t>
            </a:r>
            <a:r>
              <a:rPr lang="it-IT" sz="1600" dirty="0" err="1">
                <a:latin typeface="Arial" panose="020B0604020202020204" pitchFamily="34" charset="0"/>
                <a:cs typeface="Arial" panose="020B0604020202020204" pitchFamily="34" charset="0"/>
              </a:rPr>
              <a:t>onPause</a:t>
            </a:r>
            <a:r>
              <a:rPr lang="it-IT" sz="1600" dirty="0">
                <a:latin typeface="Arial" panose="020B0604020202020204" pitchFamily="34" charset="0"/>
                <a:cs typeface="Arial" panose="020B0604020202020204" pitchFamily="34" charset="0"/>
              </a:rPr>
              <a:t>(), </a:t>
            </a:r>
            <a:r>
              <a:rPr lang="it-IT" sz="1600" dirty="0" err="1">
                <a:latin typeface="Arial" panose="020B0604020202020204" pitchFamily="34" charset="0"/>
                <a:cs typeface="Arial" panose="020B0604020202020204" pitchFamily="34" charset="0"/>
              </a:rPr>
              <a:t>onStop</a:t>
            </a:r>
            <a:r>
              <a:rPr lang="it-IT" sz="1600" dirty="0">
                <a:latin typeface="Arial" panose="020B0604020202020204" pitchFamily="34" charset="0"/>
                <a:cs typeface="Arial" panose="020B0604020202020204" pitchFamily="34" charset="0"/>
              </a:rPr>
              <a:t>().</a:t>
            </a:r>
          </a:p>
          <a:p>
            <a:pPr marL="0" indent="0" algn="just">
              <a:buNone/>
            </a:pPr>
            <a:endParaRPr lang="it-IT" sz="1600" i="1" dirty="0">
              <a:latin typeface="Arial" panose="020B0604020202020204" pitchFamily="34" charset="0"/>
              <a:cs typeface="Arial" panose="020B0604020202020204" pitchFamily="34" charset="0"/>
            </a:endParaRPr>
          </a:p>
          <a:p>
            <a:pPr marL="0" indent="0" algn="just">
              <a:buNone/>
            </a:pPr>
            <a:r>
              <a:rPr lang="it-IT" sz="1600" i="1" dirty="0">
                <a:latin typeface="Arial" panose="020B0604020202020204" pitchFamily="34" charset="0"/>
                <a:cs typeface="Arial" panose="020B0604020202020204" pitchFamily="34" charset="0"/>
              </a:rPr>
              <a:t>P</a:t>
            </a:r>
            <a:r>
              <a:rPr lang="it-IT" sz="1600" dirty="0">
                <a:latin typeface="Arial" panose="020B0604020202020204" pitchFamily="34" charset="0"/>
                <a:cs typeface="Arial" panose="020B0604020202020204" pitchFamily="34" charset="0"/>
              </a:rPr>
              <a:t>er creare un fragment è necessario implementare i seguenti metodi:</a:t>
            </a:r>
          </a:p>
          <a:p>
            <a:pPr lvl="1" algn="just"/>
            <a:r>
              <a:rPr lang="it-IT" b="1" i="1" dirty="0" err="1">
                <a:latin typeface="Arial" panose="020B0604020202020204" pitchFamily="34" charset="0"/>
                <a:cs typeface="Arial" panose="020B0604020202020204" pitchFamily="34" charset="0"/>
              </a:rPr>
              <a:t>onAttach</a:t>
            </a:r>
            <a:r>
              <a:rPr lang="it-IT" b="1" i="1" dirty="0">
                <a:latin typeface="Arial" panose="020B0604020202020204" pitchFamily="34" charset="0"/>
                <a:cs typeface="Arial" panose="020B0604020202020204" pitchFamily="34" charset="0"/>
              </a:rPr>
              <a:t>(): </a:t>
            </a:r>
            <a:r>
              <a:rPr lang="it-IT" dirty="0">
                <a:latin typeface="Arial" panose="020B0604020202020204" pitchFamily="34" charset="0"/>
                <a:cs typeface="Arial" panose="020B0604020202020204" pitchFamily="34" charset="0"/>
              </a:rPr>
              <a:t>questo metodo viene chiamato quando il frammento è stato associato 				 con la Activity.</a:t>
            </a:r>
          </a:p>
          <a:p>
            <a:pPr lvl="1" algn="just"/>
            <a:r>
              <a:rPr lang="it-IT" b="1" i="1" dirty="0" err="1">
                <a:latin typeface="Arial" panose="020B0604020202020204" pitchFamily="34" charset="0"/>
                <a:cs typeface="Arial" panose="020B0604020202020204" pitchFamily="34" charset="0"/>
              </a:rPr>
              <a:t>onCreate</a:t>
            </a:r>
            <a:r>
              <a:rPr lang="it-IT" b="1" i="1" dirty="0">
                <a:latin typeface="Arial" panose="020B0604020202020204" pitchFamily="34" charset="0"/>
                <a:cs typeface="Arial" panose="020B0604020202020204" pitchFamily="34" charset="0"/>
              </a:rPr>
              <a:t>(): </a:t>
            </a:r>
            <a:r>
              <a:rPr lang="it-IT" dirty="0">
                <a:latin typeface="Arial" panose="020B0604020202020204" pitchFamily="34" charset="0"/>
                <a:cs typeface="Arial" panose="020B0604020202020204" pitchFamily="34" charset="0"/>
              </a:rPr>
              <a:t>il sistema chiama tale metodo durante la creazione iniziale del    			                 fragment.  Al suo interno è necessario inizializzare i						         componenti essenziali del fragment.</a:t>
            </a:r>
            <a:endParaRPr lang="it-IT" i="1" dirty="0">
              <a:latin typeface="Arial" panose="020B0604020202020204" pitchFamily="34" charset="0"/>
              <a:cs typeface="Arial" panose="020B0604020202020204" pitchFamily="34" charset="0"/>
            </a:endParaRPr>
          </a:p>
          <a:p>
            <a:endParaRPr lang="it-IT" dirty="0"/>
          </a:p>
        </p:txBody>
      </p:sp>
      <p:pic>
        <p:nvPicPr>
          <p:cNvPr id="5" name="Immagine 4" descr="Immagine che contiene screenshot&#10;&#10;Descrizione generata automaticamente">
            <a:extLst>
              <a:ext uri="{FF2B5EF4-FFF2-40B4-BE49-F238E27FC236}">
                <a16:creationId xmlns:a16="http://schemas.microsoft.com/office/drawing/2014/main" id="{67C02961-15F9-4030-B580-477580942253}"/>
              </a:ext>
            </a:extLst>
          </p:cNvPr>
          <p:cNvPicPr>
            <a:picLocks noChangeAspect="1"/>
          </p:cNvPicPr>
          <p:nvPr/>
        </p:nvPicPr>
        <p:blipFill>
          <a:blip r:embed="rId2"/>
          <a:stretch>
            <a:fillRect/>
          </a:stretch>
        </p:blipFill>
        <p:spPr>
          <a:xfrm>
            <a:off x="9379527" y="716972"/>
            <a:ext cx="2644959" cy="5818909"/>
          </a:xfrm>
          <a:prstGeom prst="rect">
            <a:avLst/>
          </a:prstGeom>
        </p:spPr>
      </p:pic>
    </p:spTree>
    <p:extLst>
      <p:ext uri="{BB962C8B-B14F-4D97-AF65-F5344CB8AC3E}">
        <p14:creationId xmlns:p14="http://schemas.microsoft.com/office/powerpoint/2010/main" val="2770465996"/>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2.xml><?xml version="1.0" encoding="utf-8"?>
<a:themeOverride xmlns:a="http://schemas.openxmlformats.org/drawingml/2006/main">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3.xml><?xml version="1.0" encoding="utf-8"?>
<a:themeOverride xmlns:a="http://schemas.openxmlformats.org/drawingml/2006/main">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4.xml><?xml version="1.0" encoding="utf-8"?>
<a:themeOverride xmlns:a="http://schemas.openxmlformats.org/drawingml/2006/main">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5.xml><?xml version="1.0" encoding="utf-8"?>
<a:themeOverride xmlns:a="http://schemas.openxmlformats.org/drawingml/2006/main">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6.xml><?xml version="1.0" encoding="utf-8"?>
<a:themeOverride xmlns:a="http://schemas.openxmlformats.org/drawingml/2006/main">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474</TotalTime>
  <Words>3094</Words>
  <Application>Microsoft Office PowerPoint</Application>
  <PresentationFormat>Widescreen</PresentationFormat>
  <Paragraphs>237</Paragraphs>
  <Slides>54</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54</vt:i4>
      </vt:variant>
    </vt:vector>
  </HeadingPairs>
  <TitlesOfParts>
    <vt:vector size="59" baseType="lpstr">
      <vt:lpstr>Arial</vt:lpstr>
      <vt:lpstr>Calibri</vt:lpstr>
      <vt:lpstr>Trebuchet MS</vt:lpstr>
      <vt:lpstr>Wingdings 3</vt:lpstr>
      <vt:lpstr>Sfaccettatura</vt:lpstr>
      <vt:lpstr> FRAGMENTS    </vt:lpstr>
      <vt:lpstr>Panoramica</vt:lpstr>
      <vt:lpstr>Implementazione</vt:lpstr>
      <vt:lpstr>Utilizzo</vt:lpstr>
      <vt:lpstr>Punto di Forza</vt:lpstr>
      <vt:lpstr>Presentazione standard di PowerPoint</vt:lpstr>
      <vt:lpstr>Metodi di Definizione</vt:lpstr>
      <vt:lpstr>Lifecycle</vt:lpstr>
      <vt:lpstr>Lifecycle: created</vt:lpstr>
      <vt:lpstr>Lifecycle: created</vt:lpstr>
      <vt:lpstr>Lifecycle: created</vt:lpstr>
      <vt:lpstr>Lifecycle: started and resumed</vt:lpstr>
      <vt:lpstr>Lifecycle: paused</vt:lpstr>
      <vt:lpstr>Lifecycle: stopped</vt:lpstr>
      <vt:lpstr>Lifecycle: destroyed</vt:lpstr>
      <vt:lpstr>Activity lifecycle VS Fragment lifecycle</vt:lpstr>
      <vt:lpstr>Build a flexible UI</vt:lpstr>
      <vt:lpstr>Perché usare i fragments?</vt:lpstr>
      <vt:lpstr>Esempio</vt:lpstr>
      <vt:lpstr>Esempio</vt:lpstr>
      <vt:lpstr>Esempio</vt:lpstr>
      <vt:lpstr>Ancora sui fragment</vt:lpstr>
      <vt:lpstr>Esempio</vt:lpstr>
      <vt:lpstr>Aggiungere fragment a runtime</vt:lpstr>
      <vt:lpstr>Aggiungere fragment a runtime</vt:lpstr>
      <vt:lpstr>Esempio</vt:lpstr>
      <vt:lpstr>Sostituire fragment</vt:lpstr>
      <vt:lpstr>Esempio</vt:lpstr>
      <vt:lpstr>Passaggio Dati tra Fragments</vt:lpstr>
      <vt:lpstr>Introduzione</vt:lpstr>
      <vt:lpstr>CASO 1: Fragments Separati </vt:lpstr>
      <vt:lpstr>CASO 1: Step 1</vt:lpstr>
      <vt:lpstr>CASO 1: Step 2</vt:lpstr>
      <vt:lpstr>Alcune Osservazioni</vt:lpstr>
      <vt:lpstr>CASO 2: Fragments Padre E Figlio</vt:lpstr>
      <vt:lpstr>CASO 2: STEP 1</vt:lpstr>
      <vt:lpstr>CASO 2: STEP 2</vt:lpstr>
      <vt:lpstr>Comunicazione tra Fragments</vt:lpstr>
      <vt:lpstr>Comunicazione tra due Fragment</vt:lpstr>
      <vt:lpstr>Comunicazione tra due Fragment</vt:lpstr>
      <vt:lpstr>Comunicazione tra due Fragment</vt:lpstr>
      <vt:lpstr>Comunicazione tramite ViewModel</vt:lpstr>
      <vt:lpstr>Presentazione standard di PowerPoint</vt:lpstr>
      <vt:lpstr>Presentazione standard di PowerPoint</vt:lpstr>
      <vt:lpstr>Presentazione standard di PowerPoint</vt:lpstr>
      <vt:lpstr>Navigare tra i Fragments utilizzando le animazioni</vt:lpstr>
      <vt:lpstr>Frameworks per le animazioni</vt:lpstr>
      <vt:lpstr>Frameworks per le animazioni</vt:lpstr>
      <vt:lpstr>Impostare un’animazione</vt:lpstr>
      <vt:lpstr>Impostare un’animazione</vt:lpstr>
      <vt:lpstr>Utilizzare le animazioni</vt:lpstr>
      <vt:lpstr>Effetti mediante Transition Framework</vt:lpstr>
      <vt:lpstr>Effetti mediante Transition Framework</vt:lpstr>
      <vt:lpstr>Test TheMealDB!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FRAGMENT</dc:title>
  <dc:creator>alessandro de angelis</dc:creator>
  <cp:lastModifiedBy>Valerio Crecco</cp:lastModifiedBy>
  <cp:revision>22</cp:revision>
  <dcterms:created xsi:type="dcterms:W3CDTF">2020-06-30T12:04:42Z</dcterms:created>
  <dcterms:modified xsi:type="dcterms:W3CDTF">2020-08-29T16:48:19Z</dcterms:modified>
</cp:coreProperties>
</file>