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7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8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  <p:sldMasterId id="2147483797" r:id="rId2"/>
    <p:sldMasterId id="2147483814" r:id="rId3"/>
    <p:sldMasterId id="2147483829" r:id="rId4"/>
    <p:sldMasterId id="2147483842" r:id="rId5"/>
    <p:sldMasterId id="2147483855" r:id="rId6"/>
    <p:sldMasterId id="2147483868" r:id="rId7"/>
    <p:sldMasterId id="2147483881" r:id="rId8"/>
    <p:sldMasterId id="2147483894" r:id="rId9"/>
  </p:sldMasterIdLst>
  <p:sldIdLst>
    <p:sldId id="258" r:id="rId10"/>
    <p:sldId id="259" r:id="rId11"/>
    <p:sldId id="260" r:id="rId12"/>
    <p:sldId id="261" r:id="rId13"/>
    <p:sldId id="266" r:id="rId14"/>
    <p:sldId id="267" r:id="rId15"/>
    <p:sldId id="263" r:id="rId16"/>
    <p:sldId id="264" r:id="rId17"/>
    <p:sldId id="302" r:id="rId18"/>
    <p:sldId id="309" r:id="rId19"/>
    <p:sldId id="310" r:id="rId20"/>
    <p:sldId id="315" r:id="rId21"/>
    <p:sldId id="311" r:id="rId22"/>
    <p:sldId id="312" r:id="rId23"/>
    <p:sldId id="313" r:id="rId24"/>
    <p:sldId id="314" r:id="rId25"/>
    <p:sldId id="316" r:id="rId26"/>
    <p:sldId id="317" r:id="rId27"/>
    <p:sldId id="318" r:id="rId28"/>
    <p:sldId id="306" r:id="rId29"/>
    <p:sldId id="307" r:id="rId30"/>
    <p:sldId id="308" r:id="rId31"/>
    <p:sldId id="256" r:id="rId32"/>
    <p:sldId id="257" r:id="rId33"/>
    <p:sldId id="319" r:id="rId34"/>
    <p:sldId id="320" r:id="rId35"/>
    <p:sldId id="321" r:id="rId36"/>
    <p:sldId id="322" r:id="rId37"/>
    <p:sldId id="262" r:id="rId38"/>
    <p:sldId id="323" r:id="rId39"/>
    <p:sldId id="324" r:id="rId40"/>
    <p:sldId id="265" r:id="rId41"/>
    <p:sldId id="325" r:id="rId42"/>
    <p:sldId id="326" r:id="rId43"/>
    <p:sldId id="268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728"/>
  </p:normalViewPr>
  <p:slideViewPr>
    <p:cSldViewPr snapToGrid="0" snapToObjects="1">
      <p:cViewPr varScale="1">
        <p:scale>
          <a:sx n="91" d="100"/>
          <a:sy n="91" d="100"/>
        </p:scale>
        <p:origin x="2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61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EE-FA8D-E240-B18E-EA69A9FB79CD}" type="datetimeFigureOut">
              <a:rPr lang="it-IT" smtClean="0"/>
              <a:t>13/09/2020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6CBC-61C0-0848-96C2-4495F84E839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445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EE-FA8D-E240-B18E-EA69A9FB79CD}" type="datetimeFigureOut">
              <a:rPr lang="it-IT" smtClean="0"/>
              <a:t>13/09/2020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6CBC-61C0-0848-96C2-4495F84E839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765019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45189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286435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687419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842445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98663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92360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240275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F03C-CDEF-4CE0-993C-B0BE2FB41BA0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A259-08EE-4C3D-A454-26B525F0E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79077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F03C-CDEF-4CE0-993C-B0BE2FB41BA0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A259-08EE-4C3D-A454-26B525F0E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46597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F03C-CDEF-4CE0-993C-B0BE2FB41BA0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A259-08EE-4C3D-A454-26B525F0E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869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EE-FA8D-E240-B18E-EA69A9FB79CD}" type="datetimeFigureOut">
              <a:rPr lang="it-IT" smtClean="0"/>
              <a:t>13/09/2020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6CBC-61C0-0848-96C2-4495F84E8391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94440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F03C-CDEF-4CE0-993C-B0BE2FB41BA0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A259-08EE-4C3D-A454-26B525F0E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652380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F03C-CDEF-4CE0-993C-B0BE2FB41BA0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A259-08EE-4C3D-A454-26B525F0E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3633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F03C-CDEF-4CE0-993C-B0BE2FB41BA0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A259-08EE-4C3D-A454-26B525F0E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17375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F03C-CDEF-4CE0-993C-B0BE2FB41BA0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A259-08EE-4C3D-A454-26B525F0E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172935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F03C-CDEF-4CE0-993C-B0BE2FB41BA0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A259-08EE-4C3D-A454-26B525F0E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29113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F03C-CDEF-4CE0-993C-B0BE2FB41BA0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A259-08EE-4C3D-A454-26B525F0E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61273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F03C-CDEF-4CE0-993C-B0BE2FB41BA0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A259-08EE-4C3D-A454-26B525F0E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60768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F03C-CDEF-4CE0-993C-B0BE2FB41BA0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A259-08EE-4C3D-A454-26B525F0E040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01548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F03C-CDEF-4CE0-993C-B0BE2FB41BA0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A259-08EE-4C3D-A454-26B525F0E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88424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F03C-CDEF-4CE0-993C-B0BE2FB41BA0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A259-08EE-4C3D-A454-26B525F0E040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791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EE-FA8D-E240-B18E-EA69A9FB79CD}" type="datetimeFigureOut">
              <a:rPr lang="it-IT" smtClean="0"/>
              <a:t>13/09/2020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6CBC-61C0-0848-96C2-4495F84E839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686515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F03C-CDEF-4CE0-993C-B0BE2FB41BA0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A259-08EE-4C3D-A454-26B525F0E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024595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F03C-CDEF-4CE0-993C-B0BE2FB41BA0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A259-08EE-4C3D-A454-26B525F0E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1478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F03C-CDEF-4CE0-993C-B0BE2FB41BA0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A259-08EE-4C3D-A454-26B525F0E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EE-FA8D-E240-B18E-EA69A9FB79CD}" type="datetimeFigureOut">
              <a:rPr lang="it-IT" smtClean="0"/>
              <a:t>13/09/2020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6CBC-61C0-0848-96C2-4495F84E8391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25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EE-FA8D-E240-B18E-EA69A9FB79CD}" type="datetimeFigureOut">
              <a:rPr lang="it-IT" smtClean="0"/>
              <a:t>13/09/2020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6CBC-61C0-0848-96C2-4495F84E839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7147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EE-FA8D-E240-B18E-EA69A9FB79CD}" type="datetimeFigureOut">
              <a:rPr lang="it-IT" smtClean="0"/>
              <a:t>13/09/2020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6CBC-61C0-0848-96C2-4495F84E839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423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EE-FA8D-E240-B18E-EA69A9FB79CD}" type="datetimeFigureOut">
              <a:rPr lang="it-IT" smtClean="0"/>
              <a:t>13/09/2020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6CBC-61C0-0848-96C2-4495F84E839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3145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4CA-3EFD-A64E-B24D-7B1F8DCF0D0D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B97-D985-324D-82AC-D40A0638BB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705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4CA-3EFD-A64E-B24D-7B1F8DCF0D0D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B97-D985-324D-82AC-D40A0638BB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3991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4CA-3EFD-A64E-B24D-7B1F8DCF0D0D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B97-D985-324D-82AC-D40A0638BB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43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EE-FA8D-E240-B18E-EA69A9FB79CD}" type="datetimeFigureOut">
              <a:rPr lang="it-IT" smtClean="0"/>
              <a:t>13/09/2020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6CBC-61C0-0848-96C2-4495F84E839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9097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4CA-3EFD-A64E-B24D-7B1F8DCF0D0D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B97-D985-324D-82AC-D40A0638BB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160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4CA-3EFD-A64E-B24D-7B1F8DCF0D0D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B97-D985-324D-82AC-D40A0638BB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30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4CA-3EFD-A64E-B24D-7B1F8DCF0D0D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B97-D985-324D-82AC-D40A0638BB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9737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4CA-3EFD-A64E-B24D-7B1F8DCF0D0D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B97-D985-324D-82AC-D40A0638BB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49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4CA-3EFD-A64E-B24D-7B1F8DCF0D0D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B97-D985-324D-82AC-D40A0638BB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081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4CA-3EFD-A64E-B24D-7B1F8DCF0D0D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B97-D985-324D-82AC-D40A0638BB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212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4CA-3EFD-A64E-B24D-7B1F8DCF0D0D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B97-D985-324D-82AC-D40A0638BB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7236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4CA-3EFD-A64E-B24D-7B1F8DCF0D0D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B97-D985-324D-82AC-D40A0638BBE7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06745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4CA-3EFD-A64E-B24D-7B1F8DCF0D0D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B97-D985-324D-82AC-D40A0638BB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7258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4CA-3EFD-A64E-B24D-7B1F8DCF0D0D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B97-D985-324D-82AC-D40A0638BBE7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05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EE-FA8D-E240-B18E-EA69A9FB79CD}" type="datetimeFigureOut">
              <a:rPr lang="it-IT" smtClean="0"/>
              <a:t>13/09/2020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6CBC-61C0-0848-96C2-4495F84E839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07301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4CA-3EFD-A64E-B24D-7B1F8DCF0D0D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B97-D985-324D-82AC-D40A0638BB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71086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4CA-3EFD-A64E-B24D-7B1F8DCF0D0D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B97-D985-324D-82AC-D40A0638BB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663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4CA-3EFD-A64E-B24D-7B1F8DCF0D0D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B97-D985-324D-82AC-D40A0638BB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13752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7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1" y="8466"/>
              <a:ext cx="842597" cy="566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3" name="Titolo Testo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r>
              <a:t>Titolo Testo</a:t>
            </a:r>
          </a:p>
        </p:txBody>
      </p:sp>
      <p:sp>
        <p:nvSpPr>
          <p:cNvPr id="3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</a:lvl1pPr>
            <a:lvl2pPr marL="0" indent="457200" algn="r">
              <a:buClrTx/>
              <a:buSzTx/>
              <a:buNone/>
            </a:lvl2pPr>
            <a:lvl3pPr marL="0" indent="914400" algn="r">
              <a:buClrTx/>
              <a:buSzTx/>
              <a:buNone/>
            </a:lvl3pPr>
            <a:lvl4pPr marL="0" indent="1371600" algn="r">
              <a:buClrTx/>
              <a:buSzTx/>
              <a:buNone/>
            </a:lvl4pPr>
            <a:lvl5pPr marL="0" indent="1828800" algn="r">
              <a:buClrTx/>
              <a:buSzTx/>
              <a:buNone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5566696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 Testo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3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296888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olo Testo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Titolo Testo</a:t>
            </a:r>
          </a:p>
        </p:txBody>
      </p:sp>
      <p:sp>
        <p:nvSpPr>
          <p:cNvPr id="5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/>
            </a:lvl1pPr>
            <a:lvl2pPr marL="0" indent="457200">
              <a:buClrTx/>
              <a:buSzTx/>
              <a:buNone/>
              <a:defRPr sz="2000"/>
            </a:lvl2pPr>
            <a:lvl3pPr marL="0" indent="914400">
              <a:buClrTx/>
              <a:buSzTx/>
              <a:buNone/>
              <a:defRPr sz="2000"/>
            </a:lvl3pPr>
            <a:lvl4pPr marL="0" indent="1371600">
              <a:buClrTx/>
              <a:buSzTx/>
              <a:buNone/>
              <a:defRPr sz="2000"/>
            </a:lvl4pPr>
            <a:lvl5pPr marL="0" indent="1828800">
              <a:buClrTx/>
              <a:buSzTx/>
              <a:buNone/>
              <a:defRPr sz="20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2614033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olo Testo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4402683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olo Testo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7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2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 Testo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8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6986243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67825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EE-FA8D-E240-B18E-EA69A9FB79CD}" type="datetimeFigureOut">
              <a:rPr lang="it-IT" smtClean="0"/>
              <a:t>13/09/2020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6CBC-61C0-0848-96C2-4495F84E839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9284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olo Testo"/>
          <p:cNvSpPr txBox="1">
            <a:spLocks noGrp="1"/>
          </p:cNvSpPr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95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9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0045048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olo Testo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Titolo Testo</a:t>
            </a:r>
          </a:p>
        </p:txBody>
      </p:sp>
      <p:sp>
        <p:nvSpPr>
          <p:cNvPr id="105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917114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olo Testo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Titolo Testo</a:t>
            </a:r>
          </a:p>
        </p:txBody>
      </p:sp>
      <p:sp>
        <p:nvSpPr>
          <p:cNvPr id="11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743427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olo Testo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Titolo Testo</a:t>
            </a:r>
          </a:p>
        </p:txBody>
      </p:sp>
      <p:sp>
        <p:nvSpPr>
          <p:cNvPr id="12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/>
            </a:lvl1pPr>
            <a:lvl2pPr marL="0" indent="457200">
              <a:buClrTx/>
              <a:buSzTx/>
              <a:buNone/>
              <a:defRPr sz="1600"/>
            </a:lvl2pPr>
            <a:lvl3pPr marL="0" indent="914400">
              <a:buClrTx/>
              <a:buSzTx/>
              <a:buNone/>
              <a:defRPr sz="1600"/>
            </a:lvl3pPr>
            <a:lvl4pPr marL="0" indent="1371600">
              <a:buClrTx/>
              <a:buSzTx/>
              <a:buNone/>
              <a:defRPr sz="1600"/>
            </a:lvl4pPr>
            <a:lvl5pPr marL="0" indent="1828800">
              <a:buClrTx/>
              <a:buSzTx/>
              <a:buNone/>
              <a:defRPr sz="16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5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77334" y="4470400"/>
            <a:ext cx="8596670" cy="1570963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  <a:endParaRPr/>
          </a:p>
        </p:txBody>
      </p:sp>
      <p:sp>
        <p:nvSpPr>
          <p:cNvPr id="126" name="TextBox 19"/>
          <p:cNvSpPr txBox="1"/>
          <p:nvPr/>
        </p:nvSpPr>
        <p:spPr>
          <a:xfrm>
            <a:off x="587589" y="469465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27" name="TextBox 21"/>
          <p:cNvSpPr txBox="1"/>
          <p:nvPr/>
        </p:nvSpPr>
        <p:spPr>
          <a:xfrm>
            <a:off x="8938730" y="256564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2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252952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olo Testo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Titolo Testo</a:t>
            </a:r>
          </a:p>
        </p:txBody>
      </p:sp>
      <p:sp>
        <p:nvSpPr>
          <p:cNvPr id="13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3337740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olo Testo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Titolo Testo</a:t>
            </a:r>
          </a:p>
        </p:txBody>
      </p:sp>
      <p:sp>
        <p:nvSpPr>
          <p:cNvPr id="14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endParaRPr/>
          </a:p>
        </p:txBody>
      </p:sp>
      <p:sp>
        <p:nvSpPr>
          <p:cNvPr id="147" name="TextBox 23"/>
          <p:cNvSpPr txBox="1"/>
          <p:nvPr/>
        </p:nvSpPr>
        <p:spPr>
          <a:xfrm>
            <a:off x="587589" y="469465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938730" y="256564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4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8014133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olo Testo"/>
          <p:cNvSpPr txBox="1">
            <a:spLocks noGrp="1"/>
          </p:cNvSpPr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Titolo Testo</a:t>
            </a:r>
          </a:p>
        </p:txBody>
      </p:sp>
      <p:sp>
        <p:nvSpPr>
          <p:cNvPr id="15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endParaRPr/>
          </a:p>
        </p:txBody>
      </p:sp>
      <p:sp>
        <p:nvSpPr>
          <p:cNvPr id="15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8802832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668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10657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29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EE-FA8D-E240-B18E-EA69A9FB79CD}" type="datetimeFigureOut">
              <a:rPr lang="it-IT" smtClean="0"/>
              <a:t>13/09/2020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6CBC-61C0-0848-96C2-4495F84E839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44041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3485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2819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3777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10117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0443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5597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8429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7399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92504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80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EE-FA8D-E240-B18E-EA69A9FB79CD}" type="datetimeFigureOut">
              <a:rPr lang="it-IT" smtClean="0"/>
              <a:t>13/09/2020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6CBC-61C0-0848-96C2-4495F84E839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02983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79210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71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08450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75668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6768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95450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2140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6906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4820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38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EE-FA8D-E240-B18E-EA69A9FB79CD}" type="datetimeFigureOut">
              <a:rPr lang="it-IT" smtClean="0"/>
              <a:t>13/09/2020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6CBC-61C0-0848-96C2-4495F84E839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43781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087690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977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1707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22391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3581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60217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6971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49638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15091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75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EE-FA8D-E240-B18E-EA69A9FB79CD}" type="datetimeFigureOut">
              <a:rPr lang="it-IT" smtClean="0"/>
              <a:t>13/09/2020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6CBC-61C0-0848-96C2-4495F84E839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968928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5497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65371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31582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71285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44948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806119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03986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999167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45052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054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EE-FA8D-E240-B18E-EA69A9FB79CD}" type="datetimeFigureOut">
              <a:rPr lang="it-IT" smtClean="0"/>
              <a:t>13/09/2020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6CBC-61C0-0848-96C2-4495F84E839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26211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401314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461497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161057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297685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68408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06525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42742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115977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43883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877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8A4EE-FA8D-E240-B18E-EA69A9FB79CD}" type="datetimeFigureOut">
              <a:rPr lang="it-IT" smtClean="0"/>
              <a:t>13/09/2020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D16CBC-61C0-0848-96C2-4495F84E839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3947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B4CA-3EFD-A64E-B24D-7B1F8DCF0D0D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A4DB97-D985-324D-82AC-D40A0638BB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555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" name="Titolo Testo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Titolo Testo</a:t>
            </a:r>
          </a:p>
        </p:txBody>
      </p:sp>
      <p:sp>
        <p:nvSpPr>
          <p:cNvPr id="1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72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  <p:extLst>
      <p:ext uri="{BB962C8B-B14F-4D97-AF65-F5344CB8AC3E}">
        <p14:creationId xmlns:p14="http://schemas.microsoft.com/office/powerpoint/2010/main" val="262574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5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18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6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latin typeface="Arial"/>
              </a:rPr>
              <a:t>Secondo livello struttura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Terzo livello struttura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latin typeface="Arial"/>
              </a:rPr>
              <a:t>Quarto livello struttura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Quinto livello struttura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Sesto livello struttura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Settimo livello struttura</a:t>
            </a:r>
          </a:p>
        </p:txBody>
      </p:sp>
    </p:spTree>
    <p:extLst>
      <p:ext uri="{BB962C8B-B14F-4D97-AF65-F5344CB8AC3E}">
        <p14:creationId xmlns:p14="http://schemas.microsoft.com/office/powerpoint/2010/main" val="351762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9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1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2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3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4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5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6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7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8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09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110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  <p:extLst>
      <p:ext uri="{BB962C8B-B14F-4D97-AF65-F5344CB8AC3E}">
        <p14:creationId xmlns:p14="http://schemas.microsoft.com/office/powerpoint/2010/main" val="264808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4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9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0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1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2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3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4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5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6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7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58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159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  <p:extLst>
      <p:ext uri="{BB962C8B-B14F-4D97-AF65-F5344CB8AC3E}">
        <p14:creationId xmlns:p14="http://schemas.microsoft.com/office/powerpoint/2010/main" val="419062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97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8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9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2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3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4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5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6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7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18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208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  <p:extLst>
      <p:ext uri="{BB962C8B-B14F-4D97-AF65-F5344CB8AC3E}">
        <p14:creationId xmlns:p14="http://schemas.microsoft.com/office/powerpoint/2010/main" val="103337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6F03C-CDEF-4CE0-993C-B0BE2FB41BA0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7AA259-08EE-4C3D-A454-26B525F0E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125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0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8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40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8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D1F04D-7118-3F4F-A896-18E94B7E1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03" y="2384650"/>
            <a:ext cx="7766936" cy="1646302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MARVEL PLANET</a:t>
            </a:r>
          </a:p>
        </p:txBody>
      </p:sp>
    </p:spTree>
    <p:extLst>
      <p:ext uri="{BB962C8B-B14F-4D97-AF65-F5344CB8AC3E}">
        <p14:creationId xmlns:p14="http://schemas.microsoft.com/office/powerpoint/2010/main" val="165972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B22DA-5394-4703-A23A-E8A38D5E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Volley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F245C-FF9B-4C19-A472-C6C80898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L’applicazione utilizza come fonte di dati il database messo a disposizione dalla Marvel.</a:t>
            </a:r>
          </a:p>
          <a:p>
            <a:r>
              <a:rPr lang="it-IT" dirty="0"/>
              <a:t>Vengono inoltre fornite delle API per l’interrogazione di tale database.</a:t>
            </a:r>
          </a:p>
          <a:p>
            <a:r>
              <a:rPr lang="it-IT" dirty="0"/>
              <a:t>Il risultato che si ottiene come risposta può essere scelto in diversi formati. </a:t>
            </a:r>
          </a:p>
          <a:p>
            <a:pPr lvl="1"/>
            <a:r>
              <a:rPr lang="it-IT" dirty="0"/>
              <a:t>Il formato scelto in questo caso è quello JSON.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281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33057-BDA5-491D-8E47-C6EB496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Volley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136F1C-E90F-4A93-B60E-B6590B312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richieste di rete vengono effettuate grazie alla libreria Volley.</a:t>
            </a:r>
          </a:p>
          <a:p>
            <a:r>
              <a:rPr lang="it-IT" dirty="0"/>
              <a:t>La scelta di tale libreria è dovuta alla sua semplicità e velocità rispetto ad altre soluzioni.</a:t>
            </a:r>
          </a:p>
          <a:p>
            <a:r>
              <a:rPr lang="it-IT" dirty="0"/>
              <a:t>Inoltre la mole di dati in download dopo una certa </a:t>
            </a:r>
            <a:r>
              <a:rPr lang="it-IT" dirty="0" err="1"/>
              <a:t>request</a:t>
            </a:r>
            <a:r>
              <a:rPr lang="it-IT" dirty="0"/>
              <a:t>, qualsiasi essa sia, non è esageratamente grande.</a:t>
            </a:r>
          </a:p>
          <a:p>
            <a:pPr lvl="1"/>
            <a:r>
              <a:rPr lang="it-IT" dirty="0"/>
              <a:t>Anche se composta da un numero elevato di «oggetti», le dimensioni effettive del file JSON sono molto limitate (quasi irrisorie a volte).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801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E06474-42DE-46AA-B7C5-6498FF7B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Volley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3AB656-29F8-43EC-ADCF-CD7BE1FE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classe fondamentale di Volley è la </a:t>
            </a:r>
            <a:r>
              <a:rPr lang="it-IT" dirty="0" err="1"/>
              <a:t>RequestQueue</a:t>
            </a:r>
            <a:r>
              <a:rPr lang="it-IT" dirty="0"/>
              <a:t>, nella quale vengono messe in coda (FIFO) tutte le richieste.</a:t>
            </a:r>
          </a:p>
          <a:p>
            <a:r>
              <a:rPr lang="it-IT" i="1" u="sng" dirty="0"/>
              <a:t>Si fa notare che in questa applicazioni non si presenteranno mai scenari in cui sia possibile effettuare richieste multiple, ciò implica un carico di lavoro molto basso</a:t>
            </a:r>
          </a:p>
          <a:p>
            <a:r>
              <a:rPr lang="it-IT" dirty="0"/>
              <a:t>Viene quindi allocata una </a:t>
            </a:r>
            <a:r>
              <a:rPr lang="it-IT" dirty="0" err="1"/>
              <a:t>requestQueue</a:t>
            </a:r>
            <a:r>
              <a:rPr lang="it-IT" dirty="0"/>
              <a:t>, pronta per essere utilizzata come coda delle richieste da effettuare.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723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46FCC-E70E-468E-A6DF-4A88AC1C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Volley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0AD2A4-B147-4936-AB7E-1AD529C4B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richieste che abbiamo citato prima sono degli oggetti di tipo </a:t>
            </a:r>
            <a:r>
              <a:rPr lang="it-IT" dirty="0" err="1"/>
              <a:t>Request</a:t>
            </a:r>
            <a:r>
              <a:rPr lang="it-IT" dirty="0"/>
              <a:t>.</a:t>
            </a:r>
          </a:p>
          <a:p>
            <a:r>
              <a:rPr lang="it-IT" dirty="0"/>
              <a:t>La classe </a:t>
            </a:r>
            <a:r>
              <a:rPr lang="it-IT" dirty="0" err="1"/>
              <a:t>Request</a:t>
            </a:r>
            <a:r>
              <a:rPr lang="it-IT" dirty="0"/>
              <a:t> è utilizzata per creare </a:t>
            </a:r>
            <a:r>
              <a:rPr lang="it-IT" dirty="0" err="1"/>
              <a:t>instanze</a:t>
            </a:r>
            <a:r>
              <a:rPr lang="it-IT" dirty="0"/>
              <a:t> di accesso alla rete che supportano richieste di tipo GET e POST.</a:t>
            </a:r>
          </a:p>
          <a:p>
            <a:r>
              <a:rPr lang="it-IT" dirty="0"/>
              <a:t>Volley fornisce diversi tipi di </a:t>
            </a:r>
            <a:r>
              <a:rPr lang="it-IT" dirty="0" err="1"/>
              <a:t>Request</a:t>
            </a:r>
            <a:r>
              <a:rPr lang="it-IT" dirty="0"/>
              <a:t>, quelle utilizzato in tale applicazione sono la </a:t>
            </a:r>
            <a:r>
              <a:rPr lang="it-IT" dirty="0" err="1"/>
              <a:t>StringRequest</a:t>
            </a:r>
            <a:r>
              <a:rPr lang="it-IT" dirty="0"/>
              <a:t> e l’</a:t>
            </a:r>
            <a:r>
              <a:rPr lang="it-IT" dirty="0" err="1"/>
              <a:t>ImageRequest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002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5DE3F6-088C-4EAE-BE82-FE4EBB65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StringRequest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F0DCF0-3EB8-4DC0-AD37-83E4B4BB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</a:t>
            </a:r>
            <a:r>
              <a:rPr lang="it-IT" dirty="0" err="1"/>
              <a:t>StringRequest</a:t>
            </a:r>
            <a:r>
              <a:rPr lang="it-IT" dirty="0"/>
              <a:t> viene specificata l’URL dal quale ricevere poi la risposta.</a:t>
            </a:r>
          </a:p>
          <a:p>
            <a:r>
              <a:rPr lang="it-IT" dirty="0"/>
              <a:t>La risposta ad una </a:t>
            </a:r>
            <a:r>
              <a:rPr lang="it-IT" dirty="0" err="1"/>
              <a:t>StringRequest</a:t>
            </a:r>
            <a:r>
              <a:rPr lang="it-IT" dirty="0"/>
              <a:t> consiste in un file JSON</a:t>
            </a:r>
          </a:p>
          <a:p>
            <a:r>
              <a:rPr lang="it-IT" dirty="0"/>
              <a:t>Tale file JSON viene consegnato al metodo </a:t>
            </a:r>
            <a:r>
              <a:rPr lang="it-IT" i="1" dirty="0" err="1"/>
              <a:t>onResponse</a:t>
            </a:r>
            <a:r>
              <a:rPr lang="it-IT" i="1" dirty="0"/>
              <a:t>(</a:t>
            </a:r>
            <a:r>
              <a:rPr lang="it-IT" i="1" dirty="0" err="1"/>
              <a:t>String</a:t>
            </a:r>
            <a:r>
              <a:rPr lang="it-IT" i="1" dirty="0"/>
              <a:t> </a:t>
            </a:r>
            <a:r>
              <a:rPr lang="it-IT" i="1" dirty="0" err="1"/>
              <a:t>response</a:t>
            </a:r>
            <a:r>
              <a:rPr lang="it-IT" i="1" dirty="0"/>
              <a:t>)</a:t>
            </a:r>
            <a:r>
              <a:rPr lang="it-IT" dirty="0"/>
              <a:t> come una stringa che viene poi trasformata in un oggetto di tipo </a:t>
            </a:r>
            <a:r>
              <a:rPr lang="it-IT" dirty="0" err="1"/>
              <a:t>JSONObject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695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7595C-F57E-4E65-81BB-291E03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StringRequest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E55BC9-ED0B-4A55-AC36-E22CEFCD9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metodo </a:t>
            </a:r>
            <a:r>
              <a:rPr lang="it-IT" i="1" dirty="0" err="1"/>
              <a:t>SearchHeoresByName</a:t>
            </a:r>
            <a:r>
              <a:rPr lang="it-IT" i="1" dirty="0"/>
              <a:t>(</a:t>
            </a:r>
            <a:r>
              <a:rPr lang="it-IT" i="1" dirty="0" err="1"/>
              <a:t>String</a:t>
            </a:r>
            <a:r>
              <a:rPr lang="it-IT" i="1" dirty="0"/>
              <a:t> s)</a:t>
            </a:r>
            <a:r>
              <a:rPr lang="it-IT" dirty="0"/>
              <a:t> in figura si occupa di creare una </a:t>
            </a:r>
            <a:r>
              <a:rPr lang="it-IT" dirty="0" err="1"/>
              <a:t>StringRequest</a:t>
            </a:r>
            <a:r>
              <a:rPr lang="it-IT" dirty="0"/>
              <a:t> per ottenere un personaggio di cui si fa richiesta esplicita specificando il nome.</a:t>
            </a:r>
          </a:p>
          <a:p>
            <a:r>
              <a:rPr lang="it-IT" dirty="0"/>
              <a:t>Il nome viene passato al metodo come parametro e inserito nell’URL insieme al Time Stamp, l’Api Key ottenuta dalla piattaforma Marvel e un codice HASH</a:t>
            </a:r>
          </a:p>
          <a:p>
            <a:r>
              <a:rPr lang="it-IT" dirty="0"/>
              <a:t>La richiesta creata viene inserita nella </a:t>
            </a:r>
            <a:r>
              <a:rPr lang="it-IT" dirty="0" err="1"/>
              <a:t>RequestQueue</a:t>
            </a:r>
            <a:r>
              <a:rPr lang="it-IT" dirty="0"/>
              <a:t> creata in precedenza.</a:t>
            </a:r>
          </a:p>
          <a:p>
            <a:endParaRPr lang="it-IT" dirty="0"/>
          </a:p>
        </p:txBody>
      </p:sp>
      <p:pic>
        <p:nvPicPr>
          <p:cNvPr id="4" name="Immagine 3" descr="Immagine che contiene screenshot, monitor, schermo, tenendo&#10;&#10;Descrizione generata automaticamente">
            <a:extLst>
              <a:ext uri="{FF2B5EF4-FFF2-40B4-BE49-F238E27FC236}">
                <a16:creationId xmlns:a16="http://schemas.microsoft.com/office/drawing/2014/main" id="{4DC88AC6-BFF0-4824-A829-E037F566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73" y="4493568"/>
            <a:ext cx="9418393" cy="161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E2A5A0-4361-4B00-887E-0F03AE4E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ImageRequest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25B232-88C7-4996-89EC-019487D72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richiesta di un immagine viene fatta dal metodo              </a:t>
            </a:r>
          </a:p>
          <a:p>
            <a:pPr marL="0" indent="0">
              <a:buNone/>
            </a:pPr>
            <a:r>
              <a:rPr lang="it-IT" sz="1600" i="1" dirty="0"/>
              <a:t>	</a:t>
            </a:r>
            <a:r>
              <a:rPr lang="it-IT" sz="1600" i="1" dirty="0" err="1"/>
              <a:t>getImage</a:t>
            </a:r>
            <a:r>
              <a:rPr lang="it-IT" sz="1600" i="1" dirty="0"/>
              <a:t>(</a:t>
            </a:r>
            <a:r>
              <a:rPr lang="it-IT" sz="1600" i="1" dirty="0" err="1"/>
              <a:t>int</a:t>
            </a:r>
            <a:r>
              <a:rPr lang="it-IT" sz="1600" i="1" dirty="0"/>
              <a:t> position, </a:t>
            </a:r>
            <a:r>
              <a:rPr lang="it-IT" sz="1600" i="1" dirty="0" err="1"/>
              <a:t>String</a:t>
            </a:r>
            <a:r>
              <a:rPr lang="it-IT" sz="1600" i="1" dirty="0"/>
              <a:t> </a:t>
            </a:r>
            <a:r>
              <a:rPr lang="it-IT" sz="1600" i="1" dirty="0" err="1"/>
              <a:t>strHeroThumb</a:t>
            </a:r>
            <a:r>
              <a:rPr lang="it-IT" sz="1600" i="1" dirty="0"/>
              <a:t>, </a:t>
            </a:r>
            <a:r>
              <a:rPr lang="it-IT" sz="1600" i="1" dirty="0" err="1"/>
              <a:t>final</a:t>
            </a:r>
            <a:r>
              <a:rPr lang="it-IT" sz="1600" i="1" dirty="0"/>
              <a:t> </a:t>
            </a:r>
            <a:r>
              <a:rPr lang="it-IT" sz="1600" i="1" dirty="0" err="1"/>
              <a:t>ImageView</a:t>
            </a:r>
            <a:r>
              <a:rPr lang="it-IT" sz="1600" i="1" dirty="0"/>
              <a:t> </a:t>
            </a:r>
            <a:r>
              <a:rPr lang="it-IT" sz="1600" i="1" dirty="0" err="1"/>
              <a:t>imageView</a:t>
            </a:r>
            <a:r>
              <a:rPr lang="it-IT" sz="1600" i="1" dirty="0"/>
              <a:t>)</a:t>
            </a:r>
          </a:p>
          <a:p>
            <a:r>
              <a:rPr lang="it-IT" dirty="0"/>
              <a:t>A questo metodo viene passata la posizione nella </a:t>
            </a:r>
            <a:r>
              <a:rPr lang="it-IT" dirty="0" err="1"/>
              <a:t>recyclerView</a:t>
            </a:r>
            <a:r>
              <a:rPr lang="it-IT" dirty="0"/>
              <a:t>, l’URL dell’immagine e l’oggetto </a:t>
            </a:r>
            <a:r>
              <a:rPr lang="it-IT" dirty="0" err="1"/>
              <a:t>imageView</a:t>
            </a:r>
            <a:r>
              <a:rPr lang="it-IT" dirty="0"/>
              <a:t> alla quale inserire la foto richiesta</a:t>
            </a:r>
          </a:p>
          <a:p>
            <a:r>
              <a:rPr lang="it-IT" dirty="0"/>
              <a:t>Nell’</a:t>
            </a:r>
            <a:r>
              <a:rPr lang="it-IT" dirty="0" err="1"/>
              <a:t>ImageRequest</a:t>
            </a:r>
            <a:r>
              <a:rPr lang="it-IT" dirty="0"/>
              <a:t> viene specificato l’URL dell’immagine da scaricare.</a:t>
            </a:r>
          </a:p>
          <a:p>
            <a:r>
              <a:rPr lang="it-IT" dirty="0"/>
              <a:t>Per le </a:t>
            </a:r>
            <a:r>
              <a:rPr lang="it-IT" dirty="0" err="1"/>
              <a:t>ImageRequest</a:t>
            </a:r>
            <a:r>
              <a:rPr lang="it-IT" dirty="0"/>
              <a:t> la risposta consiste in un oggetto di tipo Bitmap.</a:t>
            </a:r>
          </a:p>
          <a:p>
            <a:endParaRPr lang="it-IT" dirty="0"/>
          </a:p>
        </p:txBody>
      </p:sp>
      <p:pic>
        <p:nvPicPr>
          <p:cNvPr id="4" name="Immagine 3" descr="Immagine che contiene screenshot, monitor, schermo, telefono&#10;&#10;Descrizione generata automaticamente">
            <a:extLst>
              <a:ext uri="{FF2B5EF4-FFF2-40B4-BE49-F238E27FC236}">
                <a16:creationId xmlns:a16="http://schemas.microsoft.com/office/drawing/2014/main" id="{C79048E4-7CCD-4CD5-9627-9259BF601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774" y="4561932"/>
            <a:ext cx="8480612" cy="17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8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7290C7-C6C8-428C-B67E-C06B5847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Parse JSON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FE77EF-9CB1-499A-A9F7-C678DEBA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322"/>
            <a:ext cx="7401346" cy="4405067"/>
          </a:xfrm>
        </p:spPr>
        <p:txBody>
          <a:bodyPr/>
          <a:lstStyle/>
          <a:p>
            <a:r>
              <a:rPr lang="it-IT" dirty="0"/>
              <a:t>Abbiamo visto che il file JSON consegnato al metodo </a:t>
            </a:r>
            <a:r>
              <a:rPr lang="it-IT" i="1" dirty="0" err="1"/>
              <a:t>onResponse</a:t>
            </a:r>
            <a:r>
              <a:rPr lang="it-IT" i="1" dirty="0"/>
              <a:t>(</a:t>
            </a:r>
            <a:r>
              <a:rPr lang="it-IT" i="1" dirty="0" err="1"/>
              <a:t>String</a:t>
            </a:r>
            <a:r>
              <a:rPr lang="it-IT" i="1" dirty="0"/>
              <a:t> </a:t>
            </a:r>
            <a:r>
              <a:rPr lang="it-IT" i="1" dirty="0" err="1"/>
              <a:t>response</a:t>
            </a:r>
            <a:r>
              <a:rPr lang="it-IT" i="1" dirty="0"/>
              <a:t>) </a:t>
            </a:r>
            <a:r>
              <a:rPr lang="it-IT" dirty="0"/>
              <a:t>di Volley è una stringa.</a:t>
            </a:r>
          </a:p>
          <a:p>
            <a:endParaRPr lang="it-IT" dirty="0"/>
          </a:p>
          <a:p>
            <a:r>
              <a:rPr lang="it-IT" dirty="0"/>
              <a:t>Nella classe «</a:t>
            </a:r>
            <a:r>
              <a:rPr lang="it-IT" dirty="0" err="1"/>
              <a:t>HeroAPI</a:t>
            </a:r>
            <a:r>
              <a:rPr lang="it-IT" dirty="0"/>
              <a:t>» questa stringa per prima cosa è stata                              trasformata in un oggetto di tipo </a:t>
            </a:r>
            <a:r>
              <a:rPr lang="it-IT" dirty="0" err="1"/>
              <a:t>JSONObject</a:t>
            </a:r>
            <a:r>
              <a:rPr lang="it-IT" dirty="0"/>
              <a:t>:                                                                                  «</a:t>
            </a:r>
            <a:r>
              <a:rPr lang="it-IT" dirty="0" err="1"/>
              <a:t>JSONObject</a:t>
            </a:r>
            <a:r>
              <a:rPr lang="it-IT" dirty="0"/>
              <a:t> </a:t>
            </a:r>
            <a:r>
              <a:rPr lang="it-IT" dirty="0" err="1"/>
              <a:t>jsonObjectResponse</a:t>
            </a:r>
            <a:r>
              <a:rPr lang="it-IT" dirty="0"/>
              <a:t> = new </a:t>
            </a:r>
            <a:r>
              <a:rPr lang="it-IT" dirty="0" err="1"/>
              <a:t>JSONObject</a:t>
            </a:r>
            <a:r>
              <a:rPr lang="it-IT" dirty="0"/>
              <a:t>(</a:t>
            </a:r>
            <a:r>
              <a:rPr lang="it-IT" dirty="0" err="1"/>
              <a:t>response</a:t>
            </a:r>
            <a:r>
              <a:rPr lang="it-IT" dirty="0"/>
              <a:t>)».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Al lato è mostrato un risultato ottenuto interrogando il database                         messo a disposizione dalla Marvel grazie all’utilizzo dell’API per la  ricerca di un eroe.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BA1F589-6B7A-45AA-A5F3-2C640BCD4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29"/>
          <a:stretch/>
        </p:blipFill>
        <p:spPr>
          <a:xfrm>
            <a:off x="8059430" y="894543"/>
            <a:ext cx="3624466" cy="50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94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62A70-305D-4D90-86B0-6E80CFFF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240"/>
          </a:xfrm>
        </p:spPr>
        <p:txBody>
          <a:bodyPr/>
          <a:lstStyle/>
          <a:p>
            <a:r>
              <a:rPr lang="it-IT" dirty="0"/>
              <a:t>Parse JSON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8DB08-1641-49BB-AC96-301D7633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557"/>
            <a:ext cx="7996149" cy="4438806"/>
          </a:xfrm>
        </p:spPr>
        <p:txBody>
          <a:bodyPr/>
          <a:lstStyle/>
          <a:p>
            <a:pPr lvl="1"/>
            <a:endParaRPr lang="it-IT" sz="1800" dirty="0"/>
          </a:p>
          <a:p>
            <a:r>
              <a:rPr lang="it-IT" dirty="0"/>
              <a:t>I dati di nostro interesse si trovano sotto il campo identificato dalla chiave «results». Il valore associato a questa chiave è un array di elementi complessi ciascuno rappresentante un determinato eroe.</a:t>
            </a:r>
          </a:p>
          <a:p>
            <a:r>
              <a:rPr lang="it-IT" dirty="0"/>
              <a:t>A sua volta «results» si trova all’interno della campo con chiave «data».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In questo esempio di risposta possiamo vedere che sono stati restituiti                        8 eroi differenti.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84FB909-F4D5-41F7-9C14-99009041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441" y="2792551"/>
            <a:ext cx="2907759" cy="357955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F8A7654-5D90-40EC-94A4-8E28E6B49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96" y="3521782"/>
            <a:ext cx="7756727" cy="83503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E0F0F30-4485-42C6-B08E-D95EDD0B7AEB}"/>
              </a:ext>
            </a:extLst>
          </p:cNvPr>
          <p:cNvCxnSpPr>
            <a:cxnSpLocks/>
          </p:cNvCxnSpPr>
          <p:nvPr/>
        </p:nvCxnSpPr>
        <p:spPr>
          <a:xfrm flipV="1">
            <a:off x="7400041" y="2991775"/>
            <a:ext cx="2028044" cy="7412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B2F1FCD-671F-432D-874E-8DEB68B5D1E4}"/>
              </a:ext>
            </a:extLst>
          </p:cNvPr>
          <p:cNvCxnSpPr>
            <a:cxnSpLocks/>
          </p:cNvCxnSpPr>
          <p:nvPr/>
        </p:nvCxnSpPr>
        <p:spPr>
          <a:xfrm flipV="1">
            <a:off x="8220173" y="4034673"/>
            <a:ext cx="1508289" cy="1696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5802E2C6-A5F0-4C1D-9A69-9B0143921399}"/>
              </a:ext>
            </a:extLst>
          </p:cNvPr>
          <p:cNvSpPr/>
          <p:nvPr/>
        </p:nvSpPr>
        <p:spPr>
          <a:xfrm>
            <a:off x="9728462" y="4166646"/>
            <a:ext cx="2017336" cy="173453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1F8B74A2-A19F-4C6D-9849-3EF3624B5890}"/>
              </a:ext>
            </a:extLst>
          </p:cNvPr>
          <p:cNvCxnSpPr/>
          <p:nvPr/>
        </p:nvCxnSpPr>
        <p:spPr>
          <a:xfrm>
            <a:off x="8434061" y="4720563"/>
            <a:ext cx="12944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10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4639D-CBBB-4CD2-81CD-28E1A8C3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3234"/>
            <a:ext cx="8596668" cy="1320800"/>
          </a:xfrm>
        </p:spPr>
        <p:txBody>
          <a:bodyPr/>
          <a:lstStyle/>
          <a:p>
            <a:r>
              <a:rPr lang="it-IT" dirty="0"/>
              <a:t>Parse JSON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E149E1-8D76-4E97-B653-B4A978B33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1364"/>
            <a:ext cx="8596668" cy="3880773"/>
          </a:xfrm>
        </p:spPr>
        <p:txBody>
          <a:bodyPr/>
          <a:lstStyle/>
          <a:p>
            <a:r>
              <a:rPr lang="it-IT" dirty="0"/>
              <a:t>E’ stata definita un’entità «Hero» nella quale sono stati inseriti diversi attributi tra i quali l’id dell’eroe, il suo nome, una sua descrizione e altre informazioni.    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1C9F700-E625-4C2D-AF96-6624C424B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43"/>
          <a:stretch/>
        </p:blipFill>
        <p:spPr>
          <a:xfrm>
            <a:off x="7043018" y="2296028"/>
            <a:ext cx="4461967" cy="3225884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8EE65AFB-154E-44E3-88E1-D561BF8D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96" y="2307208"/>
            <a:ext cx="4461967" cy="3623332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2EE813C0-CEDB-4FED-AB70-7B36905FD2DF}"/>
              </a:ext>
            </a:extLst>
          </p:cNvPr>
          <p:cNvCxnSpPr>
            <a:cxnSpLocks/>
          </p:cNvCxnSpPr>
          <p:nvPr/>
        </p:nvCxnSpPr>
        <p:spPr>
          <a:xfrm>
            <a:off x="4854804" y="3888601"/>
            <a:ext cx="2564091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32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8B68A7-A1C5-4D1D-AB09-4EF7CA60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Splashscreen</a:t>
            </a:r>
          </a:p>
        </p:txBody>
      </p:sp>
      <p:pic>
        <p:nvPicPr>
          <p:cNvPr id="6" name="Segnaposto contenuto 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A6BCAE01-7360-4A26-B650-C8C54894C9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7160" y="2160588"/>
            <a:ext cx="2224467" cy="3881437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F0149B-06F9-4CB1-9F6D-6C7BA3513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3252" y="2160590"/>
            <a:ext cx="4184034" cy="1651756"/>
          </a:xfrm>
        </p:spPr>
        <p:txBody>
          <a:bodyPr>
            <a:normAutofit/>
          </a:bodyPr>
          <a:lstStyle/>
          <a:p>
            <a:r>
              <a:rPr lang="it-IT" dirty="0">
                <a:latin typeface="+mj-lt"/>
                <a:cs typeface="Arial" panose="020B0604020202020204" pitchFamily="34" charset="0"/>
              </a:rPr>
              <a:t>Al momento del lancio dell’applicazione, apparirà per un tempo di 2,3 secondi uno splashscreen.</a:t>
            </a:r>
          </a:p>
        </p:txBody>
      </p:sp>
      <p:pic>
        <p:nvPicPr>
          <p:cNvPr id="8" name="Immagine 7" descr="Immagine che contiene screenshot, telefono&#10;&#10;Descrizione generata automaticamente">
            <a:extLst>
              <a:ext uri="{FF2B5EF4-FFF2-40B4-BE49-F238E27FC236}">
                <a16:creationId xmlns:a16="http://schemas.microsoft.com/office/drawing/2014/main" id="{4A038DCE-798D-4650-8924-AF375F48E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252" y="4222750"/>
            <a:ext cx="600158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10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B9695-7771-4DCD-904E-322EC929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00726"/>
          </a:xfrm>
        </p:spPr>
        <p:txBody>
          <a:bodyPr/>
          <a:lstStyle/>
          <a:p>
            <a:r>
              <a:rPr lang="it-IT" dirty="0"/>
              <a:t>Parse JSON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CAFD16-E9E4-4E4D-9409-6150BFDE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27" y="1417917"/>
            <a:ext cx="4738185" cy="3880773"/>
          </a:xfrm>
        </p:spPr>
        <p:txBody>
          <a:bodyPr/>
          <a:lstStyle/>
          <a:p>
            <a:r>
              <a:rPr lang="it-IT" dirty="0"/>
              <a:t>Per ogni eroe ottenuto dalla richiesta è                                                                                    stato </a:t>
            </a:r>
            <a:r>
              <a:rPr lang="it-IT" dirty="0" err="1"/>
              <a:t>instanziato</a:t>
            </a:r>
            <a:r>
              <a:rPr lang="it-IT" dirty="0"/>
              <a:t> un nuovo oggetto di tipo                                                               «Hero» e sono stati popolati i suoi                                                                              attributi come mostrato in figura:</a:t>
            </a:r>
          </a:p>
          <a:p>
            <a:r>
              <a:rPr lang="it-IT" dirty="0"/>
              <a:t>Per quanto riguarda la </a:t>
            </a:r>
            <a:r>
              <a:rPr lang="it-IT" dirty="0" err="1"/>
              <a:t>Thumbnail</a:t>
            </a:r>
            <a:r>
              <a:rPr lang="it-IT" dirty="0"/>
              <a:t>                                                                                   dell’eroe è stata definita l’entità                                                        «MarvelImage».                                                                                                       </a:t>
            </a:r>
          </a:p>
        </p:txBody>
      </p:sp>
      <p:pic>
        <p:nvPicPr>
          <p:cNvPr id="6" name="Immagine 5" descr="Immagine che contiene sedendo&#10;&#10;Descrizione generata automaticamente">
            <a:extLst>
              <a:ext uri="{FF2B5EF4-FFF2-40B4-BE49-F238E27FC236}">
                <a16:creationId xmlns:a16="http://schemas.microsoft.com/office/drawing/2014/main" id="{2D1FD61C-BAF2-4FFC-840C-62151F21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412" y="985601"/>
            <a:ext cx="6477394" cy="5400430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B9F00F3-0C19-40F1-ABE0-13F30254B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7" y="4000985"/>
            <a:ext cx="4642159" cy="238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4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AD5363-0C57-4A66-B6EE-369E97AC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872"/>
          </a:xfrm>
        </p:spPr>
        <p:txBody>
          <a:bodyPr/>
          <a:lstStyle/>
          <a:p>
            <a:r>
              <a:rPr lang="it-IT" dirty="0"/>
              <a:t>MarvelImage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5C6ACE-C7B1-4E54-B51E-3166E4AC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4"/>
            <a:ext cx="8596668" cy="1432140"/>
          </a:xfrm>
        </p:spPr>
        <p:txBody>
          <a:bodyPr/>
          <a:lstStyle/>
          <a:p>
            <a:r>
              <a:rPr lang="it-IT" dirty="0"/>
              <a:t>Il Marvel Developer Portal mette a disposizione diversi formati di immagini che è possibile richiedere attraverso le API.</a:t>
            </a:r>
          </a:p>
          <a:p>
            <a:r>
              <a:rPr lang="it-IT" dirty="0"/>
              <a:t>All’interno dell’entità «MarvelImage» sono stati definiti due metodi per la richiesta di immagini in base alla dimensione desiderata.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45ABC39-0E39-43C4-B88D-1297C96E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469" y="1488613"/>
            <a:ext cx="2911326" cy="1787656"/>
          </a:xfrm>
          <a:prstGeom prst="rect">
            <a:avLst/>
          </a:prstGeom>
        </p:spPr>
      </p:pic>
      <p:pic>
        <p:nvPicPr>
          <p:cNvPr id="8" name="Immagine 7" descr="Immagine che contiene screenshot, cibo, disegnando&#10;&#10;Descrizione generata automaticamente">
            <a:extLst>
              <a:ext uri="{FF2B5EF4-FFF2-40B4-BE49-F238E27FC236}">
                <a16:creationId xmlns:a16="http://schemas.microsoft.com/office/drawing/2014/main" id="{5B6396EE-3902-4D11-AAAD-BFA64E845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36" y="3156483"/>
            <a:ext cx="6469054" cy="247729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2EDA962-76EB-49B8-A9FD-D51F00978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36" y="5802197"/>
            <a:ext cx="8917446" cy="305547"/>
          </a:xfrm>
          <a:prstGeom prst="rect">
            <a:avLst/>
          </a:prstGeom>
        </p:spPr>
      </p:pic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6006DC24-EEEC-4929-8CFA-4DEB0D896E86}"/>
              </a:ext>
            </a:extLst>
          </p:cNvPr>
          <p:cNvCxnSpPr>
            <a:cxnSpLocks/>
          </p:cNvCxnSpPr>
          <p:nvPr/>
        </p:nvCxnSpPr>
        <p:spPr>
          <a:xfrm>
            <a:off x="4515439" y="4656841"/>
            <a:ext cx="4364610" cy="1145356"/>
          </a:xfrm>
          <a:prstGeom prst="curvedConnector3">
            <a:avLst>
              <a:gd name="adj1" fmla="val 998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3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4DFC0-173D-4A64-B639-A96283FC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it-IT" dirty="0"/>
              <a:t>Parse JSON e altre API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5AA08E-B5BD-4B31-A1E1-7842E891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5120"/>
            <a:ext cx="8596668" cy="3880773"/>
          </a:xfrm>
        </p:spPr>
        <p:txBody>
          <a:bodyPr/>
          <a:lstStyle/>
          <a:p>
            <a:r>
              <a:rPr lang="it-IT" dirty="0"/>
              <a:t>Nel package «requests» troviamo anche le classi per l’utilizzo di altre API, come quelle inerenti ai fumetti, eventi, serie e storie.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Il parse del file JSON ottenuto come risposta è stato realizzato in modo analogo a quanto visto precedentemente definendo le entità comic, event, serie e story.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43156F-2762-4F48-A112-88CA68614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78" y="2258886"/>
            <a:ext cx="1407977" cy="13987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80507FD-72BA-4A18-9AFB-4BA40E0E2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530" y="2258886"/>
            <a:ext cx="7854319" cy="1398714"/>
          </a:xfrm>
          <a:prstGeom prst="rect">
            <a:avLst/>
          </a:prstGeom>
        </p:spPr>
      </p:pic>
      <p:pic>
        <p:nvPicPr>
          <p:cNvPr id="11" name="Immagine 10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6FC9E600-CB81-424B-893B-6D6DD99BA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464" y="4519622"/>
            <a:ext cx="1805433" cy="187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67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olo 1"/>
          <p:cNvSpPr txBox="1">
            <a:spLocks noGrp="1"/>
          </p:cNvSpPr>
          <p:nvPr>
            <p:ph type="ctrTitle"/>
          </p:nvPr>
        </p:nvSpPr>
        <p:spPr>
          <a:xfrm>
            <a:off x="796233" y="2807163"/>
            <a:ext cx="6356008" cy="12436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5600" dirty="0">
                <a:latin typeface="+mn-lt"/>
              </a:rPr>
              <a:t>LIST VIEW</a:t>
            </a:r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olo 1"/>
          <p:cNvSpPr txBox="1">
            <a:spLocks noGrp="1"/>
          </p:cNvSpPr>
          <p:nvPr>
            <p:ph type="title"/>
          </p:nvPr>
        </p:nvSpPr>
        <p:spPr>
          <a:xfrm>
            <a:off x="575733" y="635000"/>
            <a:ext cx="3556001" cy="7260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Search Hero</a:t>
            </a:r>
          </a:p>
        </p:txBody>
      </p:sp>
      <p:sp>
        <p:nvSpPr>
          <p:cNvPr id="171" name="Segnaposto contenuto 2"/>
          <p:cNvSpPr txBox="1">
            <a:spLocks noGrp="1"/>
          </p:cNvSpPr>
          <p:nvPr>
            <p:ph type="body" sz="quarter" idx="1"/>
          </p:nvPr>
        </p:nvSpPr>
        <p:spPr>
          <a:xfrm>
            <a:off x="633307" y="1396895"/>
            <a:ext cx="9414040" cy="1107259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Dopo</a:t>
            </a:r>
            <a:r>
              <a:rPr dirty="0"/>
              <a:t> aver </a:t>
            </a:r>
            <a:r>
              <a:rPr dirty="0" err="1"/>
              <a:t>selezionato</a:t>
            </a:r>
            <a:r>
              <a:rPr dirty="0"/>
              <a:t> </a:t>
            </a:r>
            <a:r>
              <a:rPr b="1" dirty="0"/>
              <a:t>Heroes</a:t>
            </a:r>
            <a:r>
              <a:rPr dirty="0"/>
              <a:t> </a:t>
            </a:r>
            <a:r>
              <a:rPr dirty="0" err="1"/>
              <a:t>nella</a:t>
            </a:r>
            <a:r>
              <a:rPr dirty="0"/>
              <a:t> </a:t>
            </a:r>
            <a:r>
              <a:rPr dirty="0" err="1"/>
              <a:t>pagina</a:t>
            </a:r>
            <a:r>
              <a:rPr dirty="0"/>
              <a:t> di </a:t>
            </a:r>
            <a:r>
              <a:rPr dirty="0" err="1"/>
              <a:t>selezione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ricerca</a:t>
            </a:r>
            <a:r>
              <a:rPr dirty="0"/>
              <a:t> </a:t>
            </a:r>
            <a:r>
              <a:rPr dirty="0" err="1"/>
              <a:t>verrà</a:t>
            </a:r>
            <a:r>
              <a:rPr dirty="0"/>
              <a:t> </a:t>
            </a:r>
            <a:r>
              <a:rPr dirty="0" err="1"/>
              <a:t>mostrata</a:t>
            </a:r>
            <a:r>
              <a:rPr dirty="0"/>
              <a:t> una </a:t>
            </a:r>
            <a:r>
              <a:rPr dirty="0" err="1"/>
              <a:t>schermata</a:t>
            </a:r>
            <a:r>
              <a:rPr dirty="0"/>
              <a:t> dove è </a:t>
            </a:r>
            <a:r>
              <a:rPr dirty="0" err="1"/>
              <a:t>possibile</a:t>
            </a:r>
            <a:r>
              <a:rPr dirty="0"/>
              <a:t> </a:t>
            </a:r>
            <a:r>
              <a:rPr dirty="0" err="1"/>
              <a:t>cercare</a:t>
            </a:r>
            <a:r>
              <a:rPr dirty="0"/>
              <a:t> </a:t>
            </a:r>
            <a:r>
              <a:rPr dirty="0" err="1"/>
              <a:t>gli</a:t>
            </a:r>
            <a:r>
              <a:rPr dirty="0"/>
              <a:t> </a:t>
            </a:r>
            <a:r>
              <a:rPr dirty="0" err="1"/>
              <a:t>eroi</a:t>
            </a:r>
            <a:r>
              <a:rPr dirty="0"/>
              <a:t>, </a:t>
            </a:r>
            <a:r>
              <a:rPr dirty="0" err="1"/>
              <a:t>potendo</a:t>
            </a:r>
            <a:r>
              <a:rPr dirty="0"/>
              <a:t> </a:t>
            </a:r>
            <a:r>
              <a:rPr dirty="0" err="1"/>
              <a:t>anche</a:t>
            </a:r>
            <a:r>
              <a:rPr dirty="0"/>
              <a:t> </a:t>
            </a:r>
            <a:r>
              <a:rPr dirty="0" err="1"/>
              <a:t>scegliere</a:t>
            </a:r>
            <a:r>
              <a:rPr dirty="0"/>
              <a:t> se </a:t>
            </a:r>
            <a:r>
              <a:rPr dirty="0" err="1"/>
              <a:t>filtrare</a:t>
            </a:r>
            <a:r>
              <a:rPr dirty="0"/>
              <a:t> o </a:t>
            </a:r>
            <a:r>
              <a:rPr dirty="0" err="1"/>
              <a:t>meno</a:t>
            </a:r>
            <a:r>
              <a:rPr dirty="0"/>
              <a:t> la </a:t>
            </a:r>
            <a:r>
              <a:rPr dirty="0" err="1"/>
              <a:t>ricerca</a:t>
            </a:r>
            <a:r>
              <a:rPr dirty="0"/>
              <a:t> con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nome</a:t>
            </a:r>
            <a:r>
              <a:rPr dirty="0"/>
              <a:t> </a:t>
            </a:r>
            <a:r>
              <a:rPr dirty="0" err="1"/>
              <a:t>completo</a:t>
            </a:r>
            <a:r>
              <a:rPr dirty="0"/>
              <a:t> </a:t>
            </a:r>
            <a:r>
              <a:rPr dirty="0" err="1"/>
              <a:t>dell’eroe</a:t>
            </a:r>
            <a:r>
              <a:rPr dirty="0"/>
              <a:t> …</a:t>
            </a:r>
          </a:p>
        </p:txBody>
      </p:sp>
      <p:pic>
        <p:nvPicPr>
          <p:cNvPr id="3" name="Immagine 2" descr="Immagine che contiene telefono&#10;&#10;Descrizione generata automaticamente">
            <a:extLst>
              <a:ext uri="{FF2B5EF4-FFF2-40B4-BE49-F238E27FC236}">
                <a16:creationId xmlns:a16="http://schemas.microsoft.com/office/drawing/2014/main" id="{538805D3-5A90-4AD7-B250-7FB9D298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3" y="2540000"/>
            <a:ext cx="2325921" cy="4021667"/>
          </a:xfrm>
          <a:prstGeom prst="rect">
            <a:avLst/>
          </a:prstGeom>
        </p:spPr>
      </p:pic>
      <p:pic>
        <p:nvPicPr>
          <p:cNvPr id="5" name="Immagine 4" descr="Immagine che contiene screenshot, monitor, schermo&#10;&#10;Descrizione generata automaticamente">
            <a:extLst>
              <a:ext uri="{FF2B5EF4-FFF2-40B4-BE49-F238E27FC236}">
                <a16:creationId xmlns:a16="http://schemas.microsoft.com/office/drawing/2014/main" id="{AD36810E-8A53-4F80-B827-3D5A46BC6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61" y="2539998"/>
            <a:ext cx="2379097" cy="4021668"/>
          </a:xfrm>
          <a:prstGeom prst="rect">
            <a:avLst/>
          </a:prstGeom>
        </p:spPr>
      </p:pic>
      <p:sp>
        <p:nvSpPr>
          <p:cNvPr id="174" name="Linea"/>
          <p:cNvSpPr/>
          <p:nvPr/>
        </p:nvSpPr>
        <p:spPr>
          <a:xfrm>
            <a:off x="3045042" y="4065973"/>
            <a:ext cx="2158476" cy="449419"/>
          </a:xfrm>
          <a:prstGeom prst="line">
            <a:avLst/>
          </a:prstGeom>
          <a:ln w="63500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  <p:pic>
        <p:nvPicPr>
          <p:cNvPr id="7" name="Immagine 6" descr="Immagine che contiene screenshot, schermo, monitor, sedendo&#10;&#10;Descrizione generata automaticamente">
            <a:extLst>
              <a:ext uri="{FF2B5EF4-FFF2-40B4-BE49-F238E27FC236}">
                <a16:creationId xmlns:a16="http://schemas.microsoft.com/office/drawing/2014/main" id="{79B71351-3B3A-489E-B610-CC315CDE7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419" y="2539998"/>
            <a:ext cx="2314079" cy="4021668"/>
          </a:xfrm>
          <a:prstGeom prst="rect">
            <a:avLst/>
          </a:prstGeom>
        </p:spPr>
      </p:pic>
      <p:sp>
        <p:nvSpPr>
          <p:cNvPr id="176" name="Linea"/>
          <p:cNvSpPr/>
          <p:nvPr/>
        </p:nvSpPr>
        <p:spPr>
          <a:xfrm flipV="1">
            <a:off x="7193702" y="4722919"/>
            <a:ext cx="1113504" cy="1295650"/>
          </a:xfrm>
          <a:prstGeom prst="line">
            <a:avLst/>
          </a:prstGeom>
          <a:ln w="63500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earch Comic"/>
          <p:cNvSpPr txBox="1">
            <a:spLocks noGrp="1"/>
          </p:cNvSpPr>
          <p:nvPr>
            <p:ph type="title" idx="4294967295"/>
          </p:nvPr>
        </p:nvSpPr>
        <p:spPr>
          <a:xfrm>
            <a:off x="575733" y="635000"/>
            <a:ext cx="4193374" cy="76372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Search Comic</a:t>
            </a:r>
          </a:p>
        </p:txBody>
      </p:sp>
      <p:sp>
        <p:nvSpPr>
          <p:cNvPr id="179" name="… oppure, selezionando Comics, si può effettuare la ricerca dei fumetti"/>
          <p:cNvSpPr txBox="1">
            <a:spLocks noGrp="1"/>
          </p:cNvSpPr>
          <p:nvPr>
            <p:ph type="body" sz="quarter" idx="4294967295"/>
          </p:nvPr>
        </p:nvSpPr>
        <p:spPr>
          <a:xfrm>
            <a:off x="637540" y="1625495"/>
            <a:ext cx="8792170" cy="392123"/>
          </a:xfrm>
          <a:prstGeom prst="rect">
            <a:avLst/>
          </a:prstGeom>
        </p:spPr>
        <p:txBody>
          <a:bodyPr/>
          <a:lstStyle/>
          <a:p>
            <a:r>
              <a:t>… oppure, selezionando </a:t>
            </a:r>
            <a:r>
              <a:rPr b="1"/>
              <a:t>Comics</a:t>
            </a:r>
            <a:r>
              <a:t>, si può effettuare la ricerca dei fumetti</a:t>
            </a:r>
          </a:p>
        </p:txBody>
      </p:sp>
      <p:pic>
        <p:nvPicPr>
          <p:cNvPr id="3" name="Immagine 2" descr="Immagine che contiene telefono&#10;&#10;Descrizione generata automaticamente">
            <a:extLst>
              <a:ext uri="{FF2B5EF4-FFF2-40B4-BE49-F238E27FC236}">
                <a16:creationId xmlns:a16="http://schemas.microsoft.com/office/drawing/2014/main" id="{701C824B-88B2-4E7A-B19D-5CD2274E7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32" y="2540000"/>
            <a:ext cx="2323246" cy="4017042"/>
          </a:xfrm>
          <a:prstGeom prst="rect">
            <a:avLst/>
          </a:prstGeom>
        </p:spPr>
      </p:pic>
      <p:pic>
        <p:nvPicPr>
          <p:cNvPr id="5" name="Immagine 4" descr="Immagine che contiene screenshot, monitor, schermo&#10;&#10;Descrizione generata automaticamente">
            <a:extLst>
              <a:ext uri="{FF2B5EF4-FFF2-40B4-BE49-F238E27FC236}">
                <a16:creationId xmlns:a16="http://schemas.microsoft.com/office/drawing/2014/main" id="{2D36E2CA-674C-471F-8CC2-124F00445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21" y="2535374"/>
            <a:ext cx="2379097" cy="4021668"/>
          </a:xfrm>
          <a:prstGeom prst="rect">
            <a:avLst/>
          </a:prstGeom>
        </p:spPr>
      </p:pic>
      <p:sp>
        <p:nvSpPr>
          <p:cNvPr id="181" name="Linea"/>
          <p:cNvSpPr/>
          <p:nvPr/>
        </p:nvSpPr>
        <p:spPr>
          <a:xfrm flipV="1">
            <a:off x="2956263" y="4596785"/>
            <a:ext cx="2130641" cy="243598"/>
          </a:xfrm>
          <a:prstGeom prst="line">
            <a:avLst/>
          </a:prstGeom>
          <a:ln w="63500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  <p:pic>
        <p:nvPicPr>
          <p:cNvPr id="7" name="Immagine 6" descr="Immagine che contiene screenshot, fotografia, schermo, sedendo&#10;&#10;Descrizione generata automaticamente">
            <a:extLst>
              <a:ext uri="{FF2B5EF4-FFF2-40B4-BE49-F238E27FC236}">
                <a16:creationId xmlns:a16="http://schemas.microsoft.com/office/drawing/2014/main" id="{85E1F5EE-9171-4238-92E5-022799D05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396" y="2535374"/>
            <a:ext cx="2249408" cy="4021668"/>
          </a:xfrm>
          <a:prstGeom prst="rect">
            <a:avLst/>
          </a:prstGeom>
        </p:spPr>
      </p:pic>
      <p:sp>
        <p:nvSpPr>
          <p:cNvPr id="184" name="Linea"/>
          <p:cNvSpPr/>
          <p:nvPr/>
        </p:nvSpPr>
        <p:spPr>
          <a:xfrm flipV="1">
            <a:off x="7146117" y="4840382"/>
            <a:ext cx="1163381" cy="1187553"/>
          </a:xfrm>
          <a:prstGeom prst="line">
            <a:avLst/>
          </a:prstGeom>
          <a:ln w="63500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ome?"/>
          <p:cNvSpPr txBox="1">
            <a:spLocks noGrp="1"/>
          </p:cNvSpPr>
          <p:nvPr>
            <p:ph type="title" idx="4294967295"/>
          </p:nvPr>
        </p:nvSpPr>
        <p:spPr>
          <a:xfrm>
            <a:off x="575733" y="635000"/>
            <a:ext cx="1895303" cy="6145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Come?</a:t>
            </a:r>
          </a:p>
        </p:txBody>
      </p:sp>
      <p:sp>
        <p:nvSpPr>
          <p:cNvPr id="187" name="La pagina di ricerca degli eroi viene gestita dal FragmentHeroList…"/>
          <p:cNvSpPr txBox="1">
            <a:spLocks noGrp="1"/>
          </p:cNvSpPr>
          <p:nvPr>
            <p:ph type="body" idx="4294967295"/>
          </p:nvPr>
        </p:nvSpPr>
        <p:spPr>
          <a:xfrm>
            <a:off x="633307" y="1396895"/>
            <a:ext cx="8297135" cy="4826001"/>
          </a:xfrm>
          <a:prstGeom prst="rect">
            <a:avLst/>
          </a:prstGeom>
        </p:spPr>
        <p:txBody>
          <a:bodyPr/>
          <a:lstStyle/>
          <a:p>
            <a:r>
              <a:t>La pagina di ricerca degli eroi viene gestita dal </a:t>
            </a:r>
            <a:r>
              <a:rPr b="1"/>
              <a:t>FragmentHeroList</a:t>
            </a:r>
          </a:p>
          <a:p>
            <a:r>
              <a:t>Nel momento in cui viene premuto il tasto </a:t>
            </a:r>
            <a:r>
              <a:rPr i="1"/>
              <a:t>Search</a:t>
            </a:r>
            <a:r>
              <a:t>, viene fatta una ricerca grazie alle API fornite dal </a:t>
            </a:r>
            <a:r>
              <a:rPr i="1"/>
              <a:t>marvel developer portal</a:t>
            </a:r>
            <a:r>
              <a:t> e viene popolata la lista degli eroi dell’</a:t>
            </a:r>
            <a:r>
              <a:rPr b="1"/>
              <a:t>HeroListViewModel</a:t>
            </a:r>
            <a:r>
              <a:t> che viene passata all’</a:t>
            </a:r>
            <a:r>
              <a:rPr b="1"/>
              <a:t>HeroAdapter</a:t>
            </a:r>
          </a:p>
          <a:p>
            <a:pPr marL="0" indent="0">
              <a:buClrTx/>
              <a:buSzTx/>
              <a:buNone/>
              <a:defRPr sz="2400"/>
            </a:pPr>
            <a:endParaRPr b="1"/>
          </a:p>
          <a:p>
            <a:r>
              <a:t>Se il radio button è impostato sul nome completo viene eseguita la request:</a:t>
            </a:r>
          </a:p>
          <a:p>
            <a:endParaRPr/>
          </a:p>
          <a:p>
            <a:pPr marL="0" indent="0">
              <a:buClrTx/>
              <a:buSzTx/>
              <a:buNone/>
              <a:defRPr sz="1500"/>
            </a:pPr>
            <a:endParaRPr/>
          </a:p>
          <a:p>
            <a:endParaRPr/>
          </a:p>
          <a:p>
            <a:pPr marL="0" indent="0">
              <a:buClrTx/>
              <a:buSzTx/>
              <a:buNone/>
              <a:defRPr sz="1000"/>
            </a:pPr>
            <a:endParaRPr/>
          </a:p>
          <a:p>
            <a:r>
              <a:t>Altrimenti:</a:t>
            </a:r>
          </a:p>
        </p:txBody>
      </p:sp>
      <p:sp>
        <p:nvSpPr>
          <p:cNvPr id="189" name="public void searchHeroesByName(String s) {…"/>
          <p:cNvSpPr txBox="1"/>
          <p:nvPr/>
        </p:nvSpPr>
        <p:spPr>
          <a:xfrm>
            <a:off x="1016587" y="3556000"/>
            <a:ext cx="8015026" cy="311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FFC66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public void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C66E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searchHeroesByName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(String s) {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6A875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String url =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"https://gateway.marvel.com/v1/public/characters?ts=%s&amp;name=%s&amp;apikey=%s&amp;hash=%s"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 urlSearch = String.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format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(Locale.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getDefault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url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TIME_STAMP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APIKEY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HASH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6A875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Log.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w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"TAG_M"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StringRequest stringRequest =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new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StringRequest(Request.Method.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GET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urlSearch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this,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error -&gt; {})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requestQueue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.add(stringRequest)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}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FFC66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public void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C66E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searchHeroesByNameStartsWith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(String s) {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6A875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String url =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"https://gateway.marvel.com/v1/public/characters?ts=%s&amp;nameStartsWith=%s&amp;apikey=%s&amp;hash=%s"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 urlSearch = String.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format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(Locale.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getDefault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url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TIME_STAMP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APIKEY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HASH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6A875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Log.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w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"TAG_M"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StringRequest stringRequest =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new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StringRequest(Request.Method.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GET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urlSearch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this,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error -&gt; {})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requestQueue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.add(stringRequest)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}</a:t>
            </a:r>
          </a:p>
        </p:txBody>
      </p:sp>
      <p:pic>
        <p:nvPicPr>
          <p:cNvPr id="3" name="Immagine 2" descr="Immagine che contiene screenshot, schermo, monitor, sedendo&#10;&#10;Descrizione generata automaticamente">
            <a:extLst>
              <a:ext uri="{FF2B5EF4-FFF2-40B4-BE49-F238E27FC236}">
                <a16:creationId xmlns:a16="http://schemas.microsoft.com/office/drawing/2014/main" id="{8A26ED1E-4446-4E49-82F3-60CFB9A1A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513" y="1396895"/>
            <a:ext cx="2607042" cy="453081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a RecyclerView viene quindi riempita dall’HeroAdapter con le CardView"/>
          <p:cNvSpPr txBox="1">
            <a:spLocks noGrp="1"/>
          </p:cNvSpPr>
          <p:nvPr>
            <p:ph type="body" sz="quarter" idx="4294967295"/>
          </p:nvPr>
        </p:nvSpPr>
        <p:spPr>
          <a:xfrm>
            <a:off x="633307" y="1396895"/>
            <a:ext cx="8121187" cy="614529"/>
          </a:xfrm>
          <a:prstGeom prst="rect">
            <a:avLst/>
          </a:prstGeom>
        </p:spPr>
        <p:txBody>
          <a:bodyPr/>
          <a:lstStyle/>
          <a:p>
            <a:r>
              <a:t>La </a:t>
            </a:r>
            <a:r>
              <a:rPr i="1"/>
              <a:t>RecyclerView </a:t>
            </a:r>
            <a:r>
              <a:t>viene quindi riempita dall’</a:t>
            </a:r>
            <a:r>
              <a:rPr b="1"/>
              <a:t>HeroAdapter</a:t>
            </a:r>
            <a:r>
              <a:t> con le </a:t>
            </a:r>
            <a:r>
              <a:rPr i="1"/>
              <a:t>CardView</a:t>
            </a:r>
          </a:p>
        </p:txBody>
      </p:sp>
      <p:sp>
        <p:nvSpPr>
          <p:cNvPr id="192" name="static class Holder extends RecyclerView.ViewHolder {…"/>
          <p:cNvSpPr txBox="1"/>
          <p:nvPr/>
        </p:nvSpPr>
        <p:spPr>
          <a:xfrm>
            <a:off x="1015670" y="2035868"/>
            <a:ext cx="7280261" cy="453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static class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Holder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extends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RecyclerView.ViewHolder {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final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TextView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tvHero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CC783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final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ImageView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ivHero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ConstraintLayout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clContainer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CC7831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CC7831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C66E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Holder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BBB52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@NonNull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View itemView) {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super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(itemView)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tvHero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 itemView.findViewById(R.id.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tvHero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ivHero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 itemView.findViewById(R.id.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ivHero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clContainer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 itemView.findViewById(R.id.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cvItemHeroLayout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CC783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}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}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public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Holder onCreateViewHolder(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BBB52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@NonNull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ViewGroup parent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int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viewType) {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CardView cl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cl = (CardView) LayoutInflater.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from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(parent.getContext()).inflate(R.layout.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layout_character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parent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false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cl.setOnClickListener(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this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CC783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return new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Holder(cl)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}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FFC66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public void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C66E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onBindViewHolder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BBB52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@NonNull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Holder holder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int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position) {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Hero hero =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heroes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.get(position)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holder.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tvHero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.setText(hero.getName())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getImage(position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hero.getImgHero().getFullPathMedium()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holder.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ivHero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}</a:t>
            </a:r>
          </a:p>
        </p:txBody>
      </p:sp>
      <p:sp>
        <p:nvSpPr>
          <p:cNvPr id="194" name="Come?"/>
          <p:cNvSpPr txBox="1">
            <a:spLocks noGrp="1"/>
          </p:cNvSpPr>
          <p:nvPr>
            <p:ph type="title" idx="4294967295"/>
          </p:nvPr>
        </p:nvSpPr>
        <p:spPr>
          <a:xfrm>
            <a:off x="575733" y="635000"/>
            <a:ext cx="1895303" cy="6145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Come?</a:t>
            </a:r>
          </a:p>
        </p:txBody>
      </p:sp>
      <p:pic>
        <p:nvPicPr>
          <p:cNvPr id="3" name="Immagine 2" descr="Immagine che contiene screenshot, schermo, monitor, sedendo&#10;&#10;Descrizione generata automaticamente">
            <a:extLst>
              <a:ext uri="{FF2B5EF4-FFF2-40B4-BE49-F238E27FC236}">
                <a16:creationId xmlns:a16="http://schemas.microsoft.com/office/drawing/2014/main" id="{97B82BF0-CAB4-4522-9140-74FC431A3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212" y="1396895"/>
            <a:ext cx="2610280" cy="45364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chermata 2020-09-12 alle 10.56.58.png" descr="Schermata 2020-09-12 alle 10.56.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333" y="4131733"/>
            <a:ext cx="4267201" cy="241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Fragment"/>
          <p:cNvSpPr txBox="1">
            <a:spLocks noGrp="1"/>
          </p:cNvSpPr>
          <p:nvPr>
            <p:ph type="title" idx="4294967295"/>
          </p:nvPr>
        </p:nvSpPr>
        <p:spPr>
          <a:xfrm>
            <a:off x="575733" y="635000"/>
            <a:ext cx="2554578" cy="64512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Fragment</a:t>
            </a:r>
          </a:p>
        </p:txBody>
      </p:sp>
      <p:sp>
        <p:nvSpPr>
          <p:cNvPr id="198" name="Nell’applicazione sono stati utilizzati i Fragment…"/>
          <p:cNvSpPr txBox="1">
            <a:spLocks noGrp="1"/>
          </p:cNvSpPr>
          <p:nvPr>
            <p:ph type="body" sz="quarter" idx="4294967295"/>
          </p:nvPr>
        </p:nvSpPr>
        <p:spPr>
          <a:xfrm>
            <a:off x="633307" y="1396895"/>
            <a:ext cx="9591367" cy="967910"/>
          </a:xfrm>
          <a:prstGeom prst="rect">
            <a:avLst/>
          </a:prstGeom>
        </p:spPr>
        <p:txBody>
          <a:bodyPr/>
          <a:lstStyle/>
          <a:p>
            <a:r>
              <a:t>Nell’applicazione sono stati utilizzati i </a:t>
            </a:r>
            <a:r>
              <a:rPr i="1"/>
              <a:t>Fragment</a:t>
            </a:r>
          </a:p>
          <a:p>
            <a:r>
              <a:t>In particolare nella sezione di ricerca degli eroi, è l’activity </a:t>
            </a:r>
            <a:r>
              <a:rPr b="1"/>
              <a:t>SearchHero</a:t>
            </a:r>
            <a:r>
              <a:t> che li gestisce</a:t>
            </a:r>
          </a:p>
        </p:txBody>
      </p:sp>
      <p:sp>
        <p:nvSpPr>
          <p:cNvPr id="199" name="private void portrait() {…"/>
          <p:cNvSpPr txBox="1"/>
          <p:nvPr/>
        </p:nvSpPr>
        <p:spPr>
          <a:xfrm>
            <a:off x="889000" y="2481579"/>
            <a:ext cx="4698911" cy="418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CC783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private void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C66E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portrait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 {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fragmentHeroDetail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new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FragmentHeroDetail()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9876A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fragmentHeroList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new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FragmentHeroList(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this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::switchFragment)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removeFragments()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getSupportFragmentManager()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.beginTransaction()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.replace(R.id.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listFrame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fragmentHeroList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.commit()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}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CC783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private void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C66E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landscape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 {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fragmentHeroDetail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new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FragmentHeroDetail()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fragmentHeroList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new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FragmentHeroList()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removeFragments()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getSupportFragmentManager()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.beginTransaction()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.replace(R.id.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detailFrame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fragmentHeroDetail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.commit()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getSupportFragmentManager()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.beginTransaction()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.replace(R.id.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listFrame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fragmentHeroList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.commit()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}</a:t>
            </a:r>
          </a:p>
        </p:txBody>
      </p:sp>
      <p:sp>
        <p:nvSpPr>
          <p:cNvPr id="200" name="void switchFragment() {…"/>
          <p:cNvSpPr txBox="1"/>
          <p:nvPr/>
        </p:nvSpPr>
        <p:spPr>
          <a:xfrm>
            <a:off x="6216984" y="2476995"/>
            <a:ext cx="3601899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FFC66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void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C66E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switchFragment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 {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getSupportFragmentManager()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.beginTransaction()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.replace(R.id.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listFrame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fragmentHeroDetail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.addToBackStack(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"MASTER"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.commit()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}</a:t>
            </a:r>
          </a:p>
        </p:txBody>
      </p:sp>
      <p:sp>
        <p:nvSpPr>
          <p:cNvPr id="201" name="Linea"/>
          <p:cNvSpPr/>
          <p:nvPr/>
        </p:nvSpPr>
        <p:spPr>
          <a:xfrm flipV="1">
            <a:off x="3039494" y="4609248"/>
            <a:ext cx="4788518" cy="801431"/>
          </a:xfrm>
          <a:prstGeom prst="line">
            <a:avLst/>
          </a:prstGeom>
          <a:ln w="19050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  <p:sp>
        <p:nvSpPr>
          <p:cNvPr id="202" name="Linea"/>
          <p:cNvSpPr/>
          <p:nvPr/>
        </p:nvSpPr>
        <p:spPr>
          <a:xfrm flipV="1">
            <a:off x="2912494" y="5493259"/>
            <a:ext cx="3240511" cy="603942"/>
          </a:xfrm>
          <a:prstGeom prst="line">
            <a:avLst/>
          </a:prstGeom>
          <a:ln w="19050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agment - land"/>
          <p:cNvSpPr txBox="1">
            <a:spLocks noGrp="1"/>
          </p:cNvSpPr>
          <p:nvPr>
            <p:ph type="title" idx="4294967295"/>
          </p:nvPr>
        </p:nvSpPr>
        <p:spPr>
          <a:xfrm>
            <a:off x="575733" y="635000"/>
            <a:ext cx="3826643" cy="64512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Fragment - land</a:t>
            </a:r>
          </a:p>
        </p:txBody>
      </p:sp>
      <p:sp>
        <p:nvSpPr>
          <p:cNvPr id="206" name="Nella versione landscape:…"/>
          <p:cNvSpPr txBox="1">
            <a:spLocks noGrp="1"/>
          </p:cNvSpPr>
          <p:nvPr>
            <p:ph type="body" sz="quarter" idx="4294967295"/>
          </p:nvPr>
        </p:nvSpPr>
        <p:spPr>
          <a:xfrm>
            <a:off x="633307" y="1396895"/>
            <a:ext cx="6485629" cy="1152406"/>
          </a:xfrm>
          <a:prstGeom prst="rect">
            <a:avLst/>
          </a:prstGeom>
        </p:spPr>
        <p:txBody>
          <a:bodyPr/>
          <a:lstStyle/>
          <a:p>
            <a:r>
              <a:t>Nella versione </a:t>
            </a:r>
            <a:r>
              <a:rPr i="1"/>
              <a:t>landscape</a:t>
            </a:r>
            <a:r>
              <a:t>:</a:t>
            </a:r>
            <a:endParaRPr i="1"/>
          </a:p>
          <a:p>
            <a:pPr marL="800100" lvl="1" indent="-342900">
              <a:spcBef>
                <a:spcPts val="500"/>
              </a:spcBef>
            </a:pPr>
            <a:r>
              <a:t>sulla </a:t>
            </a:r>
            <a:r>
              <a:rPr i="1"/>
              <a:t>sinistra</a:t>
            </a:r>
            <a:r>
              <a:t> viene utilizzato il </a:t>
            </a:r>
            <a:r>
              <a:rPr b="1"/>
              <a:t>FragmentHeroList</a:t>
            </a:r>
          </a:p>
          <a:p>
            <a:pPr marL="800100" lvl="1" indent="-342900"/>
            <a:r>
              <a:t>sulla </a:t>
            </a:r>
            <a:r>
              <a:rPr i="1"/>
              <a:t>destra</a:t>
            </a:r>
            <a:r>
              <a:t> viene utilizzato il </a:t>
            </a:r>
            <a:r>
              <a:rPr b="1"/>
              <a:t>FragmentHeroDetail</a:t>
            </a:r>
          </a:p>
        </p:txBody>
      </p:sp>
      <p:sp>
        <p:nvSpPr>
          <p:cNvPr id="207" name="private void portrait() {…"/>
          <p:cNvSpPr txBox="1"/>
          <p:nvPr/>
        </p:nvSpPr>
        <p:spPr>
          <a:xfrm>
            <a:off x="889000" y="2481579"/>
            <a:ext cx="4698911" cy="418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CC783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private void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C66E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portrait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 {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fragmentHeroDetail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new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FragmentHeroDetail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9876A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fragmentHeroList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new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FragmentHeroList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this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::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switchFragment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removeFragments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getSupportFragmentManager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beginTransaction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.replace(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R.id.</a:t>
            </a:r>
            <a:r>
              <a:rPr kumimoji="0" sz="1200" b="0" i="1" u="none" strike="noStrike" kern="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listFrame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fragmentHeroList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.commit()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}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CC783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private void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C66E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landscape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 {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fragmentHeroDetail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new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FragmentHeroDetail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fragmentHeroList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new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FragmentHeroList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removeFragments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getSupportFragmentManager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beginTransaction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.replace(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R.id.</a:t>
            </a:r>
            <a:r>
              <a:rPr kumimoji="0" sz="1200" b="0" i="1" u="none" strike="noStrike" kern="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detailFrame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fragmentHeroDetail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.commit()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getSupportFragmentManager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beginTransaction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.replace(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R.id.</a:t>
            </a:r>
            <a:r>
              <a:rPr kumimoji="0" sz="1200" b="0" i="1" u="none" strike="noStrike" kern="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listFrame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fragmentHeroList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.commit()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}</a:t>
            </a:r>
          </a:p>
        </p:txBody>
      </p:sp>
      <p:sp>
        <p:nvSpPr>
          <p:cNvPr id="208" name="void switchFragment() {…"/>
          <p:cNvSpPr txBox="1"/>
          <p:nvPr/>
        </p:nvSpPr>
        <p:spPr>
          <a:xfrm>
            <a:off x="6216984" y="2476995"/>
            <a:ext cx="3601899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FFC66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void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C66E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switchFragment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 {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getSupportFragmentManager()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.beginTransaction()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.replace(R.id.</a:t>
            </a:r>
            <a:r>
              <a:rPr kumimoji="0" sz="1200" b="0" i="1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listFrame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fragmentHeroDetail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.addToBackStack(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"MASTER"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        .commit()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}</a:t>
            </a:r>
          </a:p>
        </p:txBody>
      </p:sp>
      <p:pic>
        <p:nvPicPr>
          <p:cNvPr id="3" name="Immagine 2" descr="Immagine che contiene screenshot, schermo, monitor, televisione&#10;&#10;Descrizione generata automaticamente">
            <a:extLst>
              <a:ext uri="{FF2B5EF4-FFF2-40B4-BE49-F238E27FC236}">
                <a16:creationId xmlns:a16="http://schemas.microsoft.com/office/drawing/2014/main" id="{4E640BB0-4939-4DE3-90F0-32F8C99A1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703" y="4100337"/>
            <a:ext cx="4133591" cy="2291949"/>
          </a:xfrm>
          <a:prstGeom prst="rect">
            <a:avLst/>
          </a:prstGeom>
        </p:spPr>
      </p:pic>
      <p:sp>
        <p:nvSpPr>
          <p:cNvPr id="209" name="Linea"/>
          <p:cNvSpPr/>
          <p:nvPr/>
        </p:nvSpPr>
        <p:spPr>
          <a:xfrm flipV="1">
            <a:off x="3039493" y="4572000"/>
            <a:ext cx="4914899" cy="838678"/>
          </a:xfrm>
          <a:prstGeom prst="line">
            <a:avLst/>
          </a:prstGeom>
          <a:ln w="19050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  <p:sp>
        <p:nvSpPr>
          <p:cNvPr id="210" name="Linea"/>
          <p:cNvSpPr/>
          <p:nvPr/>
        </p:nvSpPr>
        <p:spPr>
          <a:xfrm flipV="1">
            <a:off x="2912494" y="5493259"/>
            <a:ext cx="3240511" cy="603942"/>
          </a:xfrm>
          <a:prstGeom prst="line">
            <a:avLst/>
          </a:prstGeom>
          <a:ln w="19050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BDC0B-6F19-47F7-9EA2-51A6248C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99959"/>
            <a:ext cx="3854528" cy="590461"/>
          </a:xfrm>
        </p:spPr>
        <p:txBody>
          <a:bodyPr>
            <a:noAutofit/>
          </a:bodyPr>
          <a:lstStyle/>
          <a:p>
            <a:pPr algn="ctr"/>
            <a:r>
              <a:rPr lang="it-IT" sz="3600" dirty="0">
                <a:cs typeface="Arial" panose="020B0604020202020204" pitchFamily="34" charset="0"/>
              </a:rPr>
              <a:t>HOME PAGE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8F6BC6-4468-48A6-BCB8-1597660E4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4708398" cy="3676740"/>
          </a:xfrm>
        </p:spPr>
        <p:txBody>
          <a:bodyPr>
            <a:noAutofit/>
          </a:bodyPr>
          <a:lstStyle/>
          <a:p>
            <a:pPr algn="just"/>
            <a:r>
              <a:rPr lang="it-IT" sz="1800" dirty="0">
                <a:latin typeface="+mj-lt"/>
                <a:cs typeface="Arial" panose="020B0604020202020204" pitchFamily="34" charset="0"/>
              </a:rPr>
              <a:t>Dalla pagina iniziale si può facilmente accedere alle seguenti sezioni:</a:t>
            </a:r>
          </a:p>
          <a:p>
            <a:pPr marL="742950" lvl="1" indent="-285750" algn="just">
              <a:buFont typeface="Wingdings 3" charset="2"/>
              <a:buChar char=""/>
            </a:pPr>
            <a:r>
              <a:rPr lang="it-IT" sz="1800" b="1" dirty="0">
                <a:latin typeface="+mj-lt"/>
                <a:cs typeface="Arial" panose="020B0604020202020204" pitchFamily="34" charset="0"/>
              </a:rPr>
              <a:t>Cerca</a:t>
            </a:r>
            <a:r>
              <a:rPr lang="it-IT" sz="1800" dirty="0">
                <a:latin typeface="+mj-lt"/>
                <a:cs typeface="Arial" panose="020B0604020202020204" pitchFamily="34" charset="0"/>
              </a:rPr>
              <a:t>: permette di cercare eroi o fumetti;</a:t>
            </a:r>
          </a:p>
          <a:p>
            <a:pPr marL="742950" lvl="1" indent="-285750" algn="just">
              <a:buFont typeface="Wingdings 3" charset="2"/>
              <a:buChar char=""/>
            </a:pPr>
            <a:r>
              <a:rPr lang="it-IT" sz="1800" b="1" dirty="0">
                <a:latin typeface="+mj-lt"/>
                <a:cs typeface="Arial" panose="020B0604020202020204" pitchFamily="34" charset="0"/>
              </a:rPr>
              <a:t>Preferiti</a:t>
            </a:r>
            <a:r>
              <a:rPr lang="it-IT" sz="1800" dirty="0">
                <a:latin typeface="+mj-lt"/>
                <a:cs typeface="Arial" panose="020B0604020202020204" pitchFamily="34" charset="0"/>
              </a:rPr>
              <a:t>: permette di visualizzare la lista dei preferiti e le relative informazioni;</a:t>
            </a:r>
          </a:p>
          <a:p>
            <a:pPr marL="742950" lvl="1" indent="-285750" algn="just">
              <a:buFont typeface="Wingdings 3" charset="2"/>
              <a:buChar char=""/>
            </a:pPr>
            <a:r>
              <a:rPr lang="it-IT" sz="1800" b="1" dirty="0">
                <a:latin typeface="+mj-lt"/>
                <a:cs typeface="Arial" panose="020B0604020202020204" pitchFamily="34" charset="0"/>
              </a:rPr>
              <a:t>Aiuto</a:t>
            </a:r>
            <a:r>
              <a:rPr lang="it-IT" sz="1800" dirty="0">
                <a:latin typeface="+mj-lt"/>
                <a:cs typeface="Arial" panose="020B0604020202020204" pitchFamily="34" charset="0"/>
              </a:rPr>
              <a:t>: permette di essere reindirizzati al manuale dell’applicazione o di contattare direttamente il team degli sviluppatori via mail.</a:t>
            </a:r>
          </a:p>
        </p:txBody>
      </p:sp>
      <p:pic>
        <p:nvPicPr>
          <p:cNvPr id="8" name="Segnaposto contenuto 7" descr="Immagine che contiene elettronico, telefono, cellulare, sedendo&#10;&#10;Descrizione generata automaticamente">
            <a:extLst>
              <a:ext uri="{FF2B5EF4-FFF2-40B4-BE49-F238E27FC236}">
                <a16:creationId xmlns:a16="http://schemas.microsoft.com/office/drawing/2014/main" id="{D99FA3F0-89BC-4F6B-AA20-D35540766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9126" y="926134"/>
            <a:ext cx="2622027" cy="5527675"/>
          </a:xfrm>
        </p:spPr>
      </p:pic>
    </p:spTree>
    <p:extLst>
      <p:ext uri="{BB962C8B-B14F-4D97-AF65-F5344CB8AC3E}">
        <p14:creationId xmlns:p14="http://schemas.microsoft.com/office/powerpoint/2010/main" val="1825474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agment - portrait"/>
          <p:cNvSpPr txBox="1">
            <a:spLocks noGrp="1"/>
          </p:cNvSpPr>
          <p:nvPr>
            <p:ph type="title" idx="4294967295"/>
          </p:nvPr>
        </p:nvSpPr>
        <p:spPr>
          <a:xfrm>
            <a:off x="575733" y="635000"/>
            <a:ext cx="5164852" cy="64512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Fragment - portrait</a:t>
            </a:r>
          </a:p>
        </p:txBody>
      </p:sp>
      <p:pic>
        <p:nvPicPr>
          <p:cNvPr id="215" name="Schermata 2020-09-12 alle 12.00.32.png" descr="Schermata 2020-09-12 alle 12.00.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00" y="2453063"/>
            <a:ext cx="2286000" cy="4055119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Linea di collegamento"/>
          <p:cNvSpPr/>
          <p:nvPr/>
        </p:nvSpPr>
        <p:spPr>
          <a:xfrm>
            <a:off x="3380711" y="4480622"/>
            <a:ext cx="158499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63500" cap="rnd">
            <a:solidFill>
              <a:schemeClr val="accent1"/>
            </a:solidFill>
            <a:tailEnd type="triangle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  <p:sp>
        <p:nvSpPr>
          <p:cNvPr id="220" name="Linea di collegamento"/>
          <p:cNvSpPr/>
          <p:nvPr/>
        </p:nvSpPr>
        <p:spPr>
          <a:xfrm>
            <a:off x="7251699" y="4480622"/>
            <a:ext cx="158499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800" extrusionOk="0">
                <a:moveTo>
                  <a:pt x="21600" y="0"/>
                </a:moveTo>
                <a:cubicBezTo>
                  <a:pt x="14400" y="-10800"/>
                  <a:pt x="7200" y="0"/>
                  <a:pt x="0" y="10800"/>
                </a:cubicBezTo>
              </a:path>
            </a:pathLst>
          </a:custGeom>
          <a:ln w="63500" cap="rnd">
            <a:solidFill>
              <a:schemeClr val="accent1"/>
            </a:solidFill>
            <a:tailEnd type="triangle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  <p:sp>
        <p:nvSpPr>
          <p:cNvPr id="218" name="Nella versione portrait invece il FragmentHeroList e il FragmentHeroDetail vengono interscambiati sullo stesso FrameLayout"/>
          <p:cNvSpPr txBox="1">
            <a:spLocks noGrp="1"/>
          </p:cNvSpPr>
          <p:nvPr>
            <p:ph type="body" sz="quarter" idx="4294967295"/>
          </p:nvPr>
        </p:nvSpPr>
        <p:spPr>
          <a:xfrm>
            <a:off x="633307" y="1396895"/>
            <a:ext cx="8978437" cy="967910"/>
          </a:xfrm>
          <a:prstGeom prst="rect">
            <a:avLst/>
          </a:prstGeom>
        </p:spPr>
        <p:txBody>
          <a:bodyPr/>
          <a:lstStyle/>
          <a:p>
            <a:r>
              <a:t>Nella versione </a:t>
            </a:r>
            <a:r>
              <a:rPr i="1"/>
              <a:t>portrait</a:t>
            </a:r>
            <a:r>
              <a:t> invece il </a:t>
            </a:r>
            <a:r>
              <a:rPr b="1"/>
              <a:t>FragmentHeroList </a:t>
            </a:r>
            <a:r>
              <a:t>e il </a:t>
            </a:r>
            <a:r>
              <a:rPr b="1"/>
              <a:t>FragmentHeroDetail </a:t>
            </a:r>
            <a:r>
              <a:t>vengono interscambiati sullo stesso </a:t>
            </a:r>
            <a:r>
              <a:rPr i="1"/>
              <a:t>FrameLayout</a:t>
            </a:r>
          </a:p>
        </p:txBody>
      </p:sp>
      <p:pic>
        <p:nvPicPr>
          <p:cNvPr id="3" name="Immagine 2" descr="Immagine che contiene screenshot, monitor, schermo, televisione&#10;&#10;Descrizione generata automaticamente">
            <a:extLst>
              <a:ext uri="{FF2B5EF4-FFF2-40B4-BE49-F238E27FC236}">
                <a16:creationId xmlns:a16="http://schemas.microsoft.com/office/drawing/2014/main" id="{ADC58F64-BF8C-41E4-BB4C-97C46DCAB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227" y="2296055"/>
            <a:ext cx="2516847" cy="4369133"/>
          </a:xfrm>
          <a:prstGeom prst="rect">
            <a:avLst/>
          </a:prstGeom>
        </p:spPr>
      </p:pic>
      <p:pic>
        <p:nvPicPr>
          <p:cNvPr id="5" name="Immagine 4" descr="Immagine che contiene screenshot, schermo, monitor, sedendo&#10;&#10;Descrizione generata automaticamente">
            <a:extLst>
              <a:ext uri="{FF2B5EF4-FFF2-40B4-BE49-F238E27FC236}">
                <a16:creationId xmlns:a16="http://schemas.microsoft.com/office/drawing/2014/main" id="{168B78EF-68DC-4555-9C51-E98E368D2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40" y="2296055"/>
            <a:ext cx="2516847" cy="43740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eries"/>
          <p:cNvSpPr txBox="1">
            <a:spLocks noGrp="1"/>
          </p:cNvSpPr>
          <p:nvPr>
            <p:ph type="title" idx="4294967295"/>
          </p:nvPr>
        </p:nvSpPr>
        <p:spPr>
          <a:xfrm>
            <a:off x="575733" y="635000"/>
            <a:ext cx="1895303" cy="6145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Series</a:t>
            </a:r>
          </a:p>
        </p:txBody>
      </p:sp>
      <p:sp>
        <p:nvSpPr>
          <p:cNvPr id="226" name="Utilizzando il bottone Series nella pagina di dettaglio dell’eroe, è possibile accede alla sezione delle serie"/>
          <p:cNvSpPr txBox="1">
            <a:spLocks noGrp="1"/>
          </p:cNvSpPr>
          <p:nvPr>
            <p:ph type="body" sz="quarter" idx="4294967295"/>
          </p:nvPr>
        </p:nvSpPr>
        <p:spPr>
          <a:xfrm>
            <a:off x="633307" y="1396895"/>
            <a:ext cx="9057095" cy="693632"/>
          </a:xfrm>
          <a:prstGeom prst="rect">
            <a:avLst/>
          </a:prstGeom>
        </p:spPr>
        <p:txBody>
          <a:bodyPr/>
          <a:lstStyle/>
          <a:p>
            <a:r>
              <a:t>Utilizzando il bottone </a:t>
            </a:r>
            <a:r>
              <a:rPr b="1"/>
              <a:t>Series</a:t>
            </a:r>
            <a:r>
              <a:t> nella pagina di dettaglio dell’eroe, è possibile accede alla sezione delle </a:t>
            </a:r>
            <a:r>
              <a:rPr i="1"/>
              <a:t>serie</a:t>
            </a:r>
          </a:p>
        </p:txBody>
      </p:sp>
      <p:sp>
        <p:nvSpPr>
          <p:cNvPr id="227" name="Anche in questa pagina di ricerca ci sono 2 RadioButton che permettono di filtrare la ricerca…"/>
          <p:cNvSpPr txBox="1"/>
          <p:nvPr/>
        </p:nvSpPr>
        <p:spPr>
          <a:xfrm>
            <a:off x="633121" y="2540000"/>
            <a:ext cx="3936868" cy="240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42900" marR="0" lvl="0" indent="-342900" algn="l" defTabSz="457200" rtl="0" eaLnBrk="1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Tx/>
              <a:buChar char=""/>
              <a:tabLst/>
              <a:defRPr>
                <a:solidFill>
                  <a:srgbClr val="FFFFFF"/>
                </a:solidFill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Anche in questa pagina di ricerca ci sono 2 </a:t>
            </a:r>
            <a:r>
              <a:rPr kumimoji="0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RadioButton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 che permettono di filtrare la ricerca</a:t>
            </a:r>
          </a:p>
          <a:p>
            <a:pPr marL="342900" marR="0" lvl="0" indent="-342900" algn="l" defTabSz="457200" rtl="0" eaLnBrk="1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Tx/>
              <a:buChar char=""/>
              <a:tabLst/>
              <a:defRPr>
                <a:solidFill>
                  <a:srgbClr val="FFFFFF"/>
                </a:solidFill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Il </a:t>
            </a:r>
            <a:r>
              <a:rPr kumimoji="0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primo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 permette di trovare le </a:t>
            </a:r>
            <a:r>
              <a:rPr kumimoji="0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serie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 relative all’eroe precedentemente selezionato</a:t>
            </a:r>
          </a:p>
        </p:txBody>
      </p:sp>
      <p:pic>
        <p:nvPicPr>
          <p:cNvPr id="3" name="Immagine 2" descr="Immagine che contiene screenshot, monitor, schermo, televisione&#10;&#10;Descrizione generata automaticamente">
            <a:extLst>
              <a:ext uri="{FF2B5EF4-FFF2-40B4-BE49-F238E27FC236}">
                <a16:creationId xmlns:a16="http://schemas.microsoft.com/office/drawing/2014/main" id="{36C56480-96AB-4FB8-BA36-0744D4FD2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989" y="2367310"/>
            <a:ext cx="2434753" cy="4226623"/>
          </a:xfrm>
          <a:prstGeom prst="rect">
            <a:avLst/>
          </a:prstGeom>
        </p:spPr>
      </p:pic>
      <p:pic>
        <p:nvPicPr>
          <p:cNvPr id="5" name="Immagine 4" descr="Immagine che contiene testo, screenshot, esterni, monitor&#10;&#10;Descrizione generata automaticamente">
            <a:extLst>
              <a:ext uri="{FF2B5EF4-FFF2-40B4-BE49-F238E27FC236}">
                <a16:creationId xmlns:a16="http://schemas.microsoft.com/office/drawing/2014/main" id="{FE12189F-351E-4733-8272-36679E92E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43" y="2367310"/>
            <a:ext cx="2334311" cy="4226623"/>
          </a:xfrm>
          <a:prstGeom prst="rect">
            <a:avLst/>
          </a:prstGeom>
        </p:spPr>
      </p:pic>
      <p:sp>
        <p:nvSpPr>
          <p:cNvPr id="225" name="Linea"/>
          <p:cNvSpPr/>
          <p:nvPr/>
        </p:nvSpPr>
        <p:spPr>
          <a:xfrm flipV="1">
            <a:off x="5637320" y="4669653"/>
            <a:ext cx="3107185" cy="1216242"/>
          </a:xfrm>
          <a:prstGeom prst="line">
            <a:avLst/>
          </a:prstGeom>
          <a:ln w="63500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eries"/>
          <p:cNvSpPr txBox="1">
            <a:spLocks noGrp="1"/>
          </p:cNvSpPr>
          <p:nvPr>
            <p:ph type="title" idx="4294967295"/>
          </p:nvPr>
        </p:nvSpPr>
        <p:spPr>
          <a:xfrm>
            <a:off x="575733" y="635000"/>
            <a:ext cx="1895303" cy="6145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Series</a:t>
            </a:r>
          </a:p>
        </p:txBody>
      </p:sp>
      <p:sp>
        <p:nvSpPr>
          <p:cNvPr id="232" name="Utilizzando il bottone Series nella pagina di dettaglio dell’eroe, è possibile accede alla sezione delle serie"/>
          <p:cNvSpPr txBox="1">
            <a:spLocks noGrp="1"/>
          </p:cNvSpPr>
          <p:nvPr>
            <p:ph type="body" sz="quarter" idx="4294967295"/>
          </p:nvPr>
        </p:nvSpPr>
        <p:spPr>
          <a:xfrm>
            <a:off x="633307" y="1396895"/>
            <a:ext cx="9057095" cy="693632"/>
          </a:xfrm>
          <a:prstGeom prst="rect">
            <a:avLst/>
          </a:prstGeom>
        </p:spPr>
        <p:txBody>
          <a:bodyPr/>
          <a:lstStyle/>
          <a:p>
            <a:r>
              <a:t>Utilizzando il bottone </a:t>
            </a:r>
            <a:r>
              <a:rPr b="1"/>
              <a:t>Series</a:t>
            </a:r>
            <a:r>
              <a:t> nella pagina di dettaglio dell’eroe, è possibile accede alla sezione delle </a:t>
            </a:r>
            <a:r>
              <a:rPr i="1"/>
              <a:t>serie</a:t>
            </a:r>
          </a:p>
        </p:txBody>
      </p:sp>
      <p:sp>
        <p:nvSpPr>
          <p:cNvPr id="233" name="Il secondo può essere utilizzato in due modi:…"/>
          <p:cNvSpPr txBox="1"/>
          <p:nvPr/>
        </p:nvSpPr>
        <p:spPr>
          <a:xfrm>
            <a:off x="633121" y="2540000"/>
            <a:ext cx="3936868" cy="349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42900" marR="0" lvl="0" indent="-342900" algn="l" defTabSz="457200" rtl="0" eaLnBrk="1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Tx/>
              <a:buChar char=""/>
              <a:tabLst/>
              <a:defRPr>
                <a:solidFill>
                  <a:srgbClr val="FFFFFF"/>
                </a:solidFill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Il </a:t>
            </a:r>
            <a:r>
              <a:rPr kumimoji="0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secondo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 può essere utilizzato in due modi:</a:t>
            </a:r>
          </a:p>
          <a:p>
            <a:pPr marL="800100" marR="0" lvl="1" indent="-342900" algn="l" defTabSz="457200" rtl="0" eaLnBrk="1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Tx/>
              <a:buChar char=""/>
              <a:tabLst/>
              <a:defRPr>
                <a:solidFill>
                  <a:srgbClr val="FFFFFF"/>
                </a:solidFill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Se viene effettuata la ricerca senza inserire alcun testo verrà mostrato l’elenco completo delle serie disponibili</a:t>
            </a:r>
          </a:p>
          <a:p>
            <a:pPr marL="800100" marR="0" lvl="1" indent="-342900" algn="l" defTabSz="457200" rtl="0" eaLnBrk="1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Tx/>
              <a:buChar char=""/>
              <a:tabLst/>
              <a:defRPr>
                <a:solidFill>
                  <a:srgbClr val="FFFFFF"/>
                </a:solidFill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Se invece viene digitato il nome di una serie la ricerca sarà relativa ad essa</a:t>
            </a:r>
          </a:p>
        </p:txBody>
      </p:sp>
      <p:pic>
        <p:nvPicPr>
          <p:cNvPr id="3" name="Immagine 2" descr="Immagine che contiene screenshot, esterni, monitor, schermo&#10;&#10;Descrizione generata automaticamente">
            <a:extLst>
              <a:ext uri="{FF2B5EF4-FFF2-40B4-BE49-F238E27FC236}">
                <a16:creationId xmlns:a16="http://schemas.microsoft.com/office/drawing/2014/main" id="{942A34A8-6139-42ED-831E-45EC3FBA6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12" y="2436450"/>
            <a:ext cx="2312457" cy="4274958"/>
          </a:xfrm>
          <a:prstGeom prst="rect">
            <a:avLst/>
          </a:prstGeom>
        </p:spPr>
      </p:pic>
      <p:pic>
        <p:nvPicPr>
          <p:cNvPr id="235" name="Ovale Ovale" descr="Ovale Ova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56598" y="5560198"/>
            <a:ext cx="3278805" cy="964773"/>
          </a:xfrm>
          <a:prstGeom prst="rect">
            <a:avLst/>
          </a:prstGeom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</p:pic>
      <p:pic>
        <p:nvPicPr>
          <p:cNvPr id="5" name="Immagine 4" descr="Immagine che contiene screenshot, esterni, monitor, via&#10;&#10;Descrizione generata automaticamente">
            <a:extLst>
              <a:ext uri="{FF2B5EF4-FFF2-40B4-BE49-F238E27FC236}">
                <a16:creationId xmlns:a16="http://schemas.microsoft.com/office/drawing/2014/main" id="{CD4C7263-E7C2-4B0D-8194-58198D60D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29" y="2436450"/>
            <a:ext cx="2362659" cy="4274958"/>
          </a:xfrm>
          <a:prstGeom prst="rect">
            <a:avLst/>
          </a:prstGeom>
        </p:spPr>
      </p:pic>
      <p:pic>
        <p:nvPicPr>
          <p:cNvPr id="234" name="Ovale Ovale" descr="Ovale Ova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78345" y="5595714"/>
            <a:ext cx="3278805" cy="964773"/>
          </a:xfrm>
          <a:prstGeom prst="rect">
            <a:avLst/>
          </a:prstGeom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eries"/>
          <p:cNvSpPr txBox="1">
            <a:spLocks noGrp="1"/>
          </p:cNvSpPr>
          <p:nvPr>
            <p:ph type="title" idx="4294967295"/>
          </p:nvPr>
        </p:nvSpPr>
        <p:spPr>
          <a:xfrm>
            <a:off x="575733" y="635000"/>
            <a:ext cx="1895303" cy="6145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Series</a:t>
            </a:r>
          </a:p>
        </p:txBody>
      </p:sp>
      <p:sp>
        <p:nvSpPr>
          <p:cNvPr id="238" name="Ciò che differenzia i 3 tipi di ricerca sono le request che vengono eseguite…"/>
          <p:cNvSpPr txBox="1">
            <a:spLocks noGrp="1"/>
          </p:cNvSpPr>
          <p:nvPr>
            <p:ph type="body" idx="4294967295"/>
          </p:nvPr>
        </p:nvSpPr>
        <p:spPr>
          <a:xfrm>
            <a:off x="633307" y="1396895"/>
            <a:ext cx="9057095" cy="51488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 err="1"/>
              <a:t>Ciò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differenzia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3 tipi di </a:t>
            </a:r>
            <a:r>
              <a:rPr dirty="0" err="1"/>
              <a:t>ricerca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le request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vengono</a:t>
            </a:r>
            <a:r>
              <a:rPr dirty="0"/>
              <a:t> </a:t>
            </a:r>
            <a:r>
              <a:rPr dirty="0" err="1"/>
              <a:t>eseguite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Nel </a:t>
            </a:r>
            <a:r>
              <a:rPr dirty="0" err="1"/>
              <a:t>caso</a:t>
            </a:r>
            <a:r>
              <a:rPr dirty="0"/>
              <a:t> di </a:t>
            </a:r>
            <a:r>
              <a:rPr dirty="0" err="1"/>
              <a:t>ricerca</a:t>
            </a:r>
            <a:r>
              <a:rPr dirty="0"/>
              <a:t> </a:t>
            </a:r>
            <a:r>
              <a:rPr dirty="0" err="1"/>
              <a:t>delle</a:t>
            </a:r>
            <a:r>
              <a:rPr dirty="0"/>
              <a:t> </a:t>
            </a:r>
            <a:r>
              <a:rPr u="sng" dirty="0" err="1"/>
              <a:t>serie</a:t>
            </a:r>
            <a:r>
              <a:rPr u="sng" dirty="0"/>
              <a:t> </a:t>
            </a:r>
            <a:r>
              <a:rPr u="sng" dirty="0" err="1"/>
              <a:t>dell’eroe</a:t>
            </a:r>
            <a:r>
              <a:rPr dirty="0"/>
              <a:t>:</a:t>
            </a:r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r>
              <a:rPr dirty="0"/>
              <a:t>Nel </a:t>
            </a:r>
            <a:r>
              <a:rPr dirty="0" err="1"/>
              <a:t>caso</a:t>
            </a:r>
            <a:r>
              <a:rPr dirty="0"/>
              <a:t> di </a:t>
            </a:r>
            <a:r>
              <a:rPr dirty="0" err="1"/>
              <a:t>ricerca</a:t>
            </a:r>
            <a:r>
              <a:rPr dirty="0"/>
              <a:t> di </a:t>
            </a:r>
            <a:r>
              <a:rPr u="sng" dirty="0" err="1"/>
              <a:t>tutte</a:t>
            </a:r>
            <a:r>
              <a:rPr u="sng" dirty="0"/>
              <a:t> le </a:t>
            </a:r>
            <a:r>
              <a:rPr u="sng" dirty="0" err="1"/>
              <a:t>serie</a:t>
            </a:r>
            <a:r>
              <a:rPr dirty="0"/>
              <a:t>:</a:t>
            </a:r>
          </a:p>
          <a:p>
            <a:pPr>
              <a:lnSpc>
                <a:spcPct val="150000"/>
              </a:lnSpc>
            </a:pPr>
            <a:endParaRPr dirty="0"/>
          </a:p>
          <a:p>
            <a:pPr marL="0" indent="0">
              <a:lnSpc>
                <a:spcPct val="150000"/>
              </a:lnSpc>
              <a:buClrTx/>
              <a:buSzTx/>
              <a:buNone/>
              <a:defRPr sz="1100"/>
            </a:pPr>
            <a:endParaRPr dirty="0"/>
          </a:p>
          <a:p>
            <a:pPr>
              <a:lnSpc>
                <a:spcPct val="150000"/>
              </a:lnSpc>
            </a:pPr>
            <a:r>
              <a:rPr dirty="0"/>
              <a:t>Nel </a:t>
            </a:r>
            <a:r>
              <a:rPr dirty="0" err="1"/>
              <a:t>caso</a:t>
            </a:r>
            <a:r>
              <a:rPr dirty="0"/>
              <a:t> di </a:t>
            </a:r>
            <a:r>
              <a:rPr dirty="0" err="1"/>
              <a:t>ricerca</a:t>
            </a:r>
            <a:r>
              <a:rPr dirty="0"/>
              <a:t> di una </a:t>
            </a:r>
            <a:r>
              <a:rPr u="sng" dirty="0" err="1"/>
              <a:t>serie</a:t>
            </a:r>
            <a:r>
              <a:rPr u="sng" dirty="0"/>
              <a:t> </a:t>
            </a:r>
            <a:r>
              <a:rPr u="sng" dirty="0" err="1"/>
              <a:t>specifica</a:t>
            </a:r>
            <a:r>
              <a:rPr dirty="0"/>
              <a:t>:</a:t>
            </a:r>
          </a:p>
        </p:txBody>
      </p:sp>
      <p:sp>
        <p:nvSpPr>
          <p:cNvPr id="239" name="public void searchSeriesByHeroID(String s) {…"/>
          <p:cNvSpPr txBox="1"/>
          <p:nvPr/>
        </p:nvSpPr>
        <p:spPr>
          <a:xfrm>
            <a:off x="990600" y="2222500"/>
            <a:ext cx="7288212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FFC66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public void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C66E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searchSeriesByHeroID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(String s) {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6A875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String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url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=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"https://gateway.marvel.com/v1/public/characters/%s/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series?ts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=%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s&amp;apikey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=%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s&amp;hash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=%s"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urlSearch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=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String.</a:t>
            </a:r>
            <a:r>
              <a:rPr kumimoji="0" sz="1200" b="0" i="1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format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Locale.</a:t>
            </a:r>
            <a:r>
              <a:rPr kumimoji="0" sz="1200" b="0" i="1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getDefault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url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</a:t>
            </a:r>
            <a:r>
              <a:rPr kumimoji="0" sz="1200" b="0" i="1" u="none" strike="noStrike" kern="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TIME_STAMP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1" u="none" strike="noStrike" kern="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APIKEY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1" u="none" strike="noStrike" kern="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HASH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6A875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Log.</a:t>
            </a:r>
            <a:r>
              <a:rPr kumimoji="0" sz="1200" b="0" i="1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w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"TAG_M"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StringRequest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stringRequest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=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new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StringRequest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Request.Method.</a:t>
            </a:r>
            <a:r>
              <a:rPr kumimoji="0" sz="1200" b="0" i="1" u="none" strike="noStrike" kern="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GET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urlSearch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this,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error -&gt; {})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requestQueue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.add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stringRequest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}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CC783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public void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C66E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searchSeries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 {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6A875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String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url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=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"https://gateway.marvel.com/v1/public/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series?ts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=%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s&amp;apikey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=%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s&amp;hash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=%s"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urlSearch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=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String.</a:t>
            </a:r>
            <a:r>
              <a:rPr kumimoji="0" sz="1200" b="0" i="1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format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Locale.</a:t>
            </a:r>
            <a:r>
              <a:rPr kumimoji="0" sz="1200" b="0" i="1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getDefault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url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1" u="none" strike="noStrike" kern="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TIME_STAMP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1" u="none" strike="noStrike" kern="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APIKEY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1" u="none" strike="noStrike" kern="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HASH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StringRequest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stringRequest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=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new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StringRequest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Request.Method.</a:t>
            </a:r>
            <a:r>
              <a:rPr kumimoji="0" sz="1200" b="0" i="1" u="none" strike="noStrike" kern="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GET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urlSearch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this,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error -&gt; {})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requestQueue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.add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stringRequest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}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FFC66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public void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C66E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searchSeriesByTitle</a:t>
            </a:r>
            <a:r>
              <a:rPr kumimoji="0" lang="it-IT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C66E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StartsWith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(String s) {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6A875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String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url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=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"https://gateway.marvel.com/v1/public/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series?ts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=%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s&amp;title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=%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s&amp;apikey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=%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s&amp;hash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=%s"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urlSearch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=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String.</a:t>
            </a:r>
            <a:r>
              <a:rPr kumimoji="0" sz="1200" b="0" i="1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format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Locale.</a:t>
            </a:r>
            <a:r>
              <a:rPr kumimoji="0" sz="1200" b="0" i="1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getDefault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url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1" u="none" strike="noStrike" kern="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TIME_STAMP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1" u="none" strike="noStrike" kern="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APIKEY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1" u="none" strike="noStrike" kern="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HASH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6A875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Log.</a:t>
            </a:r>
            <a:r>
              <a:rPr kumimoji="0" sz="1200" b="0" i="1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w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"TAG_M"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StringRequest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stringRequest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=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new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StringRequest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Request.Method.</a:t>
            </a:r>
            <a:r>
              <a:rPr kumimoji="0" sz="1200" b="0" i="1" u="none" strike="noStrike" kern="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GET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urlSearch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, this,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error -&gt; {})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   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requestQueue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.add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</a:t>
            </a:r>
            <a:r>
              <a:rPr kumimoji="0" sz="1200" b="0" i="0" u="none" strike="noStrike" kern="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stringRequest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CC783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;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A9B7C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eries"/>
          <p:cNvSpPr txBox="1">
            <a:spLocks noGrp="1"/>
          </p:cNvSpPr>
          <p:nvPr>
            <p:ph type="title" idx="4294967295"/>
          </p:nvPr>
        </p:nvSpPr>
        <p:spPr>
          <a:xfrm>
            <a:off x="575733" y="635000"/>
            <a:ext cx="1895303" cy="6145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Series</a:t>
            </a:r>
          </a:p>
        </p:txBody>
      </p:sp>
      <p:sp>
        <p:nvSpPr>
          <p:cNvPr id="243" name="Selezionando una serie si aprirà la pagina di dettaglio della serie"/>
          <p:cNvSpPr txBox="1">
            <a:spLocks noGrp="1"/>
          </p:cNvSpPr>
          <p:nvPr>
            <p:ph type="body" sz="quarter" idx="4294967295"/>
          </p:nvPr>
        </p:nvSpPr>
        <p:spPr>
          <a:xfrm>
            <a:off x="633307" y="1396895"/>
            <a:ext cx="9057095" cy="693632"/>
          </a:xfrm>
          <a:prstGeom prst="rect">
            <a:avLst/>
          </a:prstGeom>
        </p:spPr>
        <p:txBody>
          <a:bodyPr/>
          <a:lstStyle/>
          <a:p>
            <a:r>
              <a:t>Selezionando una serie si aprirà la pagina di dettaglio della serie</a:t>
            </a:r>
          </a:p>
        </p:txBody>
      </p:sp>
      <p:sp>
        <p:nvSpPr>
          <p:cNvPr id="247" name="Disponibile anche il landscape con lo stesso sistema di fragment"/>
          <p:cNvSpPr txBox="1"/>
          <p:nvPr/>
        </p:nvSpPr>
        <p:spPr>
          <a:xfrm>
            <a:off x="6907704" y="2237894"/>
            <a:ext cx="4383651" cy="69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42900" marR="0" lvl="0" indent="-342900" algn="l" defTabSz="457200" rtl="0" eaLnBrk="1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Tx/>
              <a:buChar char=""/>
              <a:tabLst/>
              <a:defRPr>
                <a:solidFill>
                  <a:srgbClr val="FFFFFF"/>
                </a:solidFill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Disponibile anche il </a:t>
            </a:r>
            <a:r>
              <a:rPr kumimoji="0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landscape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 con lo stesso sistema di </a:t>
            </a:r>
            <a:r>
              <a:rPr kumimoji="0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fragment</a:t>
            </a:r>
          </a:p>
        </p:txBody>
      </p:sp>
      <p:pic>
        <p:nvPicPr>
          <p:cNvPr id="3" name="Immagine 2" descr="Immagine che contiene screenshot, esterni, monitor, via&#10;&#10;Descrizione generata automaticamente">
            <a:extLst>
              <a:ext uri="{FF2B5EF4-FFF2-40B4-BE49-F238E27FC236}">
                <a16:creationId xmlns:a16="http://schemas.microsoft.com/office/drawing/2014/main" id="{CC3765DB-6EB8-4296-8A73-1A6A5ECE4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7" y="2090527"/>
            <a:ext cx="2411665" cy="4363629"/>
          </a:xfrm>
          <a:prstGeom prst="rect">
            <a:avLst/>
          </a:prstGeom>
        </p:spPr>
      </p:pic>
      <p:sp>
        <p:nvSpPr>
          <p:cNvPr id="246" name="Linea"/>
          <p:cNvSpPr/>
          <p:nvPr/>
        </p:nvSpPr>
        <p:spPr>
          <a:xfrm>
            <a:off x="2876364" y="3506679"/>
            <a:ext cx="1193692" cy="417251"/>
          </a:xfrm>
          <a:prstGeom prst="line">
            <a:avLst/>
          </a:prstGeom>
          <a:ln w="63500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  <p:pic>
        <p:nvPicPr>
          <p:cNvPr id="5" name="Immagine 4" descr="Immagine che contiene screenshot, monitor, sedendo&#10;&#10;Descrizione generata automaticamente">
            <a:extLst>
              <a:ext uri="{FF2B5EF4-FFF2-40B4-BE49-F238E27FC236}">
                <a16:creationId xmlns:a16="http://schemas.microsoft.com/office/drawing/2014/main" id="{15DEE3F0-1E82-4770-AF9C-0B1980357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34" y="2090527"/>
            <a:ext cx="2418738" cy="4363629"/>
          </a:xfrm>
          <a:prstGeom prst="rect">
            <a:avLst/>
          </a:prstGeom>
        </p:spPr>
      </p:pic>
      <p:pic>
        <p:nvPicPr>
          <p:cNvPr id="7" name="Immagine 6" descr="Immagine che contiene screenshot, monitor, schermo, sedendo&#10;&#10;Descrizione generata automaticamente">
            <a:extLst>
              <a:ext uri="{FF2B5EF4-FFF2-40B4-BE49-F238E27FC236}">
                <a16:creationId xmlns:a16="http://schemas.microsoft.com/office/drawing/2014/main" id="{7DEF087A-8625-4426-9B13-BC8D55163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012" y="3134341"/>
            <a:ext cx="4267016" cy="23698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Anche questa pagina è fatta da una RecyclerView che lo StoriesAdapter popola con CardView organizzate con:…"/>
          <p:cNvSpPr txBox="1"/>
          <p:nvPr/>
        </p:nvSpPr>
        <p:spPr>
          <a:xfrm>
            <a:off x="633121" y="2540000"/>
            <a:ext cx="3936868" cy="349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42900" marR="0" lvl="0" indent="-342900" algn="l" defTabSz="457200" rtl="0" eaLnBrk="1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Tx/>
              <a:buChar char=""/>
              <a:tabLst/>
              <a:defRPr>
                <a:solidFill>
                  <a:srgbClr val="FFFFFF"/>
                </a:solidFill>
              </a:defRPr>
            </a:pP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Anche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questa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pagina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 è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fatta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 da una </a:t>
            </a:r>
            <a:r>
              <a:rPr kumimoji="0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RecyclerView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che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 lo </a:t>
            </a:r>
            <a:r>
              <a:rPr kumimoji="0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StoriesAdapter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popola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 con </a:t>
            </a:r>
            <a:r>
              <a:rPr kumimoji="0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CardView</a:t>
            </a:r>
            <a:r>
              <a:rPr kumimoji="0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organizzate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 con:</a:t>
            </a:r>
          </a:p>
          <a:p>
            <a:pPr marL="800100" marR="0" lvl="1" indent="-342900" algn="l" defTabSz="457200" rtl="0" eaLnBrk="1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Tx/>
              <a:buChar char=""/>
              <a:tabLst/>
              <a:defRPr i="1">
                <a:solidFill>
                  <a:srgbClr val="FFFFFF"/>
                </a:solidFill>
              </a:defRPr>
            </a:pPr>
            <a:r>
              <a:rPr kumimoji="0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Nome </a:t>
            </a:r>
            <a:r>
              <a:rPr kumimoji="0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della</a:t>
            </a:r>
            <a:r>
              <a:rPr kumimoji="0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 </a:t>
            </a:r>
            <a:r>
              <a:rPr kumimoji="0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storia</a:t>
            </a:r>
            <a:endParaRPr kumimoji="0" sz="18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sym typeface="Trebuchet MS"/>
            </a:endParaRPr>
          </a:p>
          <a:p>
            <a:pPr marL="800100" marR="0" lvl="1" indent="-342900" algn="l" defTabSz="457200" rtl="0" eaLnBrk="1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Tx/>
              <a:buChar char=""/>
              <a:tabLst/>
              <a:defRPr i="1">
                <a:solidFill>
                  <a:srgbClr val="FFFFFF"/>
                </a:solidFill>
              </a:defRPr>
            </a:pPr>
            <a:r>
              <a:rPr kumimoji="0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Creatore</a:t>
            </a:r>
            <a:r>
              <a:rPr kumimoji="0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 </a:t>
            </a:r>
            <a:r>
              <a:rPr kumimoji="0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della</a:t>
            </a:r>
            <a:r>
              <a:rPr kumimoji="0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 </a:t>
            </a:r>
            <a:r>
              <a:rPr kumimoji="0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sym typeface="Trebuchet MS"/>
              </a:rPr>
              <a:t>storia</a:t>
            </a:r>
            <a:endParaRPr kumimoji="0" sz="18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  <p:sp>
        <p:nvSpPr>
          <p:cNvPr id="251" name="Stories"/>
          <p:cNvSpPr txBox="1">
            <a:spLocks noGrp="1"/>
          </p:cNvSpPr>
          <p:nvPr>
            <p:ph type="title" idx="4294967295"/>
          </p:nvPr>
        </p:nvSpPr>
        <p:spPr>
          <a:xfrm>
            <a:off x="575733" y="635000"/>
            <a:ext cx="1895303" cy="6145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Stories</a:t>
            </a:r>
          </a:p>
        </p:txBody>
      </p:sp>
      <p:sp>
        <p:nvSpPr>
          <p:cNvPr id="254" name="Utilizzando il bottone Stories nella pagina di dettaglio dell’eroe, è possibile accede alla sua lista di storie."/>
          <p:cNvSpPr txBox="1">
            <a:spLocks noGrp="1"/>
          </p:cNvSpPr>
          <p:nvPr>
            <p:ph type="body" sz="quarter" idx="4294967295"/>
          </p:nvPr>
        </p:nvSpPr>
        <p:spPr>
          <a:xfrm>
            <a:off x="633307" y="1396895"/>
            <a:ext cx="9057095" cy="693632"/>
          </a:xfrm>
          <a:prstGeom prst="rect">
            <a:avLst/>
          </a:prstGeom>
        </p:spPr>
        <p:txBody>
          <a:bodyPr/>
          <a:lstStyle/>
          <a:p>
            <a:r>
              <a:t>Utilizzando il bottone </a:t>
            </a:r>
            <a:r>
              <a:rPr b="1"/>
              <a:t>Stories</a:t>
            </a:r>
            <a:r>
              <a:t> nella pagina di dettaglio dell’eroe, è possibile accede alla sua lista di </a:t>
            </a:r>
            <a:r>
              <a:rPr i="1"/>
              <a:t>storie</a:t>
            </a:r>
            <a:r>
              <a:t>.</a:t>
            </a:r>
          </a:p>
        </p:txBody>
      </p:sp>
      <p:pic>
        <p:nvPicPr>
          <p:cNvPr id="3" name="Immagine 2" descr="Immagine che contiene screenshot, monitor, schermo, televisione&#10;&#10;Descrizione generata automaticamente">
            <a:extLst>
              <a:ext uri="{FF2B5EF4-FFF2-40B4-BE49-F238E27FC236}">
                <a16:creationId xmlns:a16="http://schemas.microsoft.com/office/drawing/2014/main" id="{EF84BA1F-FF4E-4F20-8DF5-1E7A1268B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90" y="2151220"/>
            <a:ext cx="2506917" cy="4351896"/>
          </a:xfrm>
          <a:prstGeom prst="rect">
            <a:avLst/>
          </a:prstGeom>
        </p:spPr>
      </p:pic>
      <p:sp>
        <p:nvSpPr>
          <p:cNvPr id="253" name="Linea"/>
          <p:cNvSpPr/>
          <p:nvPr/>
        </p:nvSpPr>
        <p:spPr>
          <a:xfrm flipV="1">
            <a:off x="6773663" y="4873840"/>
            <a:ext cx="1056442" cy="949910"/>
          </a:xfrm>
          <a:prstGeom prst="line">
            <a:avLst/>
          </a:prstGeom>
          <a:ln w="63500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  <p:pic>
        <p:nvPicPr>
          <p:cNvPr id="5" name="Immagine 4" descr="Immagine che contiene screenshot, monitor, esterni, sedendo&#10;&#10;Descrizione generata automaticamente">
            <a:extLst>
              <a:ext uri="{FF2B5EF4-FFF2-40B4-BE49-F238E27FC236}">
                <a16:creationId xmlns:a16="http://schemas.microsoft.com/office/drawing/2014/main" id="{13634833-22A3-429B-AA5B-EB03B30FC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83" y="2151220"/>
            <a:ext cx="2417720" cy="43518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-357527" y="285696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0" i="0" u="none" strike="noStrike" kern="1200" cap="none" spc="-1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FRAGMENT</a:t>
            </a:r>
            <a:r>
              <a:rPr kumimoji="0" lang="it-IT" sz="5600" b="1" i="0" u="none" strike="noStrike" kern="1200" cap="none" spc="-1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 </a:t>
            </a:r>
            <a:r>
              <a:rPr kumimoji="0" lang="it-IT" sz="5600" i="0" u="none" strike="noStrike" kern="1200" cap="none" spc="-1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DI DETTAGLIO </a:t>
            </a:r>
            <a:endParaRPr kumimoji="0" lang="it-IT" sz="5600" i="0" u="none" strike="noStrike" kern="1200" cap="none" spc="-1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2"/>
          <p:cNvSpPr/>
          <p:nvPr/>
        </p:nvSpPr>
        <p:spPr>
          <a:xfrm>
            <a:off x="360000" y="990720"/>
            <a:ext cx="907128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I 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detail’s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 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fragments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, come suggerito dal nome, mostrano il contenuto dell’oggetto selezionato dall’utente nei 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list’s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 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fragment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.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Dal punto di vista tecnico sono strutturati dichiarando la loro classe come estensione della libreria di supporto “</a:t>
            </a:r>
            <a:r>
              <a:rPr kumimoji="0" lang="it-IT" sz="1800" b="1" i="1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androidx.fragment.app.Fragment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”; in seguito viene fatto l’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override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 dei metodi “</a:t>
            </a:r>
            <a:r>
              <a:rPr kumimoji="0" lang="it-IT" sz="1800" b="1" i="1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onCreateView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” e “</a:t>
            </a:r>
            <a:r>
              <a:rPr kumimoji="0" lang="it-IT" sz="1800" b="1" i="1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onViewCreated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”.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9" name="Immagine 248"/>
          <p:cNvPicPr/>
          <p:nvPr/>
        </p:nvPicPr>
        <p:blipFill>
          <a:blip r:embed="rId2"/>
          <a:stretch/>
        </p:blipFill>
        <p:spPr>
          <a:xfrm>
            <a:off x="677880" y="2124000"/>
            <a:ext cx="6809400" cy="856080"/>
          </a:xfrm>
          <a:prstGeom prst="rect">
            <a:avLst/>
          </a:prstGeom>
          <a:ln>
            <a:noFill/>
          </a:ln>
        </p:spPr>
      </p:pic>
      <p:sp>
        <p:nvSpPr>
          <p:cNvPr id="250" name="CustomShape 2"/>
          <p:cNvSpPr/>
          <p:nvPr/>
        </p:nvSpPr>
        <p:spPr>
          <a:xfrm>
            <a:off x="597240" y="1125720"/>
            <a:ext cx="863928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Nel primo metodo viene fatto l’ ‘’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inflate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’’ del layout di quel determinato 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fragment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, ovvero sia viene creata la 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view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. 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684000" y="3520800"/>
            <a:ext cx="78472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Nel secondo invece, che riceve come parametro una 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View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 e un Bundle, viene dichiarata una 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ViewModel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 alla quale vengono passati i parametri che confluiscono nella classe “Holder”. 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  <p:pic>
        <p:nvPicPr>
          <p:cNvPr id="252" name="Immagine 251"/>
          <p:cNvPicPr/>
          <p:nvPr/>
        </p:nvPicPr>
        <p:blipFill>
          <a:blip r:embed="rId3"/>
          <a:stretch/>
        </p:blipFill>
        <p:spPr>
          <a:xfrm>
            <a:off x="684000" y="4572000"/>
            <a:ext cx="6809400" cy="118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2"/>
          <p:cNvSpPr/>
          <p:nvPr/>
        </p:nvSpPr>
        <p:spPr>
          <a:xfrm>
            <a:off x="812024" y="278144"/>
            <a:ext cx="7775280" cy="700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I 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ViewModel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 sono una classe necessaria alla gestione e il mantenimento dei dati da trasferire poi ad un’eventuale Activity o 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Fragment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. 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Essi fanno utilizzo dei 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LiveData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 che sono degli “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observable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” che acquisiscono rilievo in quanto sopravvivono al ciclo di vita.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Una struttura che basa invece il suo funzionamento sui 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ViewModel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 risulta utile quando la mole di dati transienti è cospicua e 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soprattuto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DejaVu Sans"/>
              </a:rPr>
              <a:t> fa in modo che non vengano penalizzate la consistenza dei dati e le prestazioni dell’applicazione.    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55" name="Immagine 254"/>
          <p:cNvPicPr/>
          <p:nvPr/>
        </p:nvPicPr>
        <p:blipFill>
          <a:blip r:embed="rId2"/>
          <a:stretch/>
        </p:blipFill>
        <p:spPr>
          <a:xfrm>
            <a:off x="836280" y="2185920"/>
            <a:ext cx="3771000" cy="2637360"/>
          </a:xfrm>
          <a:prstGeom prst="rect">
            <a:avLst/>
          </a:prstGeom>
          <a:ln>
            <a:noFill/>
          </a:ln>
        </p:spPr>
      </p:pic>
      <p:sp>
        <p:nvSpPr>
          <p:cNvPr id="256" name="CustomShape 3"/>
          <p:cNvSpPr/>
          <p:nvPr/>
        </p:nvSpPr>
        <p:spPr>
          <a:xfrm>
            <a:off x="4824000" y="2664000"/>
            <a:ext cx="4463640" cy="16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Secondo i classici approcci, si dovrebbe ricorrere al salvataggio dello stato dell’applicazione tramite il metodo “onSaveInstanceState()”, ideale però solo per piccole quantità di dati.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395E18-68A7-4254-91EE-48195532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Arial" panose="020B0604020202020204" pitchFamily="34" charset="0"/>
              </a:rPr>
              <a:t>Aiuto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512D17-90BF-4AD6-A991-2F02905D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/>
              <a:t>Questa sezione permette di essere reindirizzati direttamente al manuale online dell’applicazione.</a:t>
            </a:r>
          </a:p>
          <a:p>
            <a:pPr algn="just"/>
            <a:r>
              <a:rPr lang="it-IT" dirty="0"/>
              <a:t>Permette, inoltre, di contattare il team di sviluppatori per eventuali ulteriori chiarimenti riguardo alcune funzionalità dell’app o per lasciare un feedback relativo all’app stessa.</a:t>
            </a:r>
          </a:p>
          <a:p>
            <a:pPr algn="just"/>
            <a:r>
              <a:rPr lang="it-IT" dirty="0"/>
              <a:t>Una volta riempiti i campi «oggetto» e «messaggio», premendo il tasto «invia» si potrà scegliere un client e-mail per poter inviare la mail utilizzando l’ account predisposto, trovando già inserito nel campo «destinatario» la mail del team di sviluppatori oltre alle informazioni già inserite nell’app.</a:t>
            </a:r>
          </a:p>
        </p:txBody>
      </p:sp>
    </p:spTree>
    <p:extLst>
      <p:ext uri="{BB962C8B-B14F-4D97-AF65-F5344CB8AC3E}">
        <p14:creationId xmlns:p14="http://schemas.microsoft.com/office/powerpoint/2010/main" val="1271016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9" name="Immagine 258"/>
          <p:cNvPicPr/>
          <p:nvPr/>
        </p:nvPicPr>
        <p:blipFill>
          <a:blip r:embed="rId2"/>
          <a:stretch/>
        </p:blipFill>
        <p:spPr>
          <a:xfrm>
            <a:off x="4284000" y="3297600"/>
            <a:ext cx="5292000" cy="2858400"/>
          </a:xfrm>
          <a:prstGeom prst="rect">
            <a:avLst/>
          </a:prstGeom>
          <a:ln>
            <a:noFill/>
          </a:ln>
        </p:spPr>
      </p:pic>
      <p:sp>
        <p:nvSpPr>
          <p:cNvPr id="260" name="CustomShape 3"/>
          <p:cNvSpPr/>
          <p:nvPr/>
        </p:nvSpPr>
        <p:spPr>
          <a:xfrm>
            <a:off x="504000" y="785160"/>
            <a:ext cx="8567640" cy="25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</a:rPr>
              <a:t>L’ultimo elemento che confluisce nel codice dei 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</a:rPr>
              <a:t>fragment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</a:rPr>
              <a:t> di dettaglio è rappresentato dall’Holder.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</a:rPr>
              <a:t>Esso altro non è che il tramite tra la stesura XML e quella Java.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</a:rPr>
              <a:t>Come è possibile notare dall’immagine infatti al suo interno vengono dichiarati le diverse tipologie di elementi che andranno a comporre la User Interface.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" y="3384000"/>
            <a:ext cx="3743640" cy="21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</a:rPr>
              <a:t>E’ dotato di costruttore al quale come parametri vengono passati una 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</a:rPr>
              <a:t>view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</a:rPr>
              <a:t> e un’entità ed al suo interno le varie Image e Text vengono collegate al loro corrispondente XML.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Immagine 261"/>
          <p:cNvPicPr/>
          <p:nvPr/>
        </p:nvPicPr>
        <p:blipFill>
          <a:blip r:embed="rId2"/>
          <a:stretch/>
        </p:blipFill>
        <p:spPr>
          <a:xfrm>
            <a:off x="900000" y="2587320"/>
            <a:ext cx="6971760" cy="2056680"/>
          </a:xfrm>
          <a:prstGeom prst="rect">
            <a:avLst/>
          </a:prstGeom>
          <a:ln>
            <a:noFill/>
          </a:ln>
        </p:spPr>
      </p:pic>
      <p:sp>
        <p:nvSpPr>
          <p:cNvPr id="263" name="TextShape 1"/>
          <p:cNvSpPr txBox="1"/>
          <p:nvPr/>
        </p:nvSpPr>
        <p:spPr>
          <a:xfrm>
            <a:off x="792000" y="1332000"/>
            <a:ext cx="6768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</a:rPr>
              <a:t>Gli attributi dell’entità dichiarata nel costruttore, rendono possibile alla funzione “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</a:rPr>
              <a:t>fillLayout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</a:rPr>
              <a:t>” di impostare  i valori delle varie 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</a:rPr>
              <a:t>TextView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</a:rPr>
              <a:t> ed </a:t>
            </a:r>
            <a:r>
              <a:rPr kumimoji="0" lang="it-IT" sz="1800" b="0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</a:rPr>
              <a:t>ImageView</a:t>
            </a: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FCEAC8-337B-4CA3-B425-5A77258D6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337423"/>
            <a:ext cx="7766936" cy="1646302"/>
          </a:xfrm>
        </p:spPr>
        <p:txBody>
          <a:bodyPr/>
          <a:lstStyle/>
          <a:p>
            <a:r>
              <a:rPr lang="it-IT" dirty="0"/>
              <a:t>PERSONAGGI PREFERITI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87B342-54E2-4761-ABD7-CC7B17D11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466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C4246-FA25-4131-A7FD-5CA9F833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PERSONAGGI PREFERITI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E36BA0-B1E6-413C-8434-CDA67B8C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/>
              <a:t>Per la realizzazione di questa funzionalità a livello grafico, è stata inserita una semplice icona a forma di cuore nella pagine di dettaglio del supereroe, che se cliccata permette di salvare il personaggio cercato in un’apposita sezione dell’applicazione in cui è possibile recuperare una lista di tutti gli eroi preferiti dell’utente. Tale icona, in questo punto dell’applicazione può essere selezionata, aggiungendo l’eroe nella lista dei preferiti, o anche deselezionata in un secondo momento generando la cancellazione del supereroe dai preferiti.</a:t>
            </a:r>
          </a:p>
        </p:txBody>
      </p:sp>
    </p:spTree>
    <p:extLst>
      <p:ext uri="{BB962C8B-B14F-4D97-AF65-F5344CB8AC3E}">
        <p14:creationId xmlns:p14="http://schemas.microsoft.com/office/powerpoint/2010/main" val="65702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5CDE05-6F04-4AEB-9D79-C731A1B4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PERSONAGGI PREFERITI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D7704A60-AAD9-476C-95DC-251AC832969A}"/>
              </a:ext>
            </a:extLst>
          </p:cNvPr>
          <p:cNvSpPr/>
          <p:nvPr/>
        </p:nvSpPr>
        <p:spPr>
          <a:xfrm>
            <a:off x="3084566" y="3103556"/>
            <a:ext cx="1244717" cy="65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8D6C30DF-BC10-4B1A-AD3B-3DA24D296190}"/>
              </a:ext>
            </a:extLst>
          </p:cNvPr>
          <p:cNvSpPr/>
          <p:nvPr/>
        </p:nvSpPr>
        <p:spPr>
          <a:xfrm>
            <a:off x="6902278" y="3103555"/>
            <a:ext cx="1244717" cy="65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ED87C93-B6D1-4B7B-961C-C330BFA05E13}"/>
              </a:ext>
            </a:extLst>
          </p:cNvPr>
          <p:cNvSpPr txBox="1"/>
          <p:nvPr/>
        </p:nvSpPr>
        <p:spPr>
          <a:xfrm>
            <a:off x="2418350" y="5789792"/>
            <a:ext cx="2577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primo click 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 aggiungo ai preferiti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3DE39B6-541B-4A78-9D93-2003FF8596B6}"/>
              </a:ext>
            </a:extLst>
          </p:cNvPr>
          <p:cNvSpPr txBox="1"/>
          <p:nvPr/>
        </p:nvSpPr>
        <p:spPr>
          <a:xfrm>
            <a:off x="6134672" y="5766013"/>
            <a:ext cx="277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Secondo click -&gt; rimuovo dai preferiti</a:t>
            </a:r>
          </a:p>
        </p:txBody>
      </p:sp>
      <p:pic>
        <p:nvPicPr>
          <p:cNvPr id="6" name="Segnaposto contenuto 5" descr="Immagine che contiene screenshot, monitor, schermo, sedendo&#10;&#10;Descrizione generata automaticamente">
            <a:extLst>
              <a:ext uri="{FF2B5EF4-FFF2-40B4-BE49-F238E27FC236}">
                <a16:creationId xmlns:a16="http://schemas.microsoft.com/office/drawing/2014/main" id="{6EC71ECD-01CA-40F3-A6FB-BE5AA19E1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6" y="1670803"/>
            <a:ext cx="1824397" cy="3881437"/>
          </a:xfrm>
        </p:spPr>
      </p:pic>
      <p:pic>
        <p:nvPicPr>
          <p:cNvPr id="10" name="Immagine 9" descr="Immagine che contiene screenshot, monitor, sedendo, computer&#10;&#10;Descrizione generata automaticamente">
            <a:extLst>
              <a:ext uri="{FF2B5EF4-FFF2-40B4-BE49-F238E27FC236}">
                <a16:creationId xmlns:a16="http://schemas.microsoft.com/office/drawing/2014/main" id="{CFA0C05A-B7A6-4583-AD5F-F89450CA1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067" y="1670803"/>
            <a:ext cx="1824397" cy="3780534"/>
          </a:xfrm>
          <a:prstGeom prst="rect">
            <a:avLst/>
          </a:prstGeom>
        </p:spPr>
      </p:pic>
      <p:pic>
        <p:nvPicPr>
          <p:cNvPr id="17" name="Immagine 16" descr="Immagine che contiene screenshot, monitor, schermo, sedendo&#10;&#10;Descrizione generata automaticamente">
            <a:extLst>
              <a:ext uri="{FF2B5EF4-FFF2-40B4-BE49-F238E27FC236}">
                <a16:creationId xmlns:a16="http://schemas.microsoft.com/office/drawing/2014/main" id="{8440B40F-8F15-4182-97C5-583AD23F2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09" y="1620351"/>
            <a:ext cx="182439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34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B84AD-D625-4FB1-9ACF-828B8EF8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PERSONAGGI PREFERITI - ENTITY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B0B0E0-71CC-4D6F-9364-305A208D2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081"/>
            <a:ext cx="6486864" cy="4639282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In questo punto dell’applicazione è presente un </a:t>
            </a:r>
            <a:r>
              <a:rPr lang="it-IT" dirty="0" err="1"/>
              <a:t>listner</a:t>
            </a:r>
            <a:r>
              <a:rPr lang="it-IT" dirty="0"/>
              <a:t> che si occupa di gestire il click sull’icona del cuore. Il </a:t>
            </a:r>
            <a:r>
              <a:rPr lang="it-IT" dirty="0" err="1"/>
              <a:t>listner</a:t>
            </a:r>
            <a:r>
              <a:rPr lang="it-IT" dirty="0"/>
              <a:t>, se l’icona del cuore NON è selezionata va a creare una nuova istanza dell’ entità </a:t>
            </a:r>
            <a:r>
              <a:rPr lang="it-IT" i="1" dirty="0" err="1"/>
              <a:t>FavouriteHero</a:t>
            </a:r>
            <a:r>
              <a:rPr lang="it-IT" i="1" dirty="0"/>
              <a:t> </a:t>
            </a:r>
            <a:r>
              <a:rPr lang="it-IT" dirty="0"/>
              <a:t>e a salvarla sul database dopo aver valorizzato tutti gli attributi del </a:t>
            </a:r>
            <a:r>
              <a:rPr lang="it-IT" dirty="0" err="1"/>
              <a:t>FavouriteHero</a:t>
            </a:r>
            <a:r>
              <a:rPr lang="it-IT" dirty="0"/>
              <a:t> da salvare. Invece, se l’icona del cuore è selezionata, e viene intercettato un nuovo click su di essa allora il </a:t>
            </a:r>
            <a:r>
              <a:rPr lang="it-IT" dirty="0" err="1"/>
              <a:t>listner</a:t>
            </a:r>
            <a:r>
              <a:rPr lang="it-IT" dirty="0"/>
              <a:t> si occuperà di andare ad eliminare tale supereroe dai preferiti.</a:t>
            </a:r>
            <a:r>
              <a:rPr lang="it-IT" sz="1600" dirty="0"/>
              <a:t> </a:t>
            </a:r>
          </a:p>
        </p:txBody>
      </p:sp>
      <p:pic>
        <p:nvPicPr>
          <p:cNvPr id="5" name="Immagine 4" descr="Immagine che contiene testo, screenshot, telefono&#10;&#10;Descrizione generata automaticamente">
            <a:extLst>
              <a:ext uri="{FF2B5EF4-FFF2-40B4-BE49-F238E27FC236}">
                <a16:creationId xmlns:a16="http://schemas.microsoft.com/office/drawing/2014/main" id="{3F10BDCA-956C-4FB4-8F92-8563E0A2E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31" y="1526578"/>
            <a:ext cx="3816367" cy="48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29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6FBD0-6754-429A-8C94-F67B8FE9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52466" cy="1320800"/>
          </a:xfrm>
        </p:spPr>
        <p:txBody>
          <a:bodyPr/>
          <a:lstStyle/>
          <a:p>
            <a:r>
              <a:rPr lang="it-IT" dirty="0"/>
              <a:t>PERSONAGGI PREFERITI – ROOM DATABASE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E88DCB8-4750-4F7A-B0EF-0BCE6127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29" y="2980451"/>
            <a:ext cx="6496644" cy="318771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5E976B2-08DC-484B-97DB-E02EF3F865DE}"/>
              </a:ext>
            </a:extLst>
          </p:cNvPr>
          <p:cNvSpPr txBox="1"/>
          <p:nvPr/>
        </p:nvSpPr>
        <p:spPr>
          <a:xfrm>
            <a:off x="392529" y="1930400"/>
            <a:ext cx="879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Il database è stato creato usando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Room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creando una classe astratta che estende </a:t>
            </a:r>
            <a:r>
              <a:rPr kumimoji="0" lang="it-IT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RoomDatabase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,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includendo l’entità </a:t>
            </a:r>
            <a:r>
              <a:rPr kumimoji="0" lang="it-IT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FavouriteHero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all’interno dell’annotazione ed includendo un metodo astratto che restituisce la classe che è annotata con @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Dao</a:t>
            </a:r>
            <a:endParaRPr kumimoji="0" lang="it-IT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D5B9896F-EE42-4F83-AA06-42E927DDC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6378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A876B9-DF49-46A9-AA2F-22AFDF01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PERSONAGGI PREFERITI - DAO</a:t>
            </a:r>
          </a:p>
        </p:txBody>
      </p:sp>
      <p:pic>
        <p:nvPicPr>
          <p:cNvPr id="5" name="Segnaposto contenuto 4" descr="Immagine che contiene screenshot, sedendo, monitor, portatile&#10;&#10;Descrizione generata automaticamente">
            <a:extLst>
              <a:ext uri="{FF2B5EF4-FFF2-40B4-BE49-F238E27FC236}">
                <a16:creationId xmlns:a16="http://schemas.microsoft.com/office/drawing/2014/main" id="{D1D85117-A95F-4AA3-9BCE-EFC88E0A9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8242"/>
            <a:ext cx="5227322" cy="388143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0C60AD-C184-411D-B76A-E6BBFB9B26A6}"/>
              </a:ext>
            </a:extLst>
          </p:cNvPr>
          <p:cNvSpPr txBox="1"/>
          <p:nvPr/>
        </p:nvSpPr>
        <p:spPr>
          <a:xfrm>
            <a:off x="677334" y="1930400"/>
            <a:ext cx="51019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 classe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Dao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contiene diversi metodi per accedere al database, tra cui: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addHero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(per aggiunge un eroe ai preferiti)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deleteHeroFromPrefs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(per eliminare un eroe dalla lista dei preferiti)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getPref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(per verificare se l’eroe è presente nella lista dei preferiti)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788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2D8187-C59F-4B4D-A2E5-8F67EB1B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PERSONAGGI PREFERITI - LISTA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4CB0C0-01E8-404F-A39A-B80D9BA5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533957" cy="3880773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Una volta aggiunto un eroe ai preferiti cliccando sull’icona del cuore nella pagina di dettaglio </a:t>
            </a:r>
            <a:r>
              <a:rPr lang="it-IT"/>
              <a:t>del supereroe, </a:t>
            </a:r>
            <a:r>
              <a:rPr lang="it-IT" dirty="0"/>
              <a:t>è possibile accedere attraverso la sezione preferiti del menu principale ad una lista in cui sono presenti tutti i preferiti dell’utente</a:t>
            </a:r>
            <a:r>
              <a:rPr lang="it-IT" sz="1600" dirty="0"/>
              <a:t>.</a:t>
            </a:r>
          </a:p>
        </p:txBody>
      </p:sp>
      <p:pic>
        <p:nvPicPr>
          <p:cNvPr id="5" name="Immagine 4" descr="Immagine che contiene interni, schermo, monitor, sedendo&#10;&#10;Descrizione generata automaticamente">
            <a:extLst>
              <a:ext uri="{FF2B5EF4-FFF2-40B4-BE49-F238E27FC236}">
                <a16:creationId xmlns:a16="http://schemas.microsoft.com/office/drawing/2014/main" id="{15785C7F-7CE4-4952-BB59-C046AC12D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391" y="1527652"/>
            <a:ext cx="2456477" cy="51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46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2A3C7-C84B-41B5-89D3-5BC7C187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PERSONAGGI PREFERITI - LISTA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106AF5-483A-419B-A88A-FFF23FC24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626057" cy="3880773"/>
          </a:xfrm>
        </p:spPr>
        <p:txBody>
          <a:bodyPr/>
          <a:lstStyle/>
          <a:p>
            <a:r>
              <a:rPr lang="it-IT" dirty="0"/>
              <a:t>Su ogni singolo eroe preferito che compone la lista è possibile:</a:t>
            </a:r>
          </a:p>
          <a:p>
            <a:pPr lvl="1"/>
            <a:r>
              <a:rPr lang="it-IT" sz="1800" dirty="0"/>
              <a:t>Rimuovere il personaggio dai preferiti direttamente dalla lista, cliccando sull’icona del cuore.</a:t>
            </a:r>
          </a:p>
          <a:p>
            <a:pPr lvl="1"/>
            <a:r>
              <a:rPr lang="it-IT" sz="1800" dirty="0"/>
              <a:t>Accedere alla pagina di dettaglio del supereroe preferito cliccando su quest’ultimo.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233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378D775-4C6D-4EAE-AD42-3504DF279D7A}"/>
              </a:ext>
            </a:extLst>
          </p:cNvPr>
          <p:cNvCxnSpPr>
            <a:cxnSpLocks/>
          </p:cNvCxnSpPr>
          <p:nvPr/>
        </p:nvCxnSpPr>
        <p:spPr>
          <a:xfrm flipV="1">
            <a:off x="4169328" y="2214694"/>
            <a:ext cx="200496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egnaposto contenuto 6" descr="Immagine che contiene screenshot, portatile, telefono, computer&#10;&#10;Descrizione generata automaticamente">
            <a:extLst>
              <a:ext uri="{FF2B5EF4-FFF2-40B4-BE49-F238E27FC236}">
                <a16:creationId xmlns:a16="http://schemas.microsoft.com/office/drawing/2014/main" id="{4E06ADCA-98B3-45E6-ABD5-3F0DD67615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8613" y="737140"/>
            <a:ext cx="2719113" cy="5757769"/>
          </a:xfr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263459D-030D-41DD-9552-00A8A14A303C}"/>
              </a:ext>
            </a:extLst>
          </p:cNvPr>
          <p:cNvCxnSpPr>
            <a:cxnSpLocks/>
          </p:cNvCxnSpPr>
          <p:nvPr/>
        </p:nvCxnSpPr>
        <p:spPr>
          <a:xfrm>
            <a:off x="687827" y="2214694"/>
            <a:ext cx="713065" cy="2344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Segnaposto contenuto 1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86535C0-9B44-416D-9351-D13E983325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7402" y="669518"/>
            <a:ext cx="2719112" cy="4835612"/>
          </a:xfrm>
        </p:spPr>
      </p:pic>
    </p:spTree>
    <p:extLst>
      <p:ext uri="{BB962C8B-B14F-4D97-AF65-F5344CB8AC3E}">
        <p14:creationId xmlns:p14="http://schemas.microsoft.com/office/powerpoint/2010/main" val="528196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E87A30-7215-4717-8736-0C16AE16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PERSONAGGI PREFERITI - LISTA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C1236DA4-45E8-4652-805D-6012034E0C63}"/>
              </a:ext>
            </a:extLst>
          </p:cNvPr>
          <p:cNvSpPr/>
          <p:nvPr/>
        </p:nvSpPr>
        <p:spPr>
          <a:xfrm>
            <a:off x="2190392" y="2558642"/>
            <a:ext cx="963870" cy="47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1ACEFE44-63B3-4449-9450-FD185EACE35D}"/>
              </a:ext>
            </a:extLst>
          </p:cNvPr>
          <p:cNvSpPr/>
          <p:nvPr/>
        </p:nvSpPr>
        <p:spPr>
          <a:xfrm>
            <a:off x="8556556" y="4404214"/>
            <a:ext cx="963870" cy="47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C03E6B9-44A5-4B0D-BB09-0FF253B1E76C}"/>
              </a:ext>
            </a:extLst>
          </p:cNvPr>
          <p:cNvSpPr txBox="1"/>
          <p:nvPr/>
        </p:nvSpPr>
        <p:spPr>
          <a:xfrm>
            <a:off x="1540495" y="4434528"/>
            <a:ext cx="2262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Rimozione dai preferiti dell’eroe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C203A1B-E6CA-43C5-8C09-9D5185AE85FC}"/>
              </a:ext>
            </a:extLst>
          </p:cNvPr>
          <p:cNvSpPr txBox="1"/>
          <p:nvPr/>
        </p:nvSpPr>
        <p:spPr>
          <a:xfrm>
            <a:off x="7186862" y="2869690"/>
            <a:ext cx="3703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Accesso alla pagina di dettaglio del supereroe preferito</a:t>
            </a:r>
          </a:p>
        </p:txBody>
      </p:sp>
      <p:pic>
        <p:nvPicPr>
          <p:cNvPr id="8" name="Segnaposto contenuto 7" descr="Immagine che contiene monitor, schermo, fotografia, sedendo&#10;&#10;Descrizione generata automaticamente">
            <a:extLst>
              <a:ext uri="{FF2B5EF4-FFF2-40B4-BE49-F238E27FC236}">
                <a16:creationId xmlns:a16="http://schemas.microsoft.com/office/drawing/2014/main" id="{54F4E3D7-40EB-4C41-8A03-ADBE42209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16" y="1190677"/>
            <a:ext cx="1548279" cy="3243851"/>
          </a:xfrm>
        </p:spPr>
      </p:pic>
      <p:pic>
        <p:nvPicPr>
          <p:cNvPr id="11" name="Immagine 10" descr="Immagine che contiene interni, monitor, sedendo, schermo&#10;&#10;Descrizione generata automaticamente">
            <a:extLst>
              <a:ext uri="{FF2B5EF4-FFF2-40B4-BE49-F238E27FC236}">
                <a16:creationId xmlns:a16="http://schemas.microsoft.com/office/drawing/2014/main" id="{B812A113-62F0-4C70-807B-F5092F860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159" y="1173727"/>
            <a:ext cx="1543556" cy="3243852"/>
          </a:xfrm>
          <a:prstGeom prst="rect">
            <a:avLst/>
          </a:prstGeom>
        </p:spPr>
      </p:pic>
      <p:pic>
        <p:nvPicPr>
          <p:cNvPr id="21" name="Immagine 20" descr="Immagine che contiene screenshot, monitor, schermo, mano&#10;&#10;Descrizione generata automaticamente">
            <a:extLst>
              <a:ext uri="{FF2B5EF4-FFF2-40B4-BE49-F238E27FC236}">
                <a16:creationId xmlns:a16="http://schemas.microsoft.com/office/drawing/2014/main" id="{A954A8FF-46DE-40DC-AF4C-A3474006F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877" y="3256309"/>
            <a:ext cx="1543391" cy="3243854"/>
          </a:xfrm>
          <a:prstGeom prst="rect">
            <a:avLst/>
          </a:prstGeom>
        </p:spPr>
      </p:pic>
      <p:pic>
        <p:nvPicPr>
          <p:cNvPr id="4" name="Immagine 3" descr="Immagine che contiene interni, schermo, monitor, sedendo&#10;&#10;Descrizione generata automaticamente">
            <a:extLst>
              <a:ext uri="{FF2B5EF4-FFF2-40B4-BE49-F238E27FC236}">
                <a16:creationId xmlns:a16="http://schemas.microsoft.com/office/drawing/2014/main" id="{5AC305B5-093C-4F67-AD4D-D5DF7EA7D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824" y="3305673"/>
            <a:ext cx="1548281" cy="32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1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42EC34A-8282-4ACA-BE9A-C29002C6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347" y="729000"/>
            <a:ext cx="2626445" cy="540000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8FD089A-5CB4-455E-A437-B5844952C1F7}"/>
              </a:ext>
            </a:extLst>
          </p:cNvPr>
          <p:cNvCxnSpPr>
            <a:cxnSpLocks/>
          </p:cNvCxnSpPr>
          <p:nvPr/>
        </p:nvCxnSpPr>
        <p:spPr>
          <a:xfrm flipV="1">
            <a:off x="4001442" y="3915592"/>
            <a:ext cx="737269" cy="378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00CCCD6-D3BD-43C2-AC90-FBC636C9378D}"/>
              </a:ext>
            </a:extLst>
          </p:cNvPr>
          <p:cNvCxnSpPr>
            <a:cxnSpLocks/>
          </p:cNvCxnSpPr>
          <p:nvPr/>
        </p:nvCxnSpPr>
        <p:spPr>
          <a:xfrm flipV="1">
            <a:off x="7651523" y="2735844"/>
            <a:ext cx="887691" cy="199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D8DAE3A-090A-425A-A53D-D919B6CFFE3F}"/>
              </a:ext>
            </a:extLst>
          </p:cNvPr>
          <p:cNvCxnSpPr/>
          <p:nvPr/>
        </p:nvCxnSpPr>
        <p:spPr>
          <a:xfrm>
            <a:off x="454465" y="3915592"/>
            <a:ext cx="6389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EB1E3CB-18F0-432B-9247-99C88108F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52" y="729000"/>
            <a:ext cx="2619334" cy="5519310"/>
          </a:xfrm>
          <a:prstGeom prst="rect">
            <a:avLst/>
          </a:prstGeom>
        </p:spPr>
      </p:pic>
      <p:pic>
        <p:nvPicPr>
          <p:cNvPr id="15" name="Immagine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34E2A2E-D7D0-439F-B4CD-0EDDA77C0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055" y="718544"/>
            <a:ext cx="2619335" cy="54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8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B5C01D-BB80-4BF7-A82A-7B63054E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Informazioni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3658CD-B4BB-40D4-9F63-5739F744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68411"/>
          </a:xfrm>
        </p:spPr>
        <p:txBody>
          <a:bodyPr/>
          <a:lstStyle/>
          <a:p>
            <a:pPr algn="just"/>
            <a:r>
              <a:rPr lang="it-IT" dirty="0">
                <a:latin typeface="+mj-lt"/>
                <a:cs typeface="Arial" panose="020B0604020202020204" pitchFamily="34" charset="0"/>
              </a:rPr>
              <a:t>Questa sezione, accedibile come mostrato nella foto successiva, mostra la composizione del team di sviluppatori, l’ indirizzo mail per effettuare richieste di collaborazioni e i link ai profili social relativi, oltre ad un link Paypal per eventuali donazioni.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portatile, schermo, tavolo, computer&#10;&#10;Descrizione generata automaticamente">
            <a:extLst>
              <a:ext uri="{FF2B5EF4-FFF2-40B4-BE49-F238E27FC236}">
                <a16:creationId xmlns:a16="http://schemas.microsoft.com/office/drawing/2014/main" id="{56A5B6D1-3348-4155-882B-83204CCF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82" y="3949148"/>
            <a:ext cx="4753638" cy="129558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A29C39-1C42-4BC4-A337-2478035F63B7}"/>
              </a:ext>
            </a:extLst>
          </p:cNvPr>
          <p:cNvSpPr txBox="1"/>
          <p:nvPr/>
        </p:nvSpPr>
        <p:spPr>
          <a:xfrm>
            <a:off x="677334" y="3949148"/>
            <a:ext cx="2393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Estratto di codice per accedere al profilo Instagram;</a:t>
            </a:r>
          </a:p>
        </p:txBody>
      </p:sp>
    </p:spTree>
    <p:extLst>
      <p:ext uri="{BB962C8B-B14F-4D97-AF65-F5344CB8AC3E}">
        <p14:creationId xmlns:p14="http://schemas.microsoft.com/office/powerpoint/2010/main" val="334484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 descr="Immagine che contiene elettronico, telefono, cellulare, sedendo&#10;&#10;Descrizione generata automaticamente">
            <a:extLst>
              <a:ext uri="{FF2B5EF4-FFF2-40B4-BE49-F238E27FC236}">
                <a16:creationId xmlns:a16="http://schemas.microsoft.com/office/drawing/2014/main" id="{5117DBCF-4C68-47C0-BFCD-C7E7BDB4B6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9864" y="475726"/>
            <a:ext cx="2656065" cy="5599432"/>
          </a:xfr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9BCD030-E7EE-4DBF-8005-64BF6FE16A35}"/>
              </a:ext>
            </a:extLst>
          </p:cNvPr>
          <p:cNvCxnSpPr>
            <a:cxnSpLocks/>
          </p:cNvCxnSpPr>
          <p:nvPr/>
        </p:nvCxnSpPr>
        <p:spPr>
          <a:xfrm flipV="1">
            <a:off x="3045204" y="1543576"/>
            <a:ext cx="134223" cy="5788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 descr="Immagine che contiene elettronico, computer&#10;&#10;Descrizione generata automaticamente">
            <a:extLst>
              <a:ext uri="{FF2B5EF4-FFF2-40B4-BE49-F238E27FC236}">
                <a16:creationId xmlns:a16="http://schemas.microsoft.com/office/drawing/2014/main" id="{CD7E4B58-5A40-4413-8E54-28920FC59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820" y="507407"/>
            <a:ext cx="2644837" cy="5578201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9031443-9A93-4451-BE27-49D67FBAFCC2}"/>
              </a:ext>
            </a:extLst>
          </p:cNvPr>
          <p:cNvCxnSpPr>
            <a:cxnSpLocks/>
          </p:cNvCxnSpPr>
          <p:nvPr/>
        </p:nvCxnSpPr>
        <p:spPr>
          <a:xfrm>
            <a:off x="5914239" y="922789"/>
            <a:ext cx="528506" cy="285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Segnaposto contenuto 22" descr="Immagine che contiene screenshot, schermo, monitor, telefono&#10;&#10;Descrizione generata automaticamente">
            <a:extLst>
              <a:ext uri="{FF2B5EF4-FFF2-40B4-BE49-F238E27FC236}">
                <a16:creationId xmlns:a16="http://schemas.microsoft.com/office/drawing/2014/main" id="{F5204098-016C-44AE-9466-DE03DAACC5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26294" y="475726"/>
            <a:ext cx="2656065" cy="5641564"/>
          </a:xfrm>
        </p:spPr>
      </p:pic>
    </p:spTree>
    <p:extLst>
      <p:ext uri="{BB962C8B-B14F-4D97-AF65-F5344CB8AC3E}">
        <p14:creationId xmlns:p14="http://schemas.microsoft.com/office/powerpoint/2010/main" val="29836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D1F04D-7118-3F4F-A896-18E94B7E1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VOLLEY &amp; JSON</a:t>
            </a:r>
          </a:p>
        </p:txBody>
      </p:sp>
    </p:spTree>
    <p:extLst>
      <p:ext uri="{BB962C8B-B14F-4D97-AF65-F5344CB8AC3E}">
        <p14:creationId xmlns:p14="http://schemas.microsoft.com/office/powerpoint/2010/main" val="144684420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64681AF3-33FA-A745-B1AB-4F47144B00AF}" vid="{7D3E23EC-3E29-264E-812E-8B6F3463D6A2}"/>
    </a:ext>
  </a:extLst>
</a:theme>
</file>

<file path=ppt/theme/theme2.xml><?xml version="1.0" encoding="utf-8"?>
<a:theme xmlns:a="http://schemas.openxmlformats.org/drawingml/2006/main" name="1_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faccettatura">
  <a:themeElements>
    <a:clrScheme name="Sfaccettatura">
      <a:dk1>
        <a:srgbClr val="000000"/>
      </a:dk1>
      <a:lt1>
        <a:srgbClr val="2C3C43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Sfaccettatura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{2611EFB4-0A2E-EB40-9EBA-B3A0F179550B}tf16401378</Template>
  <TotalTime>265</TotalTime>
  <Words>3092</Words>
  <Application>Microsoft Office PowerPoint</Application>
  <PresentationFormat>Widescreen</PresentationFormat>
  <Paragraphs>315</Paragraphs>
  <Slides>50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9</vt:i4>
      </vt:variant>
      <vt:variant>
        <vt:lpstr>Titoli diapositive</vt:lpstr>
      </vt:variant>
      <vt:variant>
        <vt:i4>50</vt:i4>
      </vt:variant>
    </vt:vector>
  </HeadingPairs>
  <TitlesOfParts>
    <vt:vector size="65" baseType="lpstr">
      <vt:lpstr>Arial</vt:lpstr>
      <vt:lpstr>Helvetica</vt:lpstr>
      <vt:lpstr>Symbol</vt:lpstr>
      <vt:lpstr>Trebuchet MS</vt:lpstr>
      <vt:lpstr>Wingdings</vt:lpstr>
      <vt:lpstr>Wingdings 3</vt:lpstr>
      <vt:lpstr>Sfaccettatura</vt:lpstr>
      <vt:lpstr>1_Sfaccettatura</vt:lpstr>
      <vt:lpstr>2_Sfaccettatura</vt:lpstr>
      <vt:lpstr>Office Theme</vt:lpstr>
      <vt:lpstr>1_Office Theme</vt:lpstr>
      <vt:lpstr>2_Office Theme</vt:lpstr>
      <vt:lpstr>3_Office Theme</vt:lpstr>
      <vt:lpstr>4_Office Theme</vt:lpstr>
      <vt:lpstr>3_Sfaccettatura</vt:lpstr>
      <vt:lpstr>MARVEL PLANET</vt:lpstr>
      <vt:lpstr>Splashscreen</vt:lpstr>
      <vt:lpstr>HOME PAGE</vt:lpstr>
      <vt:lpstr>Aiuto</vt:lpstr>
      <vt:lpstr>Presentazione standard di PowerPoint</vt:lpstr>
      <vt:lpstr>Presentazione standard di PowerPoint</vt:lpstr>
      <vt:lpstr>Informazioni</vt:lpstr>
      <vt:lpstr>Presentazione standard di PowerPoint</vt:lpstr>
      <vt:lpstr>VOLLEY &amp; JSON</vt:lpstr>
      <vt:lpstr>Volley</vt:lpstr>
      <vt:lpstr>Volley</vt:lpstr>
      <vt:lpstr>Volley</vt:lpstr>
      <vt:lpstr>Volley</vt:lpstr>
      <vt:lpstr>StringRequest</vt:lpstr>
      <vt:lpstr>StringRequest</vt:lpstr>
      <vt:lpstr>ImageRequest</vt:lpstr>
      <vt:lpstr>Parse JSON</vt:lpstr>
      <vt:lpstr>Parse JSON</vt:lpstr>
      <vt:lpstr>Parse JSON</vt:lpstr>
      <vt:lpstr>Parse JSON</vt:lpstr>
      <vt:lpstr>MarvelImage</vt:lpstr>
      <vt:lpstr>Parse JSON e altre API</vt:lpstr>
      <vt:lpstr>LIST VIEW</vt:lpstr>
      <vt:lpstr>Search Hero</vt:lpstr>
      <vt:lpstr>Search Comic</vt:lpstr>
      <vt:lpstr>Come?</vt:lpstr>
      <vt:lpstr>Come?</vt:lpstr>
      <vt:lpstr>Fragment</vt:lpstr>
      <vt:lpstr>Fragment - land</vt:lpstr>
      <vt:lpstr>Fragment - portrait</vt:lpstr>
      <vt:lpstr>Series</vt:lpstr>
      <vt:lpstr>Series</vt:lpstr>
      <vt:lpstr>Series</vt:lpstr>
      <vt:lpstr>Series</vt:lpstr>
      <vt:lpstr>Stories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PERSONAGGI PREFERITI</vt:lpstr>
      <vt:lpstr>PERSONAGGI PREFERITI</vt:lpstr>
      <vt:lpstr>PERSONAGGI PREFERITI</vt:lpstr>
      <vt:lpstr>PERSONAGGI PREFERITI - ENTITY</vt:lpstr>
      <vt:lpstr>PERSONAGGI PREFERITI – ROOM DATABASE</vt:lpstr>
      <vt:lpstr>PERSONAGGI PREFERITI - DAO</vt:lpstr>
      <vt:lpstr>PERSONAGGI PREFERITI - LISTA</vt:lpstr>
      <vt:lpstr>PERSONAGGI PREFERITI - LISTA</vt:lpstr>
      <vt:lpstr>PERSONAGGI PREFERITI - LISTA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CAPITOLO</dc:title>
  <dc:creator>alessandro de angelis</dc:creator>
  <cp:lastModifiedBy>Valerio Crecco</cp:lastModifiedBy>
  <cp:revision>16</cp:revision>
  <dcterms:created xsi:type="dcterms:W3CDTF">2020-06-01T10:50:47Z</dcterms:created>
  <dcterms:modified xsi:type="dcterms:W3CDTF">2020-09-13T13:30:05Z</dcterms:modified>
</cp:coreProperties>
</file>