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1" r:id="rId3"/>
    <p:sldId id="320" r:id="rId4"/>
    <p:sldId id="298" r:id="rId5"/>
    <p:sldId id="283" r:id="rId6"/>
    <p:sldId id="300" r:id="rId7"/>
    <p:sldId id="323" r:id="rId8"/>
    <p:sldId id="257" r:id="rId9"/>
    <p:sldId id="333" r:id="rId10"/>
    <p:sldId id="334" r:id="rId11"/>
    <p:sldId id="336" r:id="rId12"/>
    <p:sldId id="340" r:id="rId13"/>
    <p:sldId id="341" r:id="rId14"/>
    <p:sldId id="342" r:id="rId15"/>
    <p:sldId id="343" r:id="rId16"/>
    <p:sldId id="328" r:id="rId17"/>
    <p:sldId id="330" r:id="rId18"/>
    <p:sldId id="331" r:id="rId19"/>
    <p:sldId id="332" r:id="rId20"/>
    <p:sldId id="32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C3D581-514E-9DE7-9C23-ABDF602B498C}" name="Valerio Desiati" initials="" userId="ae8db412824b61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E0"/>
    <a:srgbClr val="4DB6AC"/>
    <a:srgbClr val="9E9E9E"/>
    <a:srgbClr val="000000"/>
    <a:srgbClr val="0054AD"/>
    <a:srgbClr val="28B5F4"/>
    <a:srgbClr val="FFAB91"/>
    <a:srgbClr val="C97B63"/>
    <a:srgbClr val="00867D"/>
    <a:srgbClr val="00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5"/>
    <p:restoredTop sz="91242" autoAdjust="0"/>
  </p:normalViewPr>
  <p:slideViewPr>
    <p:cSldViewPr snapToGrid="0" snapToObjects="1">
      <p:cViewPr varScale="1">
        <p:scale>
          <a:sx n="82" d="100"/>
          <a:sy n="82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09E6-EED8-8745-B232-DBEF601ABB7A}" type="datetimeFigureOut">
              <a:rPr lang="it-IT" smtClean="0"/>
              <a:t>24/06/2023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9E36-1FE2-5648-8A6D-D903E424B1A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987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23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85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it-IT" dirty="0">
                <a:latin typeface="+mj-lt"/>
              </a:rPr>
              <a:t>Una classe annotata come </a:t>
            </a:r>
            <a:r>
              <a:rPr lang="it-IT" dirty="0">
                <a:latin typeface="Consolas" panose="020B0609020204030204" pitchFamily="49" charset="0"/>
              </a:rPr>
              <a:t>@RestController</a:t>
            </a:r>
            <a:r>
              <a:rPr lang="it-IT" dirty="0">
                <a:latin typeface="+mj-lt"/>
              </a:rPr>
              <a:t> è utilizzata per la gestione di richieste HTTP.</a:t>
            </a:r>
          </a:p>
          <a:p>
            <a:pPr algn="just"/>
            <a:r>
              <a:rPr lang="it-IT" dirty="0">
                <a:latin typeface="+mj-lt"/>
              </a:rPr>
              <a:t>I metodi che possono essere utilizzati con questa tipologia di Controller sono </a:t>
            </a:r>
            <a:r>
              <a:rPr lang="it-IT" dirty="0">
                <a:latin typeface="Consolas" panose="020B0609020204030204" pitchFamily="49" charset="0"/>
              </a:rPr>
              <a:t>@RequestMapping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@GetMapping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@PostMapping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@PutMapping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latin typeface="Consolas" panose="020B0609020204030204" pitchFamily="49" charset="0"/>
              </a:rPr>
              <a:t>@DeleteMapping </a:t>
            </a:r>
            <a:r>
              <a:rPr lang="it-IT" dirty="0">
                <a:latin typeface="+mj-lt"/>
              </a:rPr>
              <a:t>ecc., si devono sempre specificare l’URL e il tipo di richiesta da gestire.</a:t>
            </a:r>
          </a:p>
          <a:p>
            <a:pPr algn="just"/>
            <a:endParaRPr lang="it-IT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In un’architettura REST le risorse sono rappresentate in modo da essere compatibili con le operazioni </a:t>
            </a:r>
            <a:r>
              <a:rPr lang="it-IT" b="1" dirty="0">
                <a:latin typeface="+mj-lt"/>
              </a:rPr>
              <a:t>CRUD</a:t>
            </a:r>
            <a:r>
              <a:rPr lang="it-IT" dirty="0">
                <a:latin typeface="+mj-lt"/>
              </a:rPr>
              <a:t> (Create, Read, Update, Delete).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642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264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886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9657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3938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08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it-IT" sz="1200" b="0" i="0" u="none" strike="noStrike" baseline="0" dirty="0" err="1">
                <a:latin typeface="+mj-lt"/>
              </a:rPr>
              <a:t>Postman</a:t>
            </a:r>
            <a:r>
              <a:rPr lang="it-IT" sz="1200" b="0" i="0" u="none" strike="noStrike" baseline="0" dirty="0">
                <a:latin typeface="+mj-lt"/>
              </a:rPr>
              <a:t> </a:t>
            </a:r>
            <a:r>
              <a:rPr lang="it-IT" sz="1200" dirty="0">
                <a:latin typeface="+mj-lt"/>
              </a:rPr>
              <a:t>è</a:t>
            </a:r>
            <a:r>
              <a:rPr lang="it-IT" sz="1200" b="0" i="0" u="none" strike="noStrike" baseline="0" dirty="0">
                <a:latin typeface="+mj-lt"/>
              </a:rPr>
              <a:t> una piattaforma API per la creazione, sviluppo e testing di </a:t>
            </a:r>
            <a:r>
              <a:rPr lang="it-IT" sz="1200" b="0" i="0" u="none" strike="noStrike" baseline="0" dirty="0" err="1">
                <a:latin typeface="+mj-lt"/>
              </a:rPr>
              <a:t>APIs</a:t>
            </a:r>
            <a:r>
              <a:rPr lang="it-IT" sz="1200" b="0" i="0" u="none" strike="noStrike" baseline="0" dirty="0">
                <a:latin typeface="+mj-lt"/>
              </a:rPr>
              <a:t>. </a:t>
            </a:r>
          </a:p>
          <a:p>
            <a:pPr marL="0" indent="0" algn="l">
              <a:buNone/>
            </a:pPr>
            <a:r>
              <a:rPr lang="it-IT" sz="1200" dirty="0">
                <a:latin typeface="+mj-lt"/>
              </a:rPr>
              <a:t>È</a:t>
            </a:r>
            <a:r>
              <a:rPr lang="it-IT" sz="1200" b="0" i="0" u="none" strike="noStrike" baseline="0" dirty="0">
                <a:latin typeface="+mj-lt"/>
              </a:rPr>
              <a:t> stato utilizzato per la fase di testing dato che permette di effettuare delle </a:t>
            </a:r>
            <a:r>
              <a:rPr lang="it-IT" sz="1200" b="1" i="0" u="none" strike="noStrike" baseline="0" dirty="0">
                <a:latin typeface="+mj-lt"/>
              </a:rPr>
              <a:t>richieste HTTP/S</a:t>
            </a:r>
            <a:r>
              <a:rPr lang="it-IT" sz="1200" b="0" i="0" u="none" strike="noStrike" baseline="0" dirty="0">
                <a:latin typeface="+mj-lt"/>
              </a:rPr>
              <a:t>, offrendo la possibilit</a:t>
            </a:r>
            <a:r>
              <a:rPr lang="it-IT" sz="1200" dirty="0">
                <a:latin typeface="+mj-lt"/>
              </a:rPr>
              <a:t>à</a:t>
            </a:r>
            <a:r>
              <a:rPr lang="it-IT" sz="1200" b="0" i="0" u="none" strike="noStrike" baseline="0" dirty="0">
                <a:latin typeface="+mj-lt"/>
              </a:rPr>
              <a:t> di </a:t>
            </a:r>
            <a:r>
              <a:rPr lang="it-IT" sz="1200" b="1" i="0" u="none" strike="noStrike" baseline="0" dirty="0">
                <a:latin typeface="+mj-lt"/>
              </a:rPr>
              <a:t>configurare il body </a:t>
            </a:r>
            <a:r>
              <a:rPr lang="it-IT" sz="1200" b="0" i="0" u="none" strike="noStrike" baseline="0" dirty="0">
                <a:latin typeface="+mj-lt"/>
              </a:rPr>
              <a:t>della stessa e di ricevere la risposta.</a:t>
            </a:r>
          </a:p>
          <a:p>
            <a:pPr marL="0" indent="0" algn="l">
              <a:buNone/>
            </a:pPr>
            <a:r>
              <a:rPr lang="it-IT" sz="1200" b="0" i="0" u="none" strike="noStrike" baseline="0" dirty="0">
                <a:latin typeface="+mj-lt"/>
              </a:rPr>
              <a:t>Il software risulta molto intuitivo, si seleziona il metodo di richiesta (</a:t>
            </a:r>
            <a:r>
              <a:rPr lang="it-IT" sz="1200" b="0" i="0" u="none" strike="noStrike" baseline="0" dirty="0">
                <a:latin typeface="Consolas" panose="020B0609020204030204" pitchFamily="49" charset="0"/>
              </a:rPr>
              <a:t>HTTP GET</a:t>
            </a:r>
            <a:r>
              <a:rPr lang="it-IT" sz="1200" b="0" i="0" u="none" strike="noStrike" baseline="0" dirty="0">
                <a:latin typeface="+mj-lt"/>
              </a:rPr>
              <a:t>), si inserisce l’URL e, se necessario, si configurano i campi della richiesta, in questo caso si aggiunge al body della richiesta il </a:t>
            </a:r>
            <a:r>
              <a:rPr lang="it-IT" sz="1200" b="1" i="0" u="none" strike="noStrike" baseline="0" dirty="0">
                <a:latin typeface="+mj-lt"/>
              </a:rPr>
              <a:t>token JWT</a:t>
            </a:r>
            <a:r>
              <a:rPr lang="it-IT" sz="1200" b="0" i="0" u="none" strike="noStrike" baseline="0" dirty="0">
                <a:latin typeface="+mj-lt"/>
              </a:rPr>
              <a:t>.</a:t>
            </a:r>
            <a:endParaRPr lang="it-IT" dirty="0">
              <a:latin typeface="+mj-lt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833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265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aaaaaaaaaaaaaaaaaaaaa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235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510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562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86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585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262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410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9E36-1FE2-5648-8A6D-D903E424B1A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748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5502-7AA0-E192-B2B5-11D878C25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A0F8DB-F392-B8AC-5708-78C940E1E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2D6C6-F7ED-56D6-400C-D8FA46A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529-05FA-4643-B720-2EA2E48117F4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4CC9A-D824-4BD2-31AF-9C071D5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3502DE-5C76-A170-0D00-DF2B4086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876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ABBD5-4D5C-DCED-1E42-B61400FB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8F22AD-55AD-7C97-8644-86A61E66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66B2D-507C-C904-1D19-8141596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CFB1-60F0-5744-8F82-405AFE408E7C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F5969F-6909-63BC-3A60-87052BD1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4345D-6CF6-F4CD-17DA-6E70A509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52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E7D445-902D-0FF5-EE50-2731ECB88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E894-D8CE-883F-50F5-A61FA488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80B7F-5C92-0552-C670-A3B51467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D1BC-4595-374D-9A6C-D62313477D45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2FC7ED-1777-C927-36D9-8FA6F467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58622A-68BD-6393-3C83-3CA10F09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07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F3CDD-E89F-130D-2D12-EF3B05E5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B240F-196B-6EEA-E06D-26B312A6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63997-59C9-9591-6707-C65EBBE2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56A1-1290-7E41-9698-BDF32A4643C7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085EF-7A32-D045-1348-9306E9FA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E1C2B-D8D7-CE25-F775-3062DD7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7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5BB5D-1205-4B20-F5FC-E51B1A6B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871A7-3563-14F9-CC85-FDCE1949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67A8E-2509-93F6-4F85-549FBB7B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6EF6-EAEF-8441-A1C8-FA5BA58DF336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D2F0F-EBBD-7B6A-82F1-A0F9295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9A2CA-4FE6-4A1C-4CE7-D94F1C44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903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D9400-60A4-5A18-C7A3-4879FAA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476B1-9E17-FCC9-A976-5CC38159E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815DA30-5C8C-95B8-DD8A-71EB884A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8C677A-765F-1439-6154-1B0AD5D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81B3-A9A3-824B-9262-F74A31FB76DC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F69E1A-92BE-C1CF-073A-CF322B57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808A22-289D-0EFB-0064-28888385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261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948B2-73D6-DA32-9846-CB00C690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2E194D-108C-DAB7-9AB8-FE4A81A7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5FC14-0233-B3AB-B6D7-A97B6622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0038-BDD5-5DEA-A755-235D848E5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C6F0A6-29CB-2915-1B71-82D5E20D6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BD87C3-E862-338E-7FFD-0CBD3850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453B-2FA4-E342-8E1A-84A1A9B3F75F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0F52E8-569B-6154-BC14-B0D507E7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2D8F12-EA98-26F3-11B4-24ECE986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574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07E36-491F-26C1-811C-B149581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95583F-0280-ECB1-A4BC-D8A1DFA6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D496-A03C-3C45-92F3-E74BF400C225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E1A74B-C1E9-1083-4CA4-8F920B9E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D66AD8-0529-353D-745E-8BD55C2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58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A8B54A-8293-81BF-10E6-A4C172E5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223D-F6F9-4F4D-87AE-7A5837ED6E77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E1A015-BC03-AEF4-14AF-F532B4C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5C03F-679D-E7EE-BB18-4081813C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59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E06-9366-71F7-7866-42B9DBE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2CDE8-1C72-B3F2-E9FB-54457333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E9EBD2-E6A3-8046-25C9-B230CF05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0A52E-6425-E1B8-58E7-5C771D9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F1EF-51D2-B64E-B375-F598E0F15E07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73DD12-2CC5-E7AD-3C94-48ABE63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AC8BF5-34D3-89E8-4C44-85B34CD9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812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E67BB-AC87-C8C4-2A9C-EB250383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C488F2-BD9D-AA23-9948-D70FBC556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FDB729-AA11-8291-B25D-3BAA5DAB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B5546F-CE77-1FA3-963F-C16034DA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7030-58F3-FC44-91BB-2B4E4798FE1E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67B6B9-BFF4-B120-9E25-9C9D60E6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4016E5-8060-46DB-1918-881D67C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18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82612B-BE23-EC64-09FC-62E73854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459F2-08B9-42E0-193C-89322EB7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A3B76-F42B-704A-7ACB-2889C2BB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E310D-410C-F94A-9E6B-1D0924BCDA6B}" type="datetime1">
              <a:rPr lang="it-IT" smtClean="0"/>
              <a:t>24/06/2023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A1FB47-50EC-3A42-BB8B-79311280B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6DC085-E841-2F48-8D33-CFB6B424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ED9F-0AD1-BB4C-9842-01F95E80AFC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01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47484" y="-349446"/>
            <a:ext cx="12339484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685242"/>
            <a:ext cx="9144000" cy="1847134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AUTENTICAZIONE TRAMITE TOKEN IN UN’ARCHITETTURA A MICROSERVIZI: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REALIZZAZIONE DI UN PLUGIN CUSTOM</a:t>
            </a:r>
            <a:b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it-IT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PER L’API GATEWAY KONG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591375"/>
            <a:ext cx="4030080" cy="15262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6E845E-605C-00A8-CD4F-203EB6F21F53}"/>
              </a:ext>
            </a:extLst>
          </p:cNvPr>
          <p:cNvSpPr txBox="1"/>
          <p:nvPr/>
        </p:nvSpPr>
        <p:spPr>
          <a:xfrm>
            <a:off x="1100639" y="5102010"/>
            <a:ext cx="29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Prof. Roberto Alfieri</a:t>
            </a:r>
          </a:p>
          <a:p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Correlatore: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Gregorio </a:t>
            </a:r>
            <a:r>
              <a:rPr lang="it-IT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Palamà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499CCE-8D5E-465A-3104-51574D6F0DDA}"/>
              </a:ext>
            </a:extLst>
          </p:cNvPr>
          <p:cNvSpPr txBox="1"/>
          <p:nvPr/>
        </p:nvSpPr>
        <p:spPr>
          <a:xfrm>
            <a:off x="4335935" y="5517509"/>
            <a:ext cx="352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Anno Accademico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2022 – 2023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60DA82-85B6-4369-03E7-7921DB2D78AD}"/>
              </a:ext>
            </a:extLst>
          </p:cNvPr>
          <p:cNvSpPr txBox="1"/>
          <p:nvPr/>
        </p:nvSpPr>
        <p:spPr>
          <a:xfrm>
            <a:off x="8603135" y="5508323"/>
            <a:ext cx="2556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Candidato:</a:t>
            </a:r>
          </a:p>
          <a:p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</a:rPr>
              <a:t>Valerio Desiati</a:t>
            </a:r>
          </a:p>
        </p:txBody>
      </p:sp>
    </p:spTree>
    <p:extLst>
      <p:ext uri="{BB962C8B-B14F-4D97-AF65-F5344CB8AC3E}">
        <p14:creationId xmlns:p14="http://schemas.microsoft.com/office/powerpoint/2010/main" val="355675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Le classi </a:t>
            </a:r>
            <a:r>
              <a:rPr lang="it-IT" dirty="0"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10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41205" y="1596317"/>
            <a:ext cx="5000834" cy="45980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it-IT" sz="1800" b="0" i="0" u="none" strike="noStrike" baseline="0" dirty="0">
                <a:latin typeface="+mj-lt"/>
              </a:rPr>
              <a:t>Una classe annotata come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@Entity </a:t>
            </a:r>
            <a:r>
              <a:rPr lang="it-IT" sz="1800" b="0" i="0" u="none" strike="noStrike" baseline="0" dirty="0">
                <a:latin typeface="+mj-lt"/>
              </a:rPr>
              <a:t>indica che questa servirà per la creazione di una tabella all’interno del Database specificato, utilizzando come campi gli attributi della classe.</a:t>
            </a:r>
          </a:p>
          <a:p>
            <a:pPr algn="l"/>
            <a:r>
              <a:rPr lang="it-IT" sz="1800" b="0" i="0" u="none" strike="noStrike" baseline="0" dirty="0">
                <a:latin typeface="+mj-lt"/>
              </a:rPr>
              <a:t>Si noti come ad una normale classe Java siano aggiunte solo le annotazioni Spring: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onsolas" panose="020B0609020204030204" pitchFamily="49" charset="0"/>
              </a:rPr>
              <a:t>@Id </a:t>
            </a:r>
            <a:r>
              <a:rPr lang="it-IT" sz="1800" b="0" i="0" u="none" strike="noStrike" baseline="0" dirty="0">
                <a:latin typeface="+mj-lt"/>
              </a:rPr>
              <a:t>e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@GeneratedValue()</a:t>
            </a:r>
            <a:r>
              <a:rPr lang="it-IT" sz="1800" b="0" i="0" u="none" strike="noStrike" baseline="0" dirty="0">
                <a:latin typeface="+mj-lt"/>
              </a:rPr>
              <a:t> per definire l’attributo come id autogenerato</a:t>
            </a:r>
          </a:p>
          <a:p>
            <a:pPr algn="l"/>
            <a:endParaRPr lang="it-IT" sz="1800" b="0" i="0" u="none" strike="noStrike" baseline="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@Column()</a:t>
            </a:r>
            <a:r>
              <a:rPr lang="it-IT" sz="1800" b="0" i="0" u="none" strike="noStrike" baseline="0" dirty="0">
                <a:latin typeface="+mj-lt"/>
              </a:rPr>
              <a:t> per definire il nome di un campo (colonna) della tabella ed eventuali altre proprietà</a:t>
            </a:r>
            <a:endParaRPr lang="it-IT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E9ECE9-BF68-3E8E-2944-F11F11D7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62" y="1643020"/>
            <a:ext cx="5675847" cy="45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6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JoinController.java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11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73092B-63A3-BEB3-9067-788834B8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57" y="1690688"/>
            <a:ext cx="9567884" cy="40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12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BAB7EF-77A5-B54F-57A9-801B04A6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61" y="3935362"/>
            <a:ext cx="548687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13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DBE620-892C-C0CF-D03E-1989599D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8" y="3168016"/>
            <a:ext cx="4835222" cy="322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14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</a:t>
            </a:r>
            <a:r>
              <a:rPr lang="it-IT" dirty="0" err="1">
                <a:latin typeface="Century Gothic" panose="020B0502020202020204" pitchFamily="34" charset="0"/>
              </a:rPr>
              <a:t>CheckEmail</a:t>
            </a:r>
            <a:endParaRPr lang="it-IT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89593EB-55B7-3255-DDA3-58E0E5C2E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25" y="4246461"/>
            <a:ext cx="7948349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plugin Lua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15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7" y="1596317"/>
            <a:ext cx="6889821" cy="18118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002019-1B39-8FB7-0753-EF320662377A}"/>
              </a:ext>
            </a:extLst>
          </p:cNvPr>
          <p:cNvSpPr txBox="1"/>
          <p:nvPr/>
        </p:nvSpPr>
        <p:spPr>
          <a:xfrm>
            <a:off x="838197" y="1690688"/>
            <a:ext cx="105156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È richiesto il seguente comportamento dal plugin: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Analizzare il token ricevuto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Parse del token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entury Gothic" panose="020B0502020202020204" pitchFamily="34" charset="0"/>
              </a:rPr>
              <a:t>Inviare una richiesta HTTP al microservizio CheckEmail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Century Gothic" panose="020B0502020202020204" pitchFamily="34" charset="0"/>
              </a:rPr>
              <a:t>Ottenere risposta dal microservizio e inoltrarla al Gateway</a:t>
            </a:r>
            <a:endParaRPr lang="it-IT" dirty="0">
              <a:latin typeface="Century Gothic" panose="020B0502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6CC9B4-B120-8708-CF80-0A284CC6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62" y="3689985"/>
            <a:ext cx="570787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Script di configurazione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16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4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199" y="1596317"/>
            <a:ext cx="10515601" cy="231845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Tutta la configurazione è effettuata tramite lo script bash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addplugin</a:t>
            </a:r>
            <a:r>
              <a:rPr lang="it-IT" sz="1800" b="0" i="0" u="none" strike="noStrike" baseline="0" dirty="0">
                <a:latin typeface="+mj-lt"/>
              </a:rPr>
              <a:t> che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ha i seguenti compiti: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Copiare al suo interno i file relativi ai plugin custom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Riavviare il container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1800" b="0" i="0" u="none" strike="noStrike" baseline="0" dirty="0">
                <a:latin typeface="+mj-lt"/>
              </a:rPr>
              <a:t>Eseguire il comando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curl</a:t>
            </a:r>
            <a:r>
              <a:rPr lang="it-IT" sz="1800" b="0" i="0" u="none" strike="noStrike" baseline="0" dirty="0">
                <a:latin typeface="+mj-lt"/>
              </a:rPr>
              <a:t> per tutti i file JSON presenti relativi a tutte le altre configurazioni necessarie</a:t>
            </a:r>
            <a:endParaRPr lang="it-IT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A2010CF-A8E2-C11C-7327-D65CD892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5" y="4040426"/>
            <a:ext cx="769686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5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OK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17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5649E2B7-8B2C-A109-10BD-8A43F8E9E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"/>
          <a:stretch/>
        </p:blipFill>
        <p:spPr>
          <a:xfrm>
            <a:off x="1666466" y="2063262"/>
            <a:ext cx="8859065" cy="3396232"/>
          </a:xfrm>
          <a:prstGeom prst="rect">
            <a:avLst/>
          </a:prstGeom>
        </p:spPr>
      </p:pic>
      <p:pic>
        <p:nvPicPr>
          <p:cNvPr id="14" name="Immagine 13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8628B055-ABAF-40F5-D1CE-2144D816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2"/>
          <a:stretch/>
        </p:blipFill>
        <p:spPr>
          <a:xfrm>
            <a:off x="1622923" y="2014302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Payment Required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18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Carattere&#10;&#10;Descrizione generata automaticamente">
            <a:extLst>
              <a:ext uri="{FF2B5EF4-FFF2-40B4-BE49-F238E27FC236}">
                <a16:creationId xmlns:a16="http://schemas.microsoft.com/office/drawing/2014/main" id="{2C7891FC-4480-C530-5569-170E9892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42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B0F74-3363-AF42-709E-E93953B1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Risultati – Unauthorized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F51550-0E4D-D40C-37FD-648EB0C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19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4EC5C47-DA9C-18B0-908F-89D36DBC7216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 descr="Immagine che contiene testo, software, Pagina Web, Icona del computer&#10;&#10;Descrizione generata automaticamente">
            <a:extLst>
              <a:ext uri="{FF2B5EF4-FFF2-40B4-BE49-F238E27FC236}">
                <a16:creationId xmlns:a16="http://schemas.microsoft.com/office/drawing/2014/main" id="{B2B2CCBA-6CA8-48AA-1BE2-328639E5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23" y="2014303"/>
            <a:ext cx="8946151" cy="34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4A2E6-5C11-98D0-9229-D11F6A8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Cosa sono i microservizi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E48D8-167B-F756-5677-B27E83EB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2</a:t>
            </a:fld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E5209-549D-9938-3DC5-C415F687D528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267495-EA41-5B28-45A0-B7C7028EFF7C}"/>
              </a:ext>
            </a:extLst>
          </p:cNvPr>
          <p:cNvSpPr txBox="1"/>
          <p:nvPr/>
        </p:nvSpPr>
        <p:spPr>
          <a:xfrm>
            <a:off x="838197" y="1673667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dirty="0">
                <a:latin typeface="Century Gothic" panose="020B0502020202020204" pitchFamily="34" charset="0"/>
              </a:rPr>
              <a:t>Nelle architetture a microservizi l’obiettivo è quello di </a:t>
            </a:r>
            <a:r>
              <a:rPr lang="it-IT" sz="2000" b="1" dirty="0">
                <a:latin typeface="Century Gothic" panose="020B0502020202020204" pitchFamily="34" charset="0"/>
              </a:rPr>
              <a:t>scomporre l’applicazione </a:t>
            </a:r>
            <a:r>
              <a:rPr lang="it-IT" sz="2000" dirty="0">
                <a:latin typeface="Century Gothic" panose="020B0502020202020204" pitchFamily="34" charset="0"/>
              </a:rPr>
              <a:t>da realizzare nelle sue funzioni (</a:t>
            </a:r>
            <a:r>
              <a:rPr lang="it-IT" sz="2000" b="1" dirty="0">
                <a:latin typeface="Century Gothic" panose="020B0502020202020204" pitchFamily="34" charset="0"/>
              </a:rPr>
              <a:t>servizi</a:t>
            </a:r>
            <a:r>
              <a:rPr lang="it-IT" sz="2000" dirty="0">
                <a:latin typeface="Century Gothic" panose="020B0502020202020204" pitchFamily="34" charset="0"/>
              </a:rPr>
              <a:t>) di base.</a:t>
            </a:r>
          </a:p>
          <a:p>
            <a:pPr algn="l"/>
            <a:r>
              <a:rPr lang="it-IT" sz="2000" dirty="0">
                <a:latin typeface="Century Gothic" panose="020B0502020202020204" pitchFamily="34" charset="0"/>
              </a:rPr>
              <a:t>Ogni servizio può essere compilato e distribuito in modo </a:t>
            </a:r>
            <a:r>
              <a:rPr lang="it-IT" sz="2000" b="1" dirty="0">
                <a:latin typeface="Century Gothic" panose="020B0502020202020204" pitchFamily="34" charset="0"/>
              </a:rPr>
              <a:t>indipendente</a:t>
            </a:r>
            <a:r>
              <a:rPr lang="it-IT" sz="2000" dirty="0">
                <a:latin typeface="Century Gothic" panose="020B0502020202020204" pitchFamily="34" charset="0"/>
              </a:rPr>
              <a:t>; quindi i singoli servizi possono funzionare o non funzionare senza compromettere gli altri.</a:t>
            </a:r>
          </a:p>
        </p:txBody>
      </p:sp>
      <p:pic>
        <p:nvPicPr>
          <p:cNvPr id="1026" name="Picture 2" descr="Microservices vs. Monolithic Architectures | SUSE Communities">
            <a:extLst>
              <a:ext uri="{FF2B5EF4-FFF2-40B4-BE49-F238E27FC236}">
                <a16:creationId xmlns:a16="http://schemas.microsoft.com/office/drawing/2014/main" id="{98F922C0-79E3-AA25-9489-64337803A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9"/>
          <a:stretch/>
        </p:blipFill>
        <p:spPr bwMode="auto">
          <a:xfrm>
            <a:off x="2969628" y="3062136"/>
            <a:ext cx="6252743" cy="26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2F7E22-F673-1226-5997-3DEA08E6FF11}"/>
              </a:ext>
            </a:extLst>
          </p:cNvPr>
          <p:cNvSpPr txBox="1"/>
          <p:nvPr/>
        </p:nvSpPr>
        <p:spPr>
          <a:xfrm>
            <a:off x="3553127" y="5726289"/>
            <a:ext cx="50857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500" dirty="0">
                <a:latin typeface="Century Gothic" panose="020B0502020202020204" pitchFamily="34" charset="0"/>
              </a:rPr>
              <a:t>Confronto tra architettura monolitica e a microservizi</a:t>
            </a:r>
          </a:p>
        </p:txBody>
      </p:sp>
    </p:spTree>
    <p:extLst>
      <p:ext uri="{BB962C8B-B14F-4D97-AF65-F5344CB8AC3E}">
        <p14:creationId xmlns:p14="http://schemas.microsoft.com/office/powerpoint/2010/main" val="150573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C77EE6C-4CAF-C646-9C6A-E4224332CF84}"/>
              </a:ext>
            </a:extLst>
          </p:cNvPr>
          <p:cNvSpPr/>
          <p:nvPr/>
        </p:nvSpPr>
        <p:spPr>
          <a:xfrm>
            <a:off x="-157316" y="-228600"/>
            <a:ext cx="12436402" cy="7315199"/>
          </a:xfrm>
          <a:prstGeom prst="rect">
            <a:avLst/>
          </a:prstGeom>
          <a:solidFill>
            <a:srgbClr val="006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5026C1-532B-42E2-F3E6-13DBE9A5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646332"/>
          </a:xfrm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GRAZIE PER L’ATTENZIONE!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215743-2FF2-2852-2F5B-82E3278F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959" y="703346"/>
            <a:ext cx="4030080" cy="15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24518"/>
            <a:ext cx="10515600" cy="811952"/>
          </a:xfrm>
        </p:spPr>
        <p:txBody>
          <a:bodyPr/>
          <a:lstStyle/>
          <a:p>
            <a:pPr algn="ctr"/>
            <a:r>
              <a:rPr lang="it-IT" dirty="0"/>
              <a:t>Caratteristiche dei microservizi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DD9259E3-754E-3E50-6BA6-A839925F7A82}"/>
              </a:ext>
            </a:extLst>
          </p:cNvPr>
          <p:cNvSpPr/>
          <p:nvPr/>
        </p:nvSpPr>
        <p:spPr>
          <a:xfrm rot="5400000">
            <a:off x="3748066" y="3982931"/>
            <a:ext cx="2210400" cy="2019600"/>
          </a:xfrm>
          <a:prstGeom prst="hexagon">
            <a:avLst/>
          </a:prstGeom>
          <a:solidFill>
            <a:srgbClr val="407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Resilienza</a:t>
            </a:r>
          </a:p>
        </p:txBody>
      </p:sp>
      <p:sp>
        <p:nvSpPr>
          <p:cNvPr id="6" name="Esagono orizzontale 5">
            <a:extLst>
              <a:ext uri="{FF2B5EF4-FFF2-40B4-BE49-F238E27FC236}">
                <a16:creationId xmlns:a16="http://schemas.microsoft.com/office/drawing/2014/main" id="{999BF941-980E-F7A6-98E1-FAB4B38564E7}"/>
              </a:ext>
            </a:extLst>
          </p:cNvPr>
          <p:cNvSpPr/>
          <p:nvPr/>
        </p:nvSpPr>
        <p:spPr>
          <a:xfrm rot="5400000">
            <a:off x="4838355" y="2186301"/>
            <a:ext cx="2210400" cy="2019600"/>
          </a:xfrm>
          <a:prstGeom prst="hexagon">
            <a:avLst/>
          </a:prstGeom>
          <a:solidFill>
            <a:srgbClr val="00A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Scalabilità</a:t>
            </a:r>
          </a:p>
        </p:txBody>
      </p:sp>
      <p:sp>
        <p:nvSpPr>
          <p:cNvPr id="7" name="Esagono orizzontale 6">
            <a:extLst>
              <a:ext uri="{FF2B5EF4-FFF2-40B4-BE49-F238E27FC236}">
                <a16:creationId xmlns:a16="http://schemas.microsoft.com/office/drawing/2014/main" id="{598B3459-3DD3-E6E0-4245-693C4321B1F5}"/>
              </a:ext>
            </a:extLst>
          </p:cNvPr>
          <p:cNvSpPr/>
          <p:nvPr/>
        </p:nvSpPr>
        <p:spPr>
          <a:xfrm rot="5400000">
            <a:off x="5911865" y="3982931"/>
            <a:ext cx="2210400" cy="2019600"/>
          </a:xfrm>
          <a:prstGeom prst="hexagon">
            <a:avLst/>
          </a:prstGeom>
          <a:solidFill>
            <a:srgbClr val="D7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Codice riutilizzabile</a:t>
            </a:r>
          </a:p>
        </p:txBody>
      </p:sp>
      <p:sp>
        <p:nvSpPr>
          <p:cNvPr id="8" name="Esagono orizzontale 7">
            <a:extLst>
              <a:ext uri="{FF2B5EF4-FFF2-40B4-BE49-F238E27FC236}">
                <a16:creationId xmlns:a16="http://schemas.microsoft.com/office/drawing/2014/main" id="{7BA19257-68B2-59B3-F058-EC5C1B0E1BDA}"/>
              </a:ext>
            </a:extLst>
          </p:cNvPr>
          <p:cNvSpPr/>
          <p:nvPr/>
        </p:nvSpPr>
        <p:spPr>
          <a:xfrm rot="5400000">
            <a:off x="7002153" y="2186300"/>
            <a:ext cx="2210400" cy="2019600"/>
          </a:xfrm>
          <a:prstGeom prst="hexagon">
            <a:avLst/>
          </a:prstGeom>
          <a:solidFill>
            <a:srgbClr val="AC3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600" dirty="0">
                <a:latin typeface="+mj-lt"/>
              </a:rPr>
              <a:t>Semplicità di distribuzione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3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D7076D-15D3-6F44-AC72-2B30EE4C5154}"/>
              </a:ext>
            </a:extLst>
          </p:cNvPr>
          <p:cNvSpPr txBox="1"/>
          <p:nvPr/>
        </p:nvSpPr>
        <p:spPr>
          <a:xfrm>
            <a:off x="2863543" y="2955034"/>
            <a:ext cx="183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lt1"/>
                </a:solidFill>
                <a:latin typeface="+mj-lt"/>
              </a:rPr>
              <a:t>Agilità</a:t>
            </a:r>
          </a:p>
          <a:p>
            <a:endParaRPr lang="it-IT" dirty="0"/>
          </a:p>
        </p:txBody>
      </p:sp>
      <p:sp>
        <p:nvSpPr>
          <p:cNvPr id="9" name="Esagono orizzontale 5">
            <a:extLst>
              <a:ext uri="{FF2B5EF4-FFF2-40B4-BE49-F238E27FC236}">
                <a16:creationId xmlns:a16="http://schemas.microsoft.com/office/drawing/2014/main" id="{B012C9E6-D173-3075-C11B-5451BD609B45}"/>
              </a:ext>
            </a:extLst>
          </p:cNvPr>
          <p:cNvSpPr/>
          <p:nvPr/>
        </p:nvSpPr>
        <p:spPr>
          <a:xfrm rot="5400000">
            <a:off x="2674556" y="2186300"/>
            <a:ext cx="2210400" cy="2019600"/>
          </a:xfrm>
          <a:prstGeom prst="hexagon">
            <a:avLst/>
          </a:prstGeom>
          <a:solidFill>
            <a:srgbClr val="FF4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dirty="0">
                <a:latin typeface="+mj-lt"/>
              </a:rPr>
              <a:t>Agilità</a:t>
            </a:r>
          </a:p>
        </p:txBody>
      </p:sp>
    </p:spTree>
    <p:extLst>
      <p:ext uri="{BB962C8B-B14F-4D97-AF65-F5344CB8AC3E}">
        <p14:creationId xmlns:p14="http://schemas.microsoft.com/office/powerpoint/2010/main" val="2543199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4D5FD-48B7-2CA4-4386-405F2C8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Cos’è Kong Gateway API?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846892-805C-9391-F684-CB929A3E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9305925" cy="15576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200" dirty="0">
                <a:latin typeface="Century Gothic" panose="020B0502020202020204" pitchFamily="34" charset="0"/>
              </a:rPr>
              <a:t>Kong Gateway è un API gateway cloud-native che si interpone tra un client e un back – end per la </a:t>
            </a:r>
            <a:r>
              <a:rPr lang="it-IT" sz="2200" b="1" dirty="0">
                <a:latin typeface="Century Gothic" panose="020B0502020202020204" pitchFamily="34" charset="0"/>
              </a:rPr>
              <a:t>gestione delle API </a:t>
            </a:r>
            <a:r>
              <a:rPr lang="it-IT" sz="2200" dirty="0">
                <a:latin typeface="Century Gothic" panose="020B0502020202020204" pitchFamily="34" charset="0"/>
              </a:rPr>
              <a:t>che si comporta come un </a:t>
            </a:r>
            <a:r>
              <a:rPr lang="it-IT" sz="2200" b="1" dirty="0">
                <a:latin typeface="Century Gothic" panose="020B0502020202020204" pitchFamily="34" charset="0"/>
              </a:rPr>
              <a:t>proxy inverso </a:t>
            </a:r>
            <a:r>
              <a:rPr lang="it-IT" sz="2200" dirty="0">
                <a:latin typeface="Century Gothic" panose="020B0502020202020204" pitchFamily="34" charset="0"/>
              </a:rPr>
              <a:t>accettando tutte le richieste indirizzate alle API gestite, consentendo di configurare </a:t>
            </a:r>
            <a:r>
              <a:rPr lang="it-IT" sz="2200" b="1" dirty="0">
                <a:latin typeface="Century Gothic" panose="020B0502020202020204" pitchFamily="34" charset="0"/>
              </a:rPr>
              <a:t>services</a:t>
            </a:r>
            <a:r>
              <a:rPr lang="it-IT" sz="2200" dirty="0">
                <a:latin typeface="Century Gothic" panose="020B0502020202020204" pitchFamily="34" charset="0"/>
              </a:rPr>
              <a:t>, </a:t>
            </a:r>
            <a:r>
              <a:rPr lang="it-IT" sz="2200" b="1" dirty="0">
                <a:latin typeface="Century Gothic" panose="020B0502020202020204" pitchFamily="34" charset="0"/>
              </a:rPr>
              <a:t>routes</a:t>
            </a:r>
            <a:r>
              <a:rPr lang="it-IT" sz="2200" dirty="0">
                <a:latin typeface="Century Gothic" panose="020B0502020202020204" pitchFamily="34" charset="0"/>
              </a:rPr>
              <a:t> e </a:t>
            </a:r>
            <a:r>
              <a:rPr lang="it-IT" sz="2200" b="1" dirty="0">
                <a:latin typeface="Century Gothic" panose="020B0502020202020204" pitchFamily="34" charset="0"/>
              </a:rPr>
              <a:t>plugin</a:t>
            </a:r>
            <a:r>
              <a:rPr lang="it-IT" sz="22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25052D25-BC04-AB40-28DF-FC4EA05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4</a:t>
            </a:fld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B726953-3383-6DDF-895A-B28501C1FB7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50" name="Picture 2" descr="GitHub - Kong/kong: 🦍 The Cloud-Native API Gateway">
            <a:extLst>
              <a:ext uri="{FF2B5EF4-FFF2-40B4-BE49-F238E27FC236}">
                <a16:creationId xmlns:a16="http://schemas.microsoft.com/office/drawing/2014/main" id="{A94C5522-9F30-236C-4333-715BEC6B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1902683"/>
            <a:ext cx="1285875" cy="4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ong Gateway - v3.3.x | Kong Docs">
            <a:extLst>
              <a:ext uri="{FF2B5EF4-FFF2-40B4-BE49-F238E27FC236}">
                <a16:creationId xmlns:a16="http://schemas.microsoft.com/office/drawing/2014/main" id="{AA0DBBD8-2593-56F0-B0E0-C335554C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11" y="2796209"/>
            <a:ext cx="8478775" cy="357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09F65-FF41-2A21-DFC3-F12CBA3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Scopo del progetto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11B66F73-D13F-D3EF-6C68-A53B1BA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5</a:t>
            </a:fld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0CA7634-A978-90CE-22A8-72CEE6245240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1B2919E-EA26-2D28-E3BF-EFAB7B9215FC}"/>
              </a:ext>
            </a:extLst>
          </p:cNvPr>
          <p:cNvSpPr txBox="1"/>
          <p:nvPr/>
        </p:nvSpPr>
        <p:spPr>
          <a:xfrm>
            <a:off x="838197" y="1730017"/>
            <a:ext cx="1051560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L’obiettivo del progetto è quello di realizzare un software che consenta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l’autenticazione di un utente all’interno di una piattaforma generica tramite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un token da includere all’interno della richiesta inviata, senza quindi l’utilizzo</a:t>
            </a: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di password o altri strumenti di autenticazione.</a:t>
            </a:r>
          </a:p>
          <a:p>
            <a:pPr algn="just"/>
            <a:endParaRPr lang="it-IT" sz="2200" dirty="0">
              <a:latin typeface="Century Gothic" panose="020B0502020202020204" pitchFamily="34" charset="0"/>
            </a:endParaRPr>
          </a:p>
          <a:p>
            <a:pPr algn="just"/>
            <a:r>
              <a:rPr lang="it-IT" sz="2200" dirty="0">
                <a:latin typeface="Century Gothic" panose="020B0502020202020204" pitchFamily="34" charset="0"/>
              </a:rPr>
              <a:t>Il progetto è strutturato in 4 macro – componenti: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Microservizio in Java utilizzando Spring Framework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Kong Gateway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200" dirty="0">
                <a:latin typeface="Century Gothic" panose="020B0502020202020204" pitchFamily="34" charset="0"/>
              </a:rPr>
              <a:t>Plugin custom per Kong Gateway in Lua</a:t>
            </a:r>
          </a:p>
          <a:p>
            <a:pPr algn="just"/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61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Schema delle comunicazioni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6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Immagine 9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E718DD97-CE22-C953-13C4-BAC9582DC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82" y="1690688"/>
            <a:ext cx="8883835" cy="39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1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99A1C-8FCE-F6C0-588E-EDC67B5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Struttura del Database PostgreSQL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136F1F-0F2E-A8D7-878A-1186A6BC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7</a:t>
            </a:fld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6EF002A-1A82-5F25-F576-39A37581DB3D}"/>
              </a:ext>
            </a:extLst>
          </p:cNvPr>
          <p:cNvSpPr/>
          <p:nvPr/>
        </p:nvSpPr>
        <p:spPr>
          <a:xfrm rot="5400000" flipH="1">
            <a:off x="6073142" y="-3836436"/>
            <a:ext cx="45719" cy="1051560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it-IT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BA7291-60D2-8589-C67F-84F7613B7C75}"/>
              </a:ext>
            </a:extLst>
          </p:cNvPr>
          <p:cNvSpPr txBox="1"/>
          <p:nvPr/>
        </p:nvSpPr>
        <p:spPr>
          <a:xfrm>
            <a:off x="838200" y="2515303"/>
            <a:ext cx="60247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entury Gothic" panose="020B0502020202020204" pitchFamily="34" charset="0"/>
              </a:rPr>
              <a:t>Contiene due tabelle: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users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le informazioni di tutti gli utenti abilitati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ad accedere ad un determinato servizio.</a:t>
            </a:r>
          </a:p>
          <a:p>
            <a:pPr algn="just"/>
            <a:endParaRPr lang="it-IT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onsolas" panose="020B0609020204030204" pitchFamily="49" charset="0"/>
              </a:rPr>
              <a:t>email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Contiene gli indirizzi e-mail di tutti gli utenti della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piattaforma, quindi non è garantito che tutti  </a:t>
            </a:r>
          </a:p>
          <a:p>
            <a:pPr algn="just"/>
            <a:r>
              <a:rPr lang="it-IT" dirty="0">
                <a:latin typeface="Century Gothic" panose="020B0502020202020204" pitchFamily="34" charset="0"/>
              </a:rPr>
              <a:t>    avranno accesso a tutti i servizi.</a:t>
            </a:r>
          </a:p>
        </p:txBody>
      </p:sp>
      <p:pic>
        <p:nvPicPr>
          <p:cNvPr id="7" name="Immagine 6" descr="Immagine che contiene schermata, testo, Carattere, linea&#10;&#10;Descrizione generata automaticamente">
            <a:extLst>
              <a:ext uri="{FF2B5EF4-FFF2-40B4-BE49-F238E27FC236}">
                <a16:creationId xmlns:a16="http://schemas.microsoft.com/office/drawing/2014/main" id="{06B637D0-0F9D-BACD-F6A3-3FA06BB8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52" y="1987064"/>
            <a:ext cx="2641796" cy="28838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903AAD-D9BB-5B83-740B-12A2C62021CD}"/>
              </a:ext>
            </a:extLst>
          </p:cNvPr>
          <p:cNvSpPr txBox="1"/>
          <p:nvPr/>
        </p:nvSpPr>
        <p:spPr>
          <a:xfrm>
            <a:off x="7581297" y="5076423"/>
            <a:ext cx="377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Modello Entità –  Relazione del Database</a:t>
            </a:r>
          </a:p>
        </p:txBody>
      </p:sp>
    </p:spTree>
    <p:extLst>
      <p:ext uri="{BB962C8B-B14F-4D97-AF65-F5344CB8AC3E}">
        <p14:creationId xmlns:p14="http://schemas.microsoft.com/office/powerpoint/2010/main" val="3911749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Obiettivi del microservizio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8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719648" y="1596317"/>
            <a:ext cx="6262178" cy="2651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Lo scopo principale del microservizio è quello di ricevere una richiesta HTTP con all’interno del body un indirizzo e-mail.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Si effettua una query all’interno del Database per controllare che l’indirizzo sia presente nella tabella degli utenti abilitati all’utilizzo del servizio.</a:t>
            </a:r>
          </a:p>
          <a:p>
            <a:pPr algn="just"/>
            <a:endParaRPr lang="it-IT" sz="1800" b="0" i="0" u="none" strike="noStrike" baseline="0" dirty="0">
              <a:latin typeface="+mj-lt"/>
            </a:endParaRPr>
          </a:p>
          <a:p>
            <a:pPr algn="just"/>
            <a:r>
              <a:rPr lang="it-IT" dirty="0">
                <a:latin typeface="+mj-lt"/>
              </a:rPr>
              <a:t>Si restituisce infine il codice HTTP adatto.</a:t>
            </a:r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1163CE27-E5A1-77F4-0604-B8CB4F2A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16564"/>
              </p:ext>
            </p:extLst>
          </p:nvPr>
        </p:nvGraphicFramePr>
        <p:xfrm>
          <a:off x="7334865" y="1586543"/>
          <a:ext cx="401893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64">
                  <a:extLst>
                    <a:ext uri="{9D8B030D-6E8A-4147-A177-3AD203B41FA5}">
                      <a16:colId xmlns:a16="http://schemas.microsoft.com/office/drawing/2014/main" val="3191799462"/>
                    </a:ext>
                  </a:extLst>
                </a:gridCol>
                <a:gridCol w="2008871">
                  <a:extLst>
                    <a:ext uri="{9D8B030D-6E8A-4147-A177-3AD203B41FA5}">
                      <a16:colId xmlns:a16="http://schemas.microsoft.com/office/drawing/2014/main" val="971248140"/>
                    </a:ext>
                  </a:extLst>
                </a:gridCol>
              </a:tblGrid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Codice HTTP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Significato</a:t>
                      </a:r>
                    </a:p>
                  </a:txBody>
                  <a:tcPr anchor="ctr">
                    <a:solidFill>
                      <a:srgbClr val="008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13711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95244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PAYMENT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40210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INTERNAL SERVER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201476"/>
                  </a:ext>
                </a:extLst>
              </a:tr>
              <a:tr h="617166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SERVICE UNAVAILABLE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899129"/>
                  </a:ext>
                </a:extLst>
              </a:tr>
            </a:tbl>
          </a:graphicData>
        </a:graphic>
      </p:graphicFrame>
      <p:pic>
        <p:nvPicPr>
          <p:cNvPr id="4" name="Immagine 3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1C1FE99D-383A-FA9A-EF05-32093F73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419" y="4390395"/>
            <a:ext cx="6059162" cy="19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84B7-7A0C-AF76-CB3E-CAC0F7B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entury Gothic" panose="020B0502020202020204" pitchFamily="34" charset="0"/>
              </a:rPr>
              <a:t>La classe </a:t>
            </a:r>
            <a:r>
              <a:rPr lang="it-IT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63A5202-1C0C-814D-E781-009F8BC5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ED9F-0AD1-BB4C-9842-01F95E80AFCD}" type="slidenum">
              <a:rPr lang="it-IT" smtClean="0"/>
              <a:t>9</a:t>
            </a:fld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114131-5C77-D323-91F2-4E977519BCC3}"/>
              </a:ext>
            </a:extLst>
          </p:cNvPr>
          <p:cNvSpPr/>
          <p:nvPr/>
        </p:nvSpPr>
        <p:spPr>
          <a:xfrm rot="5400000" flipH="1">
            <a:off x="6073140" y="-3836435"/>
            <a:ext cx="45719" cy="10515602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E58F222-329C-C851-CF7F-26BD0E84C622}"/>
              </a:ext>
            </a:extLst>
          </p:cNvPr>
          <p:cNvSpPr/>
          <p:nvPr/>
        </p:nvSpPr>
        <p:spPr>
          <a:xfrm>
            <a:off x="838200" y="1596317"/>
            <a:ext cx="10515600" cy="132556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it-IT" sz="1800" b="0" i="0" u="none" strike="noStrike" baseline="0" dirty="0">
                <a:latin typeface="+mj-lt"/>
              </a:rPr>
              <a:t>La classe principale del progetto è composta da un solo comando, che si occupa di avviare l’applicazione.</a:t>
            </a:r>
          </a:p>
          <a:p>
            <a:pPr algn="just"/>
            <a:r>
              <a:rPr lang="it-IT" sz="1800" b="0" i="0" u="none" strike="noStrike" baseline="0" dirty="0">
                <a:latin typeface="+mj-lt"/>
              </a:rPr>
              <a:t>Il metodo </a:t>
            </a:r>
            <a:r>
              <a:rPr lang="it-IT" sz="1800" b="0" i="0" u="none" strike="noStrike" baseline="0" dirty="0">
                <a:latin typeface="Consolas" panose="020B0609020204030204" pitchFamily="49" charset="0"/>
              </a:rPr>
              <a:t>run()</a:t>
            </a:r>
            <a:r>
              <a:rPr lang="it-IT" sz="1800" b="0" i="0" u="none" strike="noStrike" baseline="0" dirty="0">
                <a:latin typeface="+mj-lt"/>
              </a:rPr>
              <a:t> </a:t>
            </a:r>
            <a:r>
              <a:rPr lang="it-IT" dirty="0">
                <a:latin typeface="+mj-lt"/>
              </a:rPr>
              <a:t>è </a:t>
            </a:r>
            <a:r>
              <a:rPr lang="it-IT" sz="1800" b="0" i="0" u="none" strike="noStrike" baseline="0" dirty="0">
                <a:latin typeface="+mj-lt"/>
              </a:rPr>
              <a:t>il metodo principale di Spring Framework, serve ad avviare tutti i processi necessari per l’esecuzione dell’applicazione.</a:t>
            </a:r>
            <a:endParaRPr lang="it-IT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A6DCB2-728E-71F2-A9A6-C51479C3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02" y="2921880"/>
            <a:ext cx="6858594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14527</TotalTime>
  <Words>862</Words>
  <Application>Microsoft Office PowerPoint</Application>
  <PresentationFormat>Widescreen</PresentationFormat>
  <Paragraphs>146</Paragraphs>
  <Slides>20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Consolas</vt:lpstr>
      <vt:lpstr>Palatino Linotype</vt:lpstr>
      <vt:lpstr>Tema di Office</vt:lpstr>
      <vt:lpstr>AUTENTICAZIONE TRAMITE TOKEN IN UN’ARCHITETTURA A MICROSERVIZI: REALIZZAZIONE DI UN PLUGIN CUSTOM PER L’API GATEWAY KONG</vt:lpstr>
      <vt:lpstr>Cosa sono i microservizi</vt:lpstr>
      <vt:lpstr>Caratteristiche dei microservizi</vt:lpstr>
      <vt:lpstr>Cos’è Kong Gateway API?</vt:lpstr>
      <vt:lpstr>Scopo del progetto</vt:lpstr>
      <vt:lpstr>Schema delle comunicazioni</vt:lpstr>
      <vt:lpstr>Struttura del Database PostgreSQL</vt:lpstr>
      <vt:lpstr>Obiettivi del microservizio</vt:lpstr>
      <vt:lpstr>La classe main</vt:lpstr>
      <vt:lpstr>Le classi @Entity</vt:lpstr>
      <vt:lpstr>La classe JoinController.java</vt:lpstr>
      <vt:lpstr>Obiettivi del plugin Lua</vt:lpstr>
      <vt:lpstr>Obiettivi del plugin Lua</vt:lpstr>
      <vt:lpstr>Obiettivi del plugin Lua</vt:lpstr>
      <vt:lpstr>Obiettivi del plugin Lua</vt:lpstr>
      <vt:lpstr>Script di configurazione</vt:lpstr>
      <vt:lpstr>Risultati – OK</vt:lpstr>
      <vt:lpstr>Risultati – Payment Required</vt:lpstr>
      <vt:lpstr>Risultati – Unauthorized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Valerio Desiati</cp:lastModifiedBy>
  <cp:revision>53</cp:revision>
  <dcterms:created xsi:type="dcterms:W3CDTF">2022-07-30T09:30:24Z</dcterms:created>
  <dcterms:modified xsi:type="dcterms:W3CDTF">2023-06-24T16:59:58Z</dcterms:modified>
</cp:coreProperties>
</file>