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11" r:id="rId3"/>
    <p:sldId id="320" r:id="rId4"/>
    <p:sldId id="298" r:id="rId5"/>
    <p:sldId id="283" r:id="rId6"/>
    <p:sldId id="300" r:id="rId7"/>
    <p:sldId id="323" r:id="rId8"/>
    <p:sldId id="257" r:id="rId9"/>
    <p:sldId id="333" r:id="rId10"/>
    <p:sldId id="334" r:id="rId11"/>
    <p:sldId id="336" r:id="rId12"/>
    <p:sldId id="340" r:id="rId13"/>
    <p:sldId id="341" r:id="rId14"/>
    <p:sldId id="342" r:id="rId15"/>
    <p:sldId id="343" r:id="rId16"/>
    <p:sldId id="328" r:id="rId17"/>
    <p:sldId id="330" r:id="rId18"/>
    <p:sldId id="331" r:id="rId19"/>
    <p:sldId id="332" r:id="rId20"/>
    <p:sldId id="344" r:id="rId21"/>
    <p:sldId id="32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5"/>
    <p:restoredTop sz="91242" autoAdjust="0"/>
  </p:normalViewPr>
  <p:slideViewPr>
    <p:cSldViewPr snapToGrid="0" snapToObjects="1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27/06/2023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200" b="0" i="0" u="none" strike="noStrike" baseline="0" dirty="0" err="1">
                <a:latin typeface="+mj-lt"/>
              </a:rPr>
              <a:t>Postman</a:t>
            </a:r>
            <a:r>
              <a:rPr lang="it-IT" sz="1200" b="0" i="0" u="none" strike="noStrike" baseline="0" dirty="0">
                <a:latin typeface="+mj-lt"/>
              </a:rPr>
              <a:t> </a:t>
            </a:r>
            <a:r>
              <a:rPr lang="it-IT" sz="1200" dirty="0">
                <a:latin typeface="+mj-lt"/>
              </a:rPr>
              <a:t>è</a:t>
            </a:r>
            <a:r>
              <a:rPr lang="it-IT" sz="1200" b="0" i="0" u="none" strike="noStrike" baseline="0" dirty="0">
                <a:latin typeface="+mj-lt"/>
              </a:rPr>
              <a:t> una piattaforma API per la creazione, sviluppo e testing di </a:t>
            </a:r>
            <a:r>
              <a:rPr lang="it-IT" sz="1200" b="0" i="0" u="none" strike="noStrike" baseline="0" dirty="0" err="1">
                <a:latin typeface="+mj-lt"/>
              </a:rPr>
              <a:t>APIs</a:t>
            </a:r>
            <a:r>
              <a:rPr lang="it-IT" sz="1200" b="0" i="0" u="none" strike="noStrike" baseline="0" dirty="0">
                <a:latin typeface="+mj-lt"/>
              </a:rPr>
              <a:t>. </a:t>
            </a:r>
          </a:p>
          <a:p>
            <a:pPr marL="0" indent="0" algn="l">
              <a:buNone/>
            </a:pPr>
            <a:r>
              <a:rPr lang="it-IT" sz="1200" dirty="0">
                <a:latin typeface="+mj-lt"/>
              </a:rPr>
              <a:t>È</a:t>
            </a:r>
            <a:r>
              <a:rPr lang="it-IT" sz="12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200" b="1" i="0" u="none" strike="noStrike" baseline="0" dirty="0">
                <a:latin typeface="+mj-lt"/>
              </a:rPr>
              <a:t>richieste HTTP/S</a:t>
            </a:r>
            <a:r>
              <a:rPr lang="it-IT" sz="1200" b="0" i="0" u="none" strike="noStrike" baseline="0" dirty="0">
                <a:latin typeface="+mj-lt"/>
              </a:rPr>
              <a:t>, offrendo la possibilit</a:t>
            </a:r>
            <a:r>
              <a:rPr lang="it-IT" sz="1200" dirty="0">
                <a:latin typeface="+mj-lt"/>
              </a:rPr>
              <a:t>à</a:t>
            </a:r>
            <a:r>
              <a:rPr lang="it-IT" sz="1200" b="0" i="0" u="none" strike="noStrike" baseline="0" dirty="0">
                <a:latin typeface="+mj-lt"/>
              </a:rPr>
              <a:t> di </a:t>
            </a:r>
            <a:r>
              <a:rPr lang="it-IT" sz="1200" b="1" i="0" u="none" strike="noStrike" baseline="0" dirty="0">
                <a:latin typeface="+mj-lt"/>
              </a:rPr>
              <a:t>configurare il body </a:t>
            </a:r>
            <a:r>
              <a:rPr lang="it-IT" sz="12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2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2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2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200" b="1" i="0" u="none" strike="noStrike" baseline="0" dirty="0">
                <a:latin typeface="+mj-lt"/>
              </a:rPr>
              <a:t>token JWT</a:t>
            </a:r>
            <a:r>
              <a:rPr lang="it-IT" sz="12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3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aaaaaaaaaaaaaaaaaaaaa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47484" y="-349446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685242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591375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102010"/>
            <a:ext cx="29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Correlatore: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Gregorio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Palamà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56514" y="3181010"/>
            <a:ext cx="5000834" cy="14753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Database, utilizzando come campi gli attributi della classe.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48" y="1643018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644E8E4-7241-610B-F4C9-75DC933F4435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12</a:t>
            </a:fld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449788"/>
            <a:ext cx="5486875" cy="152413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FDDD386-AEBF-8DD3-7D6C-8337C6D9F45F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4" y="3654675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502584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690688"/>
            <a:ext cx="10515601" cy="1832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 err="1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relativi alle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3769833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nei suoi 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 di base.</a:t>
            </a:r>
          </a:p>
          <a:p>
            <a:r>
              <a:rPr lang="it-IT" sz="2000" dirty="0">
                <a:latin typeface="Century Gothic" panose="020B0502020202020204" pitchFamily="34" charset="0"/>
              </a:rPr>
              <a:t>Ogni servizio è </a:t>
            </a:r>
            <a:r>
              <a:rPr lang="it-IT" sz="2000" b="1" dirty="0">
                <a:latin typeface="Century Gothic" panose="020B0502020202020204" pitchFamily="34" charset="0"/>
              </a:rPr>
              <a:t>indipendente </a:t>
            </a:r>
            <a:r>
              <a:rPr lang="it-IT" sz="2000" dirty="0">
                <a:latin typeface="Century Gothic" panose="020B0502020202020204" pitchFamily="34" charset="0"/>
              </a:rPr>
              <a:t>da tutti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09DBC23-25F4-1DA4-3E99-40E9C14750D8}"/>
              </a:ext>
            </a:extLst>
          </p:cNvPr>
          <p:cNvSpPr/>
          <p:nvPr/>
        </p:nvSpPr>
        <p:spPr>
          <a:xfrm>
            <a:off x="838200" y="2190835"/>
            <a:ext cx="10515601" cy="1832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it-IT" sz="2000" dirty="0">
                <a:latin typeface="+mj-lt"/>
              </a:rPr>
              <a:t>Miglioramento delle specifiche della Virtual Machine su Microsoft Azure</a:t>
            </a:r>
          </a:p>
          <a:p>
            <a:pPr marL="342900" indent="-342900" algn="just">
              <a:buFont typeface="+mj-lt"/>
              <a:buAutoNum type="arabicPeriod"/>
            </a:pPr>
            <a:endParaRPr lang="it-IT" sz="2000" dirty="0"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sz="2000" dirty="0">
                <a:latin typeface="+mj-lt"/>
              </a:rPr>
              <a:t>Implementazione di un Database più ampio e ottimizzato</a:t>
            </a:r>
          </a:p>
        </p:txBody>
      </p:sp>
    </p:spTree>
    <p:extLst>
      <p:ext uri="{BB962C8B-B14F-4D97-AF65-F5344CB8AC3E}">
        <p14:creationId xmlns:p14="http://schemas.microsoft.com/office/powerpoint/2010/main" val="7309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5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è realizzare un software che consenta ad un utente di </a:t>
            </a:r>
            <a:r>
              <a:rPr lang="it-IT" sz="2200" b="1" dirty="0">
                <a:latin typeface="Century Gothic" panose="020B0502020202020204" pitchFamily="34" charset="0"/>
              </a:rPr>
              <a:t>autenticarsi</a:t>
            </a:r>
            <a:r>
              <a:rPr lang="it-IT" sz="2200" dirty="0">
                <a:latin typeface="Century Gothic" panose="020B0502020202020204" pitchFamily="34" charset="0"/>
              </a:rPr>
              <a:t> all’interno di una piattaforma tramite un </a:t>
            </a:r>
            <a:r>
              <a:rPr lang="it-IT" sz="2200" b="1" dirty="0">
                <a:latin typeface="Century Gothic" panose="020B0502020202020204" pitchFamily="34" charset="0"/>
              </a:rPr>
              <a:t>token</a:t>
            </a:r>
            <a:r>
              <a:rPr lang="it-IT" sz="2200" dirty="0">
                <a:latin typeface="Century Gothic" panose="020B0502020202020204" pitchFamily="34" charset="0"/>
              </a:rPr>
              <a:t>, senza quindi l’utilizzo di password.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Immagine 9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E718DD97-CE22-C953-13C4-BAC9582DC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2" y="1690688"/>
            <a:ext cx="8883835" cy="39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</a:t>
            </a:r>
            <a:r>
              <a:rPr lang="it-IT" b="1" dirty="0">
                <a:latin typeface="Century Gothic" panose="020B0502020202020204" pitchFamily="34" charset="0"/>
              </a:rPr>
              <a:t>due</a:t>
            </a:r>
            <a:r>
              <a:rPr lang="it-IT" dirty="0">
                <a:latin typeface="Century Gothic" panose="020B0502020202020204" pitchFamily="34" charset="0"/>
              </a:rPr>
              <a:t>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</a:t>
            </a:r>
            <a:r>
              <a:rPr lang="it-IT" b="1" dirty="0">
                <a:latin typeface="Century Gothic" panose="020B0502020202020204" pitchFamily="34" charset="0"/>
              </a:rPr>
              <a:t>abilitati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</a:t>
            </a:r>
            <a:r>
              <a:rPr lang="it-IT" b="1" dirty="0">
                <a:latin typeface="Century Gothic" panose="020B0502020202020204" pitchFamily="34" charset="0"/>
              </a:rPr>
              <a:t>non è garantito </a:t>
            </a:r>
            <a:r>
              <a:rPr lang="it-IT" dirty="0">
                <a:latin typeface="Century Gothic" panose="020B0502020202020204" pitchFamily="34" charset="0"/>
              </a:rPr>
              <a:t>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2674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nel Database per controllare che l’indirizzo sia  abilitato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</a:t>
            </a:r>
            <a:r>
              <a:rPr lang="it-IT" b="1" dirty="0">
                <a:latin typeface="+mj-lt"/>
              </a:rPr>
              <a:t>codice HTTP </a:t>
            </a:r>
            <a:r>
              <a:rPr lang="it-IT" dirty="0">
                <a:latin typeface="+mj-lt"/>
              </a:rPr>
              <a:t>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1" y="1736389"/>
            <a:ext cx="10515600" cy="7793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esegue il metodo </a:t>
            </a:r>
            <a:r>
              <a:rPr lang="it-IT" sz="1800" b="0" i="0" u="none" strike="noStrike" baseline="0" dirty="0" err="1">
                <a:latin typeface="Consolas" panose="020B0609020204030204" pitchFamily="49" charset="0"/>
              </a:rPr>
              <a:t>run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()</a:t>
            </a:r>
            <a:r>
              <a:rPr lang="it-IT" dirty="0">
                <a:latin typeface="+mj-lt"/>
              </a:rPr>
              <a:t>, che avvia </a:t>
            </a:r>
            <a:r>
              <a:rPr lang="it-IT" sz="1800" b="0" i="0" u="none" strike="noStrike" baseline="0" dirty="0">
                <a:latin typeface="+mj-lt"/>
              </a:rPr>
              <a:t>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15667</TotalTime>
  <Words>753</Words>
  <Application>Microsoft Office PowerPoint</Application>
  <PresentationFormat>Widescreen</PresentationFormat>
  <Paragraphs>141</Paragraphs>
  <Slides>21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Cosa sono i microservizi</vt:lpstr>
      <vt:lpstr>Caratteristiche dei microservizi</vt:lpstr>
      <vt:lpstr>Cos’è Kong Gateway API?</vt:lpstr>
      <vt:lpstr>Scopo del progetto</vt:lpstr>
      <vt:lpstr>Schema delle comunicazioni</vt:lpstr>
      <vt:lpstr>Struttura del Database PostgreSQL</vt:lpstr>
      <vt:lpstr>Obiettivi del microservizio</vt:lpstr>
      <vt:lpstr>La classe main</vt:lpstr>
      <vt:lpstr>Le classi @Entity</vt:lpstr>
      <vt:lpstr>La classe JoinController.java</vt:lpstr>
      <vt:lpstr>Obiettivi del plugin Lua</vt:lpstr>
      <vt:lpstr>Obiettivi del plugin Lua</vt:lpstr>
      <vt:lpstr>Obiettivi del plugin Lua</vt:lpstr>
      <vt:lpstr>Obiettivi del plugin Lua</vt:lpstr>
      <vt:lpstr>Script di configurazione</vt:lpstr>
      <vt:lpstr>Risultati – OK</vt:lpstr>
      <vt:lpstr>Risultati – Payment Required</vt:lpstr>
      <vt:lpstr>Risultati – Unauthorized</vt:lpstr>
      <vt:lpstr>Sviluppi futuri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58</cp:revision>
  <dcterms:created xsi:type="dcterms:W3CDTF">2022-07-30T09:30:24Z</dcterms:created>
  <dcterms:modified xsi:type="dcterms:W3CDTF">2023-06-28T10:44:43Z</dcterms:modified>
</cp:coreProperties>
</file>