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6"/>
  </p:notesMasterIdLst>
  <p:sldIdLst>
    <p:sldId id="256" r:id="rId2"/>
    <p:sldId id="295" r:id="rId3"/>
    <p:sldId id="311" r:id="rId4"/>
    <p:sldId id="318" r:id="rId5"/>
    <p:sldId id="292" r:id="rId6"/>
    <p:sldId id="298" r:id="rId7"/>
    <p:sldId id="319" r:id="rId8"/>
    <p:sldId id="283" r:id="rId9"/>
    <p:sldId id="300" r:id="rId10"/>
    <p:sldId id="258" r:id="rId11"/>
    <p:sldId id="294" r:id="rId12"/>
    <p:sldId id="257" r:id="rId13"/>
    <p:sldId id="284" r:id="rId14"/>
    <p:sldId id="286" r:id="rId15"/>
    <p:sldId id="287" r:id="rId16"/>
    <p:sldId id="288" r:id="rId17"/>
    <p:sldId id="289" r:id="rId18"/>
    <p:sldId id="276" r:id="rId19"/>
    <p:sldId id="314" r:id="rId20"/>
    <p:sldId id="303" r:id="rId21"/>
    <p:sldId id="304" r:id="rId22"/>
    <p:sldId id="306" r:id="rId23"/>
    <p:sldId id="317" r:id="rId24"/>
    <p:sldId id="313" r:id="rId2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E0"/>
    <a:srgbClr val="9E9E9E"/>
    <a:srgbClr val="000000"/>
    <a:srgbClr val="0054AD"/>
    <a:srgbClr val="28B5F4"/>
    <a:srgbClr val="4DB6AC"/>
    <a:srgbClr val="FFAB91"/>
    <a:srgbClr val="C97B63"/>
    <a:srgbClr val="00867D"/>
    <a:srgbClr val="0085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65"/>
    <p:restoredTop sz="94662"/>
  </p:normalViewPr>
  <p:slideViewPr>
    <p:cSldViewPr snapToGrid="0" snapToObjects="1">
      <p:cViewPr varScale="1">
        <p:scale>
          <a:sx n="149" d="100"/>
          <a:sy n="149" d="100"/>
        </p:scale>
        <p:origin x="752" y="1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7409E6-EED8-8745-B232-DBEF601ABB7A}" type="datetimeFigureOut">
              <a:rPr lang="it-IT" smtClean="0"/>
              <a:t>07/09/22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1F9E36-1FE2-5648-8A6D-D903E424B1A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298724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1F9E36-1FE2-5648-8A6D-D903E424B1AF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742326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1F9E36-1FE2-5648-8A6D-D903E424B1AF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374019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1F9E36-1FE2-5648-8A6D-D903E424B1AF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197192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1F9E36-1FE2-5648-8A6D-D903E424B1AF}" type="slidenum">
              <a:rPr lang="it-IT" smtClean="0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541056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1F9E36-1FE2-5648-8A6D-D903E424B1AF}" type="slidenum">
              <a:rPr lang="it-IT" smtClean="0"/>
              <a:t>19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767943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1F9E36-1FE2-5648-8A6D-D903E424B1AF}" type="slidenum">
              <a:rPr lang="it-IT" smtClean="0"/>
              <a:t>20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545151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1F9E36-1FE2-5648-8A6D-D903E424B1AF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830286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1F9E36-1FE2-5648-8A6D-D903E424B1AF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523577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1F9E36-1FE2-5648-8A6D-D903E424B1AF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270271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1F9E36-1FE2-5648-8A6D-D903E424B1AF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965500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1F9E36-1FE2-5648-8A6D-D903E424B1AF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556236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1F9E36-1FE2-5648-8A6D-D903E424B1AF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155306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1F9E36-1FE2-5648-8A6D-D903E424B1AF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538672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1F9E36-1FE2-5648-8A6D-D903E424B1AF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958524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B275502-7AA0-E192-B2B5-11D878C251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D8A0F8DB-F392-B8AC-5708-78C940E1EB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4E2D6C6-F7ED-56D6-400C-D8FA46A96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D8529-05FA-4643-B720-2EA2E48117F4}" type="datetime1">
              <a:rPr lang="it-IT" smtClean="0"/>
              <a:t>07/09/22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F04CC9A-D824-4BD2-31AF-9C071D525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C3502DE-5C76-A170-0D00-DF2B40868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4ED9F-0AD1-BB4C-9842-01F95E80AFC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78769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3BABBD5-4D5C-DCED-1E42-B61400FB5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848F22AD-55AD-7C97-8644-86A61E66AB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3266B2D-507C-C904-1D19-814159688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FCFB1-60F0-5744-8F82-405AFE408E7C}" type="datetime1">
              <a:rPr lang="it-IT" smtClean="0"/>
              <a:t>07/09/22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7F5969F-6909-63BC-3A60-87052BD1E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244345D-6CF6-F4CD-17DA-6E70A509D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4ED9F-0AD1-BB4C-9842-01F95E80AFC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28524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99E7D445-902D-0FF5-EE50-2731ECB888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967BE894-D8CE-883F-50F5-A61FA48805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3780B7F-5C92-0552-C670-A3B51467C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4D1BC-4595-374D-9A6C-D62313477D45}" type="datetime1">
              <a:rPr lang="it-IT" smtClean="0"/>
              <a:t>07/09/22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02FC7ED-1777-C927-36D9-8FA6F467C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658622A-68BD-6393-3C83-3CA10F092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4ED9F-0AD1-BB4C-9842-01F95E80AFC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70712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5EF3CDD-E89F-130D-2D12-EF3B05E5F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0AB240F-196B-6EEA-E06D-26B312A619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B963997-59C9-9591-6707-C65EBBE2D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556A1-1290-7E41-9698-BDF32A4643C7}" type="datetime1">
              <a:rPr lang="it-IT" smtClean="0"/>
              <a:t>07/09/22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6F085EF-7A32-D045-1348-9306E9FA4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57E1C2B-D8D7-CE25-F775-3062DD715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4ED9F-0AD1-BB4C-9842-01F95E80AFC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56732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A75BB5D-1205-4B20-F5FC-E51B1A6B5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5F871A7-3563-14F9-CC85-FDCE194916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EF67A8E-2509-93F6-4F85-549FBB7BB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D6EF6-EAEF-8441-A1C8-FA5BA58DF336}" type="datetime1">
              <a:rPr lang="it-IT" smtClean="0"/>
              <a:t>07/09/22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E1D2F0F-EBBD-7B6A-82F1-A0F9295E6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859A2CA-4FE6-4A1C-4CE7-D94F1C44F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4ED9F-0AD1-BB4C-9842-01F95E80AFC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49033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7FD9400-60A4-5A18-C7A3-4879FAA3C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D5476B1-9E17-FCC9-A976-5CC38159EE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815DA30-5C8C-95B8-DD8A-71EB884AC5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58C677A-765F-1439-6154-1B0AD5D98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081B3-A9A3-824B-9262-F74A31FB76DC}" type="datetime1">
              <a:rPr lang="it-IT" smtClean="0"/>
              <a:t>07/09/22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AF69E1A-92BE-C1CF-073A-CF322B578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5808A22-289D-0EFB-0064-288883856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4ED9F-0AD1-BB4C-9842-01F95E80AFC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82612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A2948B2-73D6-DA32-9846-CB00C6903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E2E194D-108C-DAB7-9AB8-FE4A81A77E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59F5FC14-0233-B3AB-B6D7-A97B6622A2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87540038-BDD5-5DEA-A755-235D848E5E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04C6F0A6-29CB-2915-1B71-82D5E20D65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47BD87C3-E862-338E-7FFD-0CBD38507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6453B-2FA4-E342-8E1A-84A1A9B3F75F}" type="datetime1">
              <a:rPr lang="it-IT" smtClean="0"/>
              <a:t>07/09/22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4C0F52E8-569B-6154-BC14-B0D507E73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302D8F12-EA98-26F3-11B4-24ECE986C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4ED9F-0AD1-BB4C-9842-01F95E80AFC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30574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6507E36-491F-26C1-811C-B14958121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0E95583F-0280-ECB1-A4BC-D8A1DFA61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DD496-A03C-3C45-92F3-E74BF400C225}" type="datetime1">
              <a:rPr lang="it-IT" smtClean="0"/>
              <a:t>07/09/22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8E1A74B-C1E9-1083-4CA4-8F920B9EC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1D66AD8-0529-353D-745E-8BD55C25E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4ED9F-0AD1-BB4C-9842-01F95E80AFC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58580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D3A8B54A-8293-81BF-10E6-A4C172E5A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C223D-F6F9-4F4D-87AE-7A5837ED6E77}" type="datetime1">
              <a:rPr lang="it-IT" smtClean="0"/>
              <a:t>07/09/22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5FE1A015-BC03-AEF4-14AF-F532B4CF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A35C03F-679D-E7EE-BB18-4081813C1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4ED9F-0AD1-BB4C-9842-01F95E80AFC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12594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9162E06-9366-71F7-7866-42B9DBE40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FB2CDE8-1C72-B3F2-E9FB-5445733376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CE9EBD2-E6A3-8046-25C9-B230CF052E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400A52E-6425-E1B8-58E7-5C771D95D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8F1EF-51D2-B64E-B375-F598E0F15E07}" type="datetime1">
              <a:rPr lang="it-IT" smtClean="0"/>
              <a:t>07/09/22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273DD12-2CC5-E7AD-3C94-48ABE6333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EAC8BF5-34D3-89E8-4C44-85B34CD94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4ED9F-0AD1-BB4C-9842-01F95E80AFC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58129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70E67BB-AC87-C8C4-2A9C-EB2503833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12C488F2-BD9D-AA23-9948-D70FBC556C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0FDB729-AA11-8291-B25D-3BAA5DAB48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DB5546F-CE77-1FA3-963F-C16034DA2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07030-58F3-FC44-91BB-2B4E4798FE1E}" type="datetime1">
              <a:rPr lang="it-IT" smtClean="0"/>
              <a:t>07/09/22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467B6B9-BFF4-B120-9E25-9C9D60E69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A4016E5-8060-46DB-1918-881D67CD1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4ED9F-0AD1-BB4C-9842-01F95E80AFC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7188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6582612B-BE23-EC64-09FC-62E738545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C8459F2-08B9-42E0-193C-89322EB703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F6A3B76-F42B-704A-7ACB-2889C2BBC5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6E310D-410C-F94A-9E6B-1D0924BCDA6B}" type="datetime1">
              <a:rPr lang="it-IT" smtClean="0"/>
              <a:t>07/09/22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4A1FB47-50EC-3A42-BB8B-79311280B6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A6DC085-E841-2F48-8D33-CFB6B424D5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24ED9F-0AD1-BB4C-9842-01F95E80AFC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60176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13.png"/><Relationship Id="rId9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2.png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7C77EE6C-4CAF-C646-9C6A-E4224332CF8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6AB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D5026C1-532B-42E2-F3E6-13DBE9A5E2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234338"/>
            <a:ext cx="9144000" cy="992202"/>
          </a:xfrm>
        </p:spPr>
        <p:txBody>
          <a:bodyPr>
            <a:noAutofit/>
          </a:bodyPr>
          <a:lstStyle/>
          <a:p>
            <a:r>
              <a:rPr lang="it-IT" sz="3200" dirty="0">
                <a:solidFill>
                  <a:schemeClr val="bg1"/>
                </a:solidFill>
                <a:latin typeface="Century Gothic" panose="020B0502020202020204" pitchFamily="34" charset="0"/>
              </a:rPr>
              <a:t>AZURE DEVOPS: PIPELINE DI CI/CD PER </a:t>
            </a:r>
            <a:br>
              <a:rPr lang="it-IT" sz="3200" dirty="0">
                <a:solidFill>
                  <a:schemeClr val="bg1"/>
                </a:solidFill>
                <a:latin typeface="Century Gothic" panose="020B0502020202020204" pitchFamily="34" charset="0"/>
              </a:rPr>
            </a:br>
            <a:r>
              <a:rPr lang="it-IT" sz="3200" dirty="0">
                <a:solidFill>
                  <a:schemeClr val="bg1"/>
                </a:solidFill>
                <a:latin typeface="Century Gothic" panose="020B0502020202020204" pitchFamily="34" charset="0"/>
              </a:rPr>
              <a:t>LA DISTRIBUZIONE DI UN MICROSERVIZIO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60215743-2FF2-2852-2F5B-82E3278F93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0959" y="703346"/>
            <a:ext cx="4030080" cy="1526207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FF6E845E-605C-00A8-CD4F-203EB6F21F53}"/>
              </a:ext>
            </a:extLst>
          </p:cNvPr>
          <p:cNvSpPr txBox="1"/>
          <p:nvPr/>
        </p:nvSpPr>
        <p:spPr>
          <a:xfrm>
            <a:off x="1100639" y="5508323"/>
            <a:ext cx="2980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Century Gothic" panose="020B0502020202020204" pitchFamily="34" charset="0"/>
              </a:rPr>
              <a:t>Relatore:</a:t>
            </a:r>
          </a:p>
          <a:p>
            <a:r>
              <a:rPr lang="it-IT" dirty="0">
                <a:solidFill>
                  <a:schemeClr val="bg1"/>
                </a:solidFill>
                <a:latin typeface="Century Gothic" panose="020B0502020202020204" pitchFamily="34" charset="0"/>
              </a:rPr>
              <a:t>Prof. Roberto Alfieri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8C499CCE-8D5E-465A-3104-51574D6F0DDA}"/>
              </a:ext>
            </a:extLst>
          </p:cNvPr>
          <p:cNvSpPr txBox="1"/>
          <p:nvPr/>
        </p:nvSpPr>
        <p:spPr>
          <a:xfrm>
            <a:off x="4335935" y="5517509"/>
            <a:ext cx="35201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chemeClr val="bg1"/>
                </a:solidFill>
                <a:latin typeface="Century Gothic" panose="020B0502020202020204" pitchFamily="34" charset="0"/>
              </a:rPr>
              <a:t>Anno Accademico</a:t>
            </a:r>
          </a:p>
          <a:p>
            <a:pPr algn="ctr"/>
            <a:r>
              <a:rPr lang="it-IT" dirty="0">
                <a:solidFill>
                  <a:schemeClr val="bg1"/>
                </a:solidFill>
                <a:latin typeface="Century Gothic" panose="020B0502020202020204" pitchFamily="34" charset="0"/>
              </a:rPr>
              <a:t>2021-2022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2460DA82-85B6-4369-03E7-7921DB2D78AD}"/>
              </a:ext>
            </a:extLst>
          </p:cNvPr>
          <p:cNvSpPr txBox="1"/>
          <p:nvPr/>
        </p:nvSpPr>
        <p:spPr>
          <a:xfrm>
            <a:off x="8603135" y="5508323"/>
            <a:ext cx="25569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Century Gothic" panose="020B0502020202020204" pitchFamily="34" charset="0"/>
              </a:rPr>
              <a:t>Autore:</a:t>
            </a:r>
          </a:p>
          <a:p>
            <a:r>
              <a:rPr lang="it-IT" dirty="0">
                <a:solidFill>
                  <a:schemeClr val="bg1"/>
                </a:solidFill>
                <a:latin typeface="Century Gothic" panose="020B0502020202020204" pitchFamily="34" charset="0"/>
              </a:rPr>
              <a:t>Fiorenzo </a:t>
            </a:r>
            <a:r>
              <a:rPr lang="it-IT" dirty="0" err="1">
                <a:solidFill>
                  <a:schemeClr val="bg1"/>
                </a:solidFill>
                <a:latin typeface="Century Gothic" panose="020B0502020202020204" pitchFamily="34" charset="0"/>
              </a:rPr>
              <a:t>Tittaferrante</a:t>
            </a:r>
            <a:endParaRPr lang="it-IT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67531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Immagine 28">
            <a:extLst>
              <a:ext uri="{FF2B5EF4-FFF2-40B4-BE49-F238E27FC236}">
                <a16:creationId xmlns:a16="http://schemas.microsoft.com/office/drawing/2014/main" id="{733200DA-D934-268F-08F5-ADA16D76F7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2492" y="4778193"/>
            <a:ext cx="1638300" cy="1104900"/>
          </a:xfrm>
          <a:prstGeom prst="rect">
            <a:avLst/>
          </a:prstGeom>
        </p:spPr>
      </p:pic>
      <p:pic>
        <p:nvPicPr>
          <p:cNvPr id="23" name="Immagine 22">
            <a:extLst>
              <a:ext uri="{FF2B5EF4-FFF2-40B4-BE49-F238E27FC236}">
                <a16:creationId xmlns:a16="http://schemas.microsoft.com/office/drawing/2014/main" id="{5FBF1E58-F5CC-FDC3-5CD6-7D6CC99635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4818" y="2198732"/>
            <a:ext cx="1879600" cy="18796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813CACE8-CB66-7FDC-C1B8-ABC6D9735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DevOps</a:t>
            </a:r>
            <a:r>
              <a:rPr lang="it-IT" dirty="0"/>
              <a:t> lifecycle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CB692AA2-C903-0994-B2C9-D3BC4C774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4ED9F-0AD1-BB4C-9842-01F95E80AFCD}" type="slidenum">
              <a:rPr lang="it-IT" smtClean="0"/>
              <a:t>10</a:t>
            </a:fld>
            <a:endParaRPr lang="it-IT"/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7720980F-A4DB-2E41-A7E1-BE3307E7AD09}"/>
              </a:ext>
            </a:extLst>
          </p:cNvPr>
          <p:cNvSpPr/>
          <p:nvPr/>
        </p:nvSpPr>
        <p:spPr>
          <a:xfrm rot="5400000" flipH="1">
            <a:off x="6073140" y="-3836435"/>
            <a:ext cx="45719" cy="10515602"/>
          </a:xfrm>
          <a:prstGeom prst="rect">
            <a:avLst/>
          </a:prstGeom>
          <a:solidFill>
            <a:srgbClr val="4DB6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1159EF32-DE01-20FA-6038-1632C2AEBF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5809" y="3975826"/>
            <a:ext cx="1524000" cy="1930400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CC6D23C8-388E-0DA0-3971-3B5AE7FF60A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5775" y="2036598"/>
            <a:ext cx="1841500" cy="1155700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BAB4C29F-A042-BE60-50AF-2263B5A988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38525" y="2036598"/>
            <a:ext cx="1917700" cy="1155700"/>
          </a:xfrm>
          <a:prstGeom prst="rect">
            <a:avLst/>
          </a:prstGeom>
        </p:spPr>
      </p:pic>
      <p:pic>
        <p:nvPicPr>
          <p:cNvPr id="22" name="Immagine 21">
            <a:extLst>
              <a:ext uri="{FF2B5EF4-FFF2-40B4-BE49-F238E27FC236}">
                <a16:creationId xmlns:a16="http://schemas.microsoft.com/office/drawing/2014/main" id="{BFD388F7-0ABB-F183-B78A-B110ECFBAE9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945017" y="3854707"/>
            <a:ext cx="1435100" cy="1905000"/>
          </a:xfrm>
          <a:prstGeom prst="rect">
            <a:avLst/>
          </a:prstGeom>
        </p:spPr>
      </p:pic>
      <p:pic>
        <p:nvPicPr>
          <p:cNvPr id="26" name="Immagine 25">
            <a:extLst>
              <a:ext uri="{FF2B5EF4-FFF2-40B4-BE49-F238E27FC236}">
                <a16:creationId xmlns:a16="http://schemas.microsoft.com/office/drawing/2014/main" id="{83135E1D-DFC6-1653-F149-8088BA4634C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998434" y="2063808"/>
            <a:ext cx="1993900" cy="1955800"/>
          </a:xfrm>
          <a:prstGeom prst="rect">
            <a:avLst/>
          </a:prstGeom>
        </p:spPr>
      </p:pic>
      <p:pic>
        <p:nvPicPr>
          <p:cNvPr id="30" name="Immagine 29">
            <a:extLst>
              <a:ext uri="{FF2B5EF4-FFF2-40B4-BE49-F238E27FC236}">
                <a16:creationId xmlns:a16="http://schemas.microsoft.com/office/drawing/2014/main" id="{2CE8B265-85C0-FF80-CA9E-50BE125B8E4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170867" y="4717453"/>
            <a:ext cx="1574800" cy="1117600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6A35110D-C760-2755-49B5-09E8AF242DBC}"/>
              </a:ext>
            </a:extLst>
          </p:cNvPr>
          <p:cNvSpPr txBox="1"/>
          <p:nvPr/>
        </p:nvSpPr>
        <p:spPr>
          <a:xfrm>
            <a:off x="1704988" y="2780098"/>
            <a:ext cx="16242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Century Gothic" panose="020B0502020202020204" pitchFamily="34" charset="0"/>
              </a:rPr>
              <a:t>Fase di sviluppo del codice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841B605E-565E-6596-B72E-EA39FE634A62}"/>
              </a:ext>
            </a:extLst>
          </p:cNvPr>
          <p:cNvSpPr txBox="1"/>
          <p:nvPr/>
        </p:nvSpPr>
        <p:spPr>
          <a:xfrm>
            <a:off x="3538784" y="2986980"/>
            <a:ext cx="14061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Century Gothic" panose="020B0502020202020204" pitchFamily="34" charset="0"/>
              </a:rPr>
              <a:t>Pianificazione del lavoro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682708C1-A25C-169D-6C68-9357C5A158BE}"/>
              </a:ext>
            </a:extLst>
          </p:cNvPr>
          <p:cNvSpPr txBox="1"/>
          <p:nvPr/>
        </p:nvSpPr>
        <p:spPr>
          <a:xfrm>
            <a:off x="1512092" y="4564390"/>
            <a:ext cx="16242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Century Gothic" panose="020B0502020202020204" pitchFamily="34" charset="0"/>
              </a:rPr>
              <a:t>Compilazione sorgente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8D08829F-1F2B-E01D-F018-00A930D23A8B}"/>
              </a:ext>
            </a:extLst>
          </p:cNvPr>
          <p:cNvSpPr txBox="1"/>
          <p:nvPr/>
        </p:nvSpPr>
        <p:spPr>
          <a:xfrm>
            <a:off x="3638604" y="4631218"/>
            <a:ext cx="16242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Century Gothic" panose="020B0502020202020204" pitchFamily="34" charset="0"/>
              </a:rPr>
              <a:t>Test continui e automatici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8A527171-8478-67AB-D64C-F1EE97D17492}"/>
              </a:ext>
            </a:extLst>
          </p:cNvPr>
          <p:cNvSpPr txBox="1"/>
          <p:nvPr/>
        </p:nvSpPr>
        <p:spPr>
          <a:xfrm>
            <a:off x="7606260" y="2986980"/>
            <a:ext cx="15569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Century Gothic" panose="020B0502020202020204" pitchFamily="34" charset="0"/>
              </a:rPr>
              <a:t>Rilascio del software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73B1C8DC-B270-80BF-B953-F15C6C138D52}"/>
              </a:ext>
            </a:extLst>
          </p:cNvPr>
          <p:cNvSpPr txBox="1"/>
          <p:nvPr/>
        </p:nvSpPr>
        <p:spPr>
          <a:xfrm>
            <a:off x="7390007" y="4645182"/>
            <a:ext cx="13957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Century Gothic" panose="020B0502020202020204" pitchFamily="34" charset="0"/>
              </a:rPr>
              <a:t>Monitoraggio e feedback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EC4D9204-AD3B-ACAF-84A9-7BB0ADDC49FF}"/>
              </a:ext>
            </a:extLst>
          </p:cNvPr>
          <p:cNvSpPr txBox="1"/>
          <p:nvPr/>
        </p:nvSpPr>
        <p:spPr>
          <a:xfrm>
            <a:off x="9473047" y="4213418"/>
            <a:ext cx="202809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Century Gothic" panose="020B0502020202020204" pitchFamily="34" charset="0"/>
              </a:rPr>
              <a:t>Gestione e automazione infrastrutture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8820506A-B089-E20D-4FB8-A48DBB441A18}"/>
              </a:ext>
            </a:extLst>
          </p:cNvPr>
          <p:cNvSpPr txBox="1"/>
          <p:nvPr/>
        </p:nvSpPr>
        <p:spPr>
          <a:xfrm>
            <a:off x="9264650" y="2734844"/>
            <a:ext cx="1435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Century Gothic" panose="020B0502020202020204" pitchFamily="34" charset="0"/>
              </a:rPr>
              <a:t>Distribuzione su ambiente</a:t>
            </a:r>
          </a:p>
        </p:txBody>
      </p:sp>
      <p:pic>
        <p:nvPicPr>
          <p:cNvPr id="16" name="Immagine 15">
            <a:extLst>
              <a:ext uri="{FF2B5EF4-FFF2-40B4-BE49-F238E27FC236}">
                <a16:creationId xmlns:a16="http://schemas.microsoft.com/office/drawing/2014/main" id="{CD4302F1-3518-A696-6B2A-A96AFC87F471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15732" t="32221" r="63734" b="31818"/>
          <a:stretch/>
        </p:blipFill>
        <p:spPr>
          <a:xfrm>
            <a:off x="2844916" y="3645987"/>
            <a:ext cx="677333" cy="575733"/>
          </a:xfrm>
          <a:prstGeom prst="rect">
            <a:avLst/>
          </a:prstGeom>
        </p:spPr>
      </p:pic>
      <p:pic>
        <p:nvPicPr>
          <p:cNvPr id="17" name="Immagine 16">
            <a:extLst>
              <a:ext uri="{FF2B5EF4-FFF2-40B4-BE49-F238E27FC236}">
                <a16:creationId xmlns:a16="http://schemas.microsoft.com/office/drawing/2014/main" id="{8CBB55DF-39A1-DF07-B7EE-EB85E4C49D99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65013" t="32349" r="13768" b="34509"/>
          <a:stretch/>
        </p:blipFill>
        <p:spPr>
          <a:xfrm>
            <a:off x="8669753" y="3671923"/>
            <a:ext cx="699911" cy="530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3333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9" grpId="0"/>
      <p:bldP spid="11" grpId="0"/>
      <p:bldP spid="12" grpId="0"/>
      <p:bldP spid="13" grpId="0"/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A3224411-147C-D930-C92D-559CCA95B0C1}"/>
              </a:ext>
            </a:extLst>
          </p:cNvPr>
          <p:cNvSpPr txBox="1">
            <a:spLocks/>
          </p:cNvSpPr>
          <p:nvPr/>
        </p:nvSpPr>
        <p:spPr>
          <a:xfrm>
            <a:off x="1524000" y="2914990"/>
            <a:ext cx="9144000" cy="1028020"/>
          </a:xfrm>
          <a:prstGeom prst="rect">
            <a:avLst/>
          </a:prstGeom>
          <a:solidFill>
            <a:srgbClr val="0080E0"/>
          </a:solidFill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AZURE DEVOPS</a:t>
            </a:r>
          </a:p>
        </p:txBody>
      </p:sp>
    </p:spTree>
    <p:extLst>
      <p:ext uri="{BB962C8B-B14F-4D97-AF65-F5344CB8AC3E}">
        <p14:creationId xmlns:p14="http://schemas.microsoft.com/office/powerpoint/2010/main" val="2073653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52A84B7-7A0C-AF76-CB3E-CAC0F7B18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Century Gothic" panose="020B0502020202020204" pitchFamily="34" charset="0"/>
              </a:rPr>
              <a:t>Microsoft Azure </a:t>
            </a:r>
            <a:r>
              <a:rPr lang="it-IT" dirty="0" err="1">
                <a:latin typeface="Century Gothic" panose="020B0502020202020204" pitchFamily="34" charset="0"/>
              </a:rPr>
              <a:t>DevOps</a:t>
            </a:r>
            <a:endParaRPr lang="it-IT" dirty="0">
              <a:latin typeface="Century Gothic" panose="020B0502020202020204" pitchFamily="34" charset="0"/>
            </a:endParaRPr>
          </a:p>
        </p:txBody>
      </p:sp>
      <p:pic>
        <p:nvPicPr>
          <p:cNvPr id="21" name="Immagine 20">
            <a:extLst>
              <a:ext uri="{FF2B5EF4-FFF2-40B4-BE49-F238E27FC236}">
                <a16:creationId xmlns:a16="http://schemas.microsoft.com/office/drawing/2014/main" id="{7B5286F4-8F4F-192A-C50D-5C42EF6C4A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64861" y="1782271"/>
            <a:ext cx="3020063" cy="1887539"/>
          </a:xfrm>
          <a:prstGeom prst="rect">
            <a:avLst/>
          </a:prstGeom>
        </p:spPr>
      </p:pic>
      <p:pic>
        <p:nvPicPr>
          <p:cNvPr id="19" name="Immagine 18">
            <a:extLst>
              <a:ext uri="{FF2B5EF4-FFF2-40B4-BE49-F238E27FC236}">
                <a16:creationId xmlns:a16="http://schemas.microsoft.com/office/drawing/2014/main" id="{5ECB809B-A7EB-87E3-B1DB-F60B7B6AFA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073283" y="1690688"/>
            <a:ext cx="3020063" cy="1887539"/>
          </a:xfrm>
          <a:prstGeom prst="rect">
            <a:avLst/>
          </a:prstGeom>
        </p:spPr>
      </p:pic>
      <p:pic>
        <p:nvPicPr>
          <p:cNvPr id="23" name="Immagine 22">
            <a:extLst>
              <a:ext uri="{FF2B5EF4-FFF2-40B4-BE49-F238E27FC236}">
                <a16:creationId xmlns:a16="http://schemas.microsoft.com/office/drawing/2014/main" id="{BE139100-3BA0-396D-58D1-1AFF0CD0E6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96851" y="7589929"/>
            <a:ext cx="3020063" cy="498310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4334E3B8-3C82-72A9-07B7-222AA5EA4F2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43728" y="4231075"/>
            <a:ext cx="1576429" cy="1868068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38674238-B1EA-AA10-8330-35DF1F118BD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53037" y="4231075"/>
            <a:ext cx="1576429" cy="1868068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EC9E1A5B-4A8F-4D12-2843-195331DFDB0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62346" y="4231075"/>
            <a:ext cx="1576429" cy="1868068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6DB33E2E-A622-72F3-8E27-6CE9A0FD6A0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171655" y="4231074"/>
            <a:ext cx="1576429" cy="1868068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828B1BF3-4434-CDAA-DAFB-D005FD2F7A6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934419" y="4231075"/>
            <a:ext cx="1576429" cy="1868068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8E402CED-CFBF-C684-F215-2B562A158DA9}"/>
              </a:ext>
            </a:extLst>
          </p:cNvPr>
          <p:cNvSpPr txBox="1"/>
          <p:nvPr/>
        </p:nvSpPr>
        <p:spPr>
          <a:xfrm>
            <a:off x="838200" y="3393561"/>
            <a:ext cx="44003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latin typeface="Century Gothic" panose="020B0502020202020204" pitchFamily="34" charset="0"/>
              </a:rPr>
              <a:t>I servizi che Azure DevOps offre sono:</a:t>
            </a:r>
          </a:p>
        </p:txBody>
      </p:sp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063A5202-1C0C-814D-E781-009F8BC52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4ED9F-0AD1-BB4C-9842-01F95E80AFCD}" type="slidenum">
              <a:rPr lang="it-IT" smtClean="0"/>
              <a:t>12</a:t>
            </a:fld>
            <a:endParaRPr lang="it-IT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16114131-5C77-D323-91F2-4E977519BCC3}"/>
              </a:ext>
            </a:extLst>
          </p:cNvPr>
          <p:cNvSpPr/>
          <p:nvPr/>
        </p:nvSpPr>
        <p:spPr>
          <a:xfrm rot="5400000" flipH="1">
            <a:off x="6073140" y="-3836435"/>
            <a:ext cx="45719" cy="10515602"/>
          </a:xfrm>
          <a:prstGeom prst="rect">
            <a:avLst/>
          </a:prstGeom>
          <a:solidFill>
            <a:srgbClr val="0080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5E58F222-329C-C851-CF7F-26BD0E84C622}"/>
              </a:ext>
            </a:extLst>
          </p:cNvPr>
          <p:cNvSpPr/>
          <p:nvPr/>
        </p:nvSpPr>
        <p:spPr>
          <a:xfrm>
            <a:off x="719647" y="1596317"/>
            <a:ext cx="6889821" cy="1811896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" name="Segnaposto contenuto 2">
            <a:extLst>
              <a:ext uri="{FF2B5EF4-FFF2-40B4-BE49-F238E27FC236}">
                <a16:creationId xmlns:a16="http://schemas.microsoft.com/office/drawing/2014/main" id="{406C0203-233E-FEC2-B340-1DE5263F6D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52976"/>
            <a:ext cx="6889821" cy="863276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it-IT" dirty="0">
                <a:latin typeface="Century Gothic" panose="020B0502020202020204" pitchFamily="34" charset="0"/>
              </a:rPr>
              <a:t>Azure </a:t>
            </a:r>
            <a:r>
              <a:rPr lang="it-IT" dirty="0" err="1">
                <a:latin typeface="Century Gothic" panose="020B0502020202020204" pitchFamily="34" charset="0"/>
              </a:rPr>
              <a:t>DevOps</a:t>
            </a:r>
            <a:r>
              <a:rPr lang="it-IT" dirty="0">
                <a:latin typeface="Century Gothic" panose="020B0502020202020204" pitchFamily="34" charset="0"/>
              </a:rPr>
              <a:t> offre servizi per consentire ai team di sfruttare l’approccio </a:t>
            </a:r>
            <a:r>
              <a:rPr lang="it-IT" dirty="0" err="1">
                <a:latin typeface="Century Gothic" panose="020B0502020202020204" pitchFamily="34" charset="0"/>
              </a:rPr>
              <a:t>DevOps</a:t>
            </a:r>
            <a:endParaRPr lang="it-IT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22424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4.44444E-6 L -0.00052 -0.6430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-3215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repeatCount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3.7037E-6 L -0.27057 -0.00162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529" y="-93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3099 0.01551 L 0.83307 0.01065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104" y="-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500"/>
                            </p:stCondLst>
                            <p:childTnLst>
                              <p:par>
                                <p:cTn id="2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000"/>
                            </p:stCondLst>
                            <p:childTnLst>
                              <p:par>
                                <p:cTn id="32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500"/>
                            </p:stCondLst>
                            <p:childTnLst>
                              <p:par>
                                <p:cTn id="3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43AC2C3-B1C5-086D-9F01-898DBA517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Century Gothic" panose="020B0502020202020204" pitchFamily="34" charset="0"/>
              </a:rPr>
              <a:t>Microsoft Azure </a:t>
            </a:r>
            <a:r>
              <a:rPr lang="it-IT" dirty="0" err="1">
                <a:latin typeface="Century Gothic" panose="020B0502020202020204" pitchFamily="34" charset="0"/>
              </a:rPr>
              <a:t>DevOps</a:t>
            </a:r>
            <a:endParaRPr lang="it-IT" dirty="0"/>
          </a:p>
        </p:txBody>
      </p:sp>
      <p:pic>
        <p:nvPicPr>
          <p:cNvPr id="19" name="Immagine 18">
            <a:extLst>
              <a:ext uri="{FF2B5EF4-FFF2-40B4-BE49-F238E27FC236}">
                <a16:creationId xmlns:a16="http://schemas.microsoft.com/office/drawing/2014/main" id="{24A4C701-186B-77A9-9CC8-1BEC1004AD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1" y="1690688"/>
            <a:ext cx="1576429" cy="1868068"/>
          </a:xfrm>
          <a:prstGeom prst="rect">
            <a:avLst/>
          </a:prstGeom>
        </p:spPr>
      </p:pic>
      <p:pic>
        <p:nvPicPr>
          <p:cNvPr id="21" name="Immagine 20">
            <a:extLst>
              <a:ext uri="{FF2B5EF4-FFF2-40B4-BE49-F238E27FC236}">
                <a16:creationId xmlns:a16="http://schemas.microsoft.com/office/drawing/2014/main" id="{A2B66E11-FB9D-C096-D3B9-8348230687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7352" y="1690688"/>
            <a:ext cx="1576429" cy="1868068"/>
          </a:xfrm>
          <a:prstGeom prst="rect">
            <a:avLst/>
          </a:prstGeom>
        </p:spPr>
      </p:pic>
      <p:pic>
        <p:nvPicPr>
          <p:cNvPr id="22" name="Immagine 21">
            <a:extLst>
              <a:ext uri="{FF2B5EF4-FFF2-40B4-BE49-F238E27FC236}">
                <a16:creationId xmlns:a16="http://schemas.microsoft.com/office/drawing/2014/main" id="{28A167F7-B047-39F8-3E44-D6DA961175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06661" y="1690688"/>
            <a:ext cx="1576429" cy="1868068"/>
          </a:xfrm>
          <a:prstGeom prst="rect">
            <a:avLst/>
          </a:prstGeom>
        </p:spPr>
      </p:pic>
      <p:pic>
        <p:nvPicPr>
          <p:cNvPr id="23" name="Immagine 22">
            <a:extLst>
              <a:ext uri="{FF2B5EF4-FFF2-40B4-BE49-F238E27FC236}">
                <a16:creationId xmlns:a16="http://schemas.microsoft.com/office/drawing/2014/main" id="{518274F9-E4B1-1B12-507B-2B76115BCB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215970" y="1690688"/>
            <a:ext cx="1576429" cy="1868068"/>
          </a:xfrm>
          <a:prstGeom prst="rect">
            <a:avLst/>
          </a:prstGeom>
        </p:spPr>
      </p:pic>
      <p:pic>
        <p:nvPicPr>
          <p:cNvPr id="24" name="Immagine 23">
            <a:extLst>
              <a:ext uri="{FF2B5EF4-FFF2-40B4-BE49-F238E27FC236}">
                <a16:creationId xmlns:a16="http://schemas.microsoft.com/office/drawing/2014/main" id="{1AE7C505-64D7-2861-353D-9DB62469E19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025279" y="1690687"/>
            <a:ext cx="1576429" cy="1868068"/>
          </a:xfrm>
          <a:prstGeom prst="rect">
            <a:avLst/>
          </a:prstGeom>
        </p:spPr>
      </p:pic>
      <p:sp>
        <p:nvSpPr>
          <p:cNvPr id="29" name="Segnaposto numero diapositiva 28">
            <a:extLst>
              <a:ext uri="{FF2B5EF4-FFF2-40B4-BE49-F238E27FC236}">
                <a16:creationId xmlns:a16="http://schemas.microsoft.com/office/drawing/2014/main" id="{14697FB2-77B6-95E0-E0F2-F81275B89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4ED9F-0AD1-BB4C-9842-01F95E80AFCD}" type="slidenum">
              <a:rPr lang="it-IT" smtClean="0"/>
              <a:t>13</a:t>
            </a:fld>
            <a:endParaRPr lang="it-IT" dirty="0"/>
          </a:p>
        </p:txBody>
      </p:sp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665265C8-ED75-F72E-EF67-66B8DB4D8571}"/>
              </a:ext>
            </a:extLst>
          </p:cNvPr>
          <p:cNvSpPr txBox="1"/>
          <p:nvPr/>
        </p:nvSpPr>
        <p:spPr>
          <a:xfrm>
            <a:off x="1094595" y="3798469"/>
            <a:ext cx="15764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latin typeface="Century Gothic" panose="020B0502020202020204" pitchFamily="34" charset="0"/>
              </a:rPr>
              <a:t>Pianifica e tiene traccia del lavoro, dei difetti e dei problemi</a:t>
            </a:r>
            <a:endParaRPr lang="it-IT" sz="1600" dirty="0">
              <a:effectLst/>
              <a:latin typeface="Century Gothic" panose="020B0502020202020204" pitchFamily="34" charset="0"/>
            </a:endParaRPr>
          </a:p>
        </p:txBody>
      </p:sp>
      <p:sp>
        <p:nvSpPr>
          <p:cNvPr id="41" name="Rettangolo 40">
            <a:extLst>
              <a:ext uri="{FF2B5EF4-FFF2-40B4-BE49-F238E27FC236}">
                <a16:creationId xmlns:a16="http://schemas.microsoft.com/office/drawing/2014/main" id="{AACF509A-A4E8-6C26-AB49-CBB298F50AB8}"/>
              </a:ext>
            </a:extLst>
          </p:cNvPr>
          <p:cNvSpPr/>
          <p:nvPr/>
        </p:nvSpPr>
        <p:spPr>
          <a:xfrm rot="5400000" flipH="1">
            <a:off x="6073140" y="-3836435"/>
            <a:ext cx="45719" cy="10515602"/>
          </a:xfrm>
          <a:prstGeom prst="rect">
            <a:avLst/>
          </a:prstGeom>
          <a:solidFill>
            <a:srgbClr val="0080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591535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43AC2C3-B1C5-086D-9F01-898DBA517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Century Gothic" panose="020B0502020202020204" pitchFamily="34" charset="0"/>
              </a:rPr>
              <a:t>Microsoft Azure </a:t>
            </a:r>
            <a:r>
              <a:rPr lang="it-IT" dirty="0" err="1">
                <a:latin typeface="Century Gothic" panose="020B0502020202020204" pitchFamily="34" charset="0"/>
              </a:rPr>
              <a:t>DevOps</a:t>
            </a:r>
            <a:endParaRPr lang="it-IT" dirty="0"/>
          </a:p>
        </p:txBody>
      </p:sp>
      <p:pic>
        <p:nvPicPr>
          <p:cNvPr id="15" name="Immagine 14">
            <a:extLst>
              <a:ext uri="{FF2B5EF4-FFF2-40B4-BE49-F238E27FC236}">
                <a16:creationId xmlns:a16="http://schemas.microsoft.com/office/drawing/2014/main" id="{6EC927D2-B4B9-C9B9-B077-E2B37A3E4B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8588" y="1690688"/>
            <a:ext cx="1576429" cy="1868068"/>
          </a:xfrm>
          <a:prstGeom prst="rect">
            <a:avLst/>
          </a:prstGeom>
        </p:spPr>
      </p:pic>
      <p:pic>
        <p:nvPicPr>
          <p:cNvPr id="19" name="Immagine 18">
            <a:extLst>
              <a:ext uri="{FF2B5EF4-FFF2-40B4-BE49-F238E27FC236}">
                <a16:creationId xmlns:a16="http://schemas.microsoft.com/office/drawing/2014/main" id="{24A4C701-186B-77A9-9CC8-1BEC1004AD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1" y="1690688"/>
            <a:ext cx="1576429" cy="1868068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68DF543F-FA1B-580C-360B-5D5F9867FA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06661" y="1690688"/>
            <a:ext cx="1576429" cy="1868068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9679DD11-F20C-1DED-0A49-4C1A2E7E3B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215970" y="1690688"/>
            <a:ext cx="1576429" cy="1868068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48B5FBC5-FA46-E12D-E834-CD052E0DD75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025279" y="1690687"/>
            <a:ext cx="1576429" cy="1868068"/>
          </a:xfrm>
          <a:prstGeom prst="rect">
            <a:avLst/>
          </a:prstGeom>
        </p:spPr>
      </p:pic>
      <p:sp>
        <p:nvSpPr>
          <p:cNvPr id="12" name="Segnaposto numero diapositiva 11">
            <a:extLst>
              <a:ext uri="{FF2B5EF4-FFF2-40B4-BE49-F238E27FC236}">
                <a16:creationId xmlns:a16="http://schemas.microsoft.com/office/drawing/2014/main" id="{E4040182-3DBA-4524-A5DC-5C1DA5B52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4ED9F-0AD1-BB4C-9842-01F95E80AFCD}" type="slidenum">
              <a:rPr lang="it-IT" smtClean="0"/>
              <a:t>14</a:t>
            </a:fld>
            <a:endParaRPr lang="it-IT" dirty="0"/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5DED82A5-AAB9-4CBA-870D-CF05AA07DD9A}"/>
              </a:ext>
            </a:extLst>
          </p:cNvPr>
          <p:cNvSpPr txBox="1"/>
          <p:nvPr/>
        </p:nvSpPr>
        <p:spPr>
          <a:xfrm>
            <a:off x="1094595" y="3798469"/>
            <a:ext cx="15764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latin typeface="Century Gothic" panose="020B0502020202020204" pitchFamily="34" charset="0"/>
              </a:rPr>
              <a:t>Pianifica e tiene traccia del lavoro, dei difetti e dei problemi</a:t>
            </a:r>
            <a:endParaRPr lang="it-IT" sz="1600" dirty="0">
              <a:effectLst/>
              <a:latin typeface="Century Gothic" panose="020B0502020202020204" pitchFamily="34" charset="0"/>
            </a:endParaRP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399C7D9F-B07F-BC69-C038-573D341905ED}"/>
              </a:ext>
            </a:extLst>
          </p:cNvPr>
          <p:cNvSpPr txBox="1"/>
          <p:nvPr/>
        </p:nvSpPr>
        <p:spPr>
          <a:xfrm>
            <a:off x="3155097" y="3798469"/>
            <a:ext cx="166341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latin typeface="Century Gothic" panose="020B0502020202020204" pitchFamily="34" charset="0"/>
              </a:rPr>
              <a:t>Set di strumenti usati per gestire il codice sorgente</a:t>
            </a:r>
            <a:endParaRPr lang="it-IT" sz="1600" dirty="0">
              <a:effectLst/>
              <a:latin typeface="Century Gothic" panose="020B0502020202020204" pitchFamily="34" charset="0"/>
            </a:endParaRPr>
          </a:p>
        </p:txBody>
      </p:sp>
      <p:sp>
        <p:nvSpPr>
          <p:cNvPr id="25" name="Rettangolo 24">
            <a:extLst>
              <a:ext uri="{FF2B5EF4-FFF2-40B4-BE49-F238E27FC236}">
                <a16:creationId xmlns:a16="http://schemas.microsoft.com/office/drawing/2014/main" id="{D07D2F7F-03E8-6BAD-3933-5F9ED5485C66}"/>
              </a:ext>
            </a:extLst>
          </p:cNvPr>
          <p:cNvSpPr/>
          <p:nvPr/>
        </p:nvSpPr>
        <p:spPr>
          <a:xfrm rot="5400000" flipH="1">
            <a:off x="6073140" y="-3836435"/>
            <a:ext cx="45719" cy="10515602"/>
          </a:xfrm>
          <a:prstGeom prst="rect">
            <a:avLst/>
          </a:prstGeom>
          <a:solidFill>
            <a:srgbClr val="0080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409665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43AC2C3-B1C5-086D-9F01-898DBA517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Century Gothic" panose="020B0502020202020204" pitchFamily="34" charset="0"/>
              </a:rPr>
              <a:t>Microsoft Azure </a:t>
            </a:r>
            <a:r>
              <a:rPr lang="it-IT" dirty="0" err="1">
                <a:latin typeface="Century Gothic" panose="020B0502020202020204" pitchFamily="34" charset="0"/>
              </a:rPr>
              <a:t>DevOps</a:t>
            </a:r>
            <a:endParaRPr lang="it-IT" dirty="0"/>
          </a:p>
        </p:txBody>
      </p:sp>
      <p:pic>
        <p:nvPicPr>
          <p:cNvPr id="15" name="Immagine 14">
            <a:extLst>
              <a:ext uri="{FF2B5EF4-FFF2-40B4-BE49-F238E27FC236}">
                <a16:creationId xmlns:a16="http://schemas.microsoft.com/office/drawing/2014/main" id="{6EC927D2-B4B9-C9B9-B077-E2B37A3E4B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8588" y="1690688"/>
            <a:ext cx="1576429" cy="1868068"/>
          </a:xfrm>
          <a:prstGeom prst="rect">
            <a:avLst/>
          </a:prstGeom>
        </p:spPr>
      </p:pic>
      <p:pic>
        <p:nvPicPr>
          <p:cNvPr id="16" name="Immagine 15">
            <a:extLst>
              <a:ext uri="{FF2B5EF4-FFF2-40B4-BE49-F238E27FC236}">
                <a16:creationId xmlns:a16="http://schemas.microsoft.com/office/drawing/2014/main" id="{77C965C3-17AC-582E-AF58-78BADBBF8E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0376" y="1690689"/>
            <a:ext cx="1576429" cy="1868068"/>
          </a:xfrm>
          <a:prstGeom prst="rect">
            <a:avLst/>
          </a:prstGeom>
        </p:spPr>
      </p:pic>
      <p:pic>
        <p:nvPicPr>
          <p:cNvPr id="19" name="Immagine 18">
            <a:extLst>
              <a:ext uri="{FF2B5EF4-FFF2-40B4-BE49-F238E27FC236}">
                <a16:creationId xmlns:a16="http://schemas.microsoft.com/office/drawing/2014/main" id="{24A4C701-186B-77A9-9CC8-1BEC1004AD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6801" y="1690688"/>
            <a:ext cx="1576429" cy="1868068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0C8227BB-B4B2-DBEF-4437-C3B29517C1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215970" y="1690688"/>
            <a:ext cx="1576429" cy="1868068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AB940A09-96E9-E1B7-26FC-F47ED1DC367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025279" y="1690687"/>
            <a:ext cx="1576429" cy="1868068"/>
          </a:xfrm>
          <a:prstGeom prst="rect">
            <a:avLst/>
          </a:prstGeom>
        </p:spPr>
      </p:pic>
      <p:sp>
        <p:nvSpPr>
          <p:cNvPr id="12" name="Segnaposto numero diapositiva 11">
            <a:extLst>
              <a:ext uri="{FF2B5EF4-FFF2-40B4-BE49-F238E27FC236}">
                <a16:creationId xmlns:a16="http://schemas.microsoft.com/office/drawing/2014/main" id="{A2493768-5C3C-95BC-23B7-70204395E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4ED9F-0AD1-BB4C-9842-01F95E80AFCD}" type="slidenum">
              <a:rPr lang="it-IT" smtClean="0"/>
              <a:t>15</a:t>
            </a:fld>
            <a:endParaRPr lang="it-IT" dirty="0"/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579644C9-46B3-0B0F-919D-7659C1E24BFD}"/>
              </a:ext>
            </a:extLst>
          </p:cNvPr>
          <p:cNvSpPr txBox="1"/>
          <p:nvPr/>
        </p:nvSpPr>
        <p:spPr>
          <a:xfrm>
            <a:off x="1094595" y="3798469"/>
            <a:ext cx="15764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latin typeface="Century Gothic" panose="020B0502020202020204" pitchFamily="34" charset="0"/>
              </a:rPr>
              <a:t>Pianifica e tiene traccia del lavoro, dei difetti e dei problemi</a:t>
            </a:r>
            <a:endParaRPr lang="it-IT" sz="1600" dirty="0">
              <a:effectLst/>
              <a:latin typeface="Century Gothic" panose="020B0502020202020204" pitchFamily="34" charset="0"/>
            </a:endParaRP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35F12793-70FE-91F0-E426-90277E0D1BE0}"/>
              </a:ext>
            </a:extLst>
          </p:cNvPr>
          <p:cNvSpPr txBox="1"/>
          <p:nvPr/>
        </p:nvSpPr>
        <p:spPr>
          <a:xfrm>
            <a:off x="5402118" y="3798469"/>
            <a:ext cx="15764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latin typeface="Century Gothic" panose="020B0502020202020204" pitchFamily="34" charset="0"/>
              </a:rPr>
              <a:t>Implementa pipeline di build, test e </a:t>
            </a:r>
            <a:r>
              <a:rPr lang="it-IT" sz="1600" dirty="0" err="1">
                <a:latin typeface="Century Gothic" panose="020B0502020202020204" pitchFamily="34" charset="0"/>
              </a:rPr>
              <a:t>deploy</a:t>
            </a:r>
            <a:r>
              <a:rPr lang="it-IT" sz="1600" dirty="0">
                <a:latin typeface="Century Gothic" panose="020B0502020202020204" pitchFamily="34" charset="0"/>
              </a:rPr>
              <a:t> di applicazioni</a:t>
            </a:r>
            <a:endParaRPr lang="it-IT" sz="1600" dirty="0">
              <a:effectLst/>
              <a:latin typeface="Century Gothic" panose="020B0502020202020204" pitchFamily="34" charset="0"/>
            </a:endParaRPr>
          </a:p>
        </p:txBody>
      </p:sp>
      <p:sp>
        <p:nvSpPr>
          <p:cNvPr id="25" name="Rettangolo 24">
            <a:extLst>
              <a:ext uri="{FF2B5EF4-FFF2-40B4-BE49-F238E27FC236}">
                <a16:creationId xmlns:a16="http://schemas.microsoft.com/office/drawing/2014/main" id="{CCA5B261-FC25-C13C-32A2-2D58FD4E1B59}"/>
              </a:ext>
            </a:extLst>
          </p:cNvPr>
          <p:cNvSpPr/>
          <p:nvPr/>
        </p:nvSpPr>
        <p:spPr>
          <a:xfrm rot="5400000" flipH="1">
            <a:off x="6073140" y="-3836435"/>
            <a:ext cx="45719" cy="10515602"/>
          </a:xfrm>
          <a:prstGeom prst="rect">
            <a:avLst/>
          </a:prstGeom>
          <a:solidFill>
            <a:srgbClr val="0080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4EB9A77E-52A3-F8C6-98A9-8440B430ABE3}"/>
              </a:ext>
            </a:extLst>
          </p:cNvPr>
          <p:cNvSpPr txBox="1"/>
          <p:nvPr/>
        </p:nvSpPr>
        <p:spPr>
          <a:xfrm>
            <a:off x="3155097" y="3798469"/>
            <a:ext cx="166341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latin typeface="Century Gothic" panose="020B0502020202020204" pitchFamily="34" charset="0"/>
              </a:rPr>
              <a:t>Set di strumenti usati per gestire il codice sorgente</a:t>
            </a:r>
            <a:endParaRPr lang="it-IT" sz="1600" dirty="0">
              <a:effectLst/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0697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43AC2C3-B1C5-086D-9F01-898DBA517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Century Gothic" panose="020B0502020202020204" pitchFamily="34" charset="0"/>
              </a:rPr>
              <a:t>Microsoft Azure </a:t>
            </a:r>
            <a:r>
              <a:rPr lang="it-IT" dirty="0" err="1">
                <a:latin typeface="Century Gothic" panose="020B0502020202020204" pitchFamily="34" charset="0"/>
              </a:rPr>
              <a:t>DevOps</a:t>
            </a:r>
            <a:endParaRPr lang="it-IT" dirty="0"/>
          </a:p>
        </p:txBody>
      </p:sp>
      <p:pic>
        <p:nvPicPr>
          <p:cNvPr id="15" name="Immagine 14">
            <a:extLst>
              <a:ext uri="{FF2B5EF4-FFF2-40B4-BE49-F238E27FC236}">
                <a16:creationId xmlns:a16="http://schemas.microsoft.com/office/drawing/2014/main" id="{6EC927D2-B4B9-C9B9-B077-E2B37A3E4B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8588" y="1690688"/>
            <a:ext cx="1576429" cy="1868068"/>
          </a:xfrm>
          <a:prstGeom prst="rect">
            <a:avLst/>
          </a:prstGeom>
        </p:spPr>
      </p:pic>
      <p:pic>
        <p:nvPicPr>
          <p:cNvPr id="16" name="Immagine 15">
            <a:extLst>
              <a:ext uri="{FF2B5EF4-FFF2-40B4-BE49-F238E27FC236}">
                <a16:creationId xmlns:a16="http://schemas.microsoft.com/office/drawing/2014/main" id="{77C965C3-17AC-582E-AF58-78BADBBF8E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0376" y="1690689"/>
            <a:ext cx="1576429" cy="1868068"/>
          </a:xfrm>
          <a:prstGeom prst="rect">
            <a:avLst/>
          </a:prstGeom>
        </p:spPr>
      </p:pic>
      <p:pic>
        <p:nvPicPr>
          <p:cNvPr id="17" name="Immagine 16">
            <a:extLst>
              <a:ext uri="{FF2B5EF4-FFF2-40B4-BE49-F238E27FC236}">
                <a16:creationId xmlns:a16="http://schemas.microsoft.com/office/drawing/2014/main" id="{207B9671-957B-8D48-FCFA-60F03DE297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0495" y="1690688"/>
            <a:ext cx="1576429" cy="1868068"/>
          </a:xfrm>
          <a:prstGeom prst="rect">
            <a:avLst/>
          </a:prstGeom>
        </p:spPr>
      </p:pic>
      <p:pic>
        <p:nvPicPr>
          <p:cNvPr id="19" name="Immagine 18">
            <a:extLst>
              <a:ext uri="{FF2B5EF4-FFF2-40B4-BE49-F238E27FC236}">
                <a16:creationId xmlns:a16="http://schemas.microsoft.com/office/drawing/2014/main" id="{24A4C701-186B-77A9-9CC8-1BEC1004AD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6801" y="1690688"/>
            <a:ext cx="1576429" cy="1868068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60381767-3A92-476C-C88E-0EC61D9838C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025279" y="1690687"/>
            <a:ext cx="1576429" cy="1868068"/>
          </a:xfrm>
          <a:prstGeom prst="rect">
            <a:avLst/>
          </a:prstGeom>
        </p:spPr>
      </p:pic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AECBEB0D-2281-EC35-3ACD-89292ECBC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4ED9F-0AD1-BB4C-9842-01F95E80AFCD}" type="slidenum">
              <a:rPr lang="it-IT" smtClean="0"/>
              <a:t>16</a:t>
            </a:fld>
            <a:endParaRPr lang="it-IT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16531351-F8EA-DEE0-DDF8-BE55F6F55177}"/>
              </a:ext>
            </a:extLst>
          </p:cNvPr>
          <p:cNvSpPr txBox="1"/>
          <p:nvPr/>
        </p:nvSpPr>
        <p:spPr>
          <a:xfrm>
            <a:off x="1094595" y="3798469"/>
            <a:ext cx="15764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latin typeface="Century Gothic" panose="020B0502020202020204" pitchFamily="34" charset="0"/>
              </a:rPr>
              <a:t>Pianifica e tiene traccia del lavoro, dei difetti e dei problemi</a:t>
            </a:r>
            <a:endParaRPr lang="it-IT" sz="1600" dirty="0">
              <a:effectLst/>
              <a:latin typeface="Century Gothic" panose="020B0502020202020204" pitchFamily="34" charset="0"/>
            </a:endParaRP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670EE63E-CA7A-89EA-CD84-C63F848D3021}"/>
              </a:ext>
            </a:extLst>
          </p:cNvPr>
          <p:cNvSpPr txBox="1"/>
          <p:nvPr/>
        </p:nvSpPr>
        <p:spPr>
          <a:xfrm>
            <a:off x="7605648" y="3798469"/>
            <a:ext cx="15764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latin typeface="Century Gothic" panose="020B0502020202020204" pitchFamily="34" charset="0"/>
              </a:rPr>
              <a:t>Pianifica e crea test</a:t>
            </a:r>
            <a:endParaRPr lang="it-IT" sz="1600" dirty="0">
              <a:effectLst/>
              <a:latin typeface="Century Gothic" panose="020B0502020202020204" pitchFamily="34" charset="0"/>
            </a:endParaRPr>
          </a:p>
        </p:txBody>
      </p:sp>
      <p:sp>
        <p:nvSpPr>
          <p:cNvPr id="22" name="Rettangolo 21">
            <a:extLst>
              <a:ext uri="{FF2B5EF4-FFF2-40B4-BE49-F238E27FC236}">
                <a16:creationId xmlns:a16="http://schemas.microsoft.com/office/drawing/2014/main" id="{587CC561-BDE6-87B9-BF67-E19FDF78220D}"/>
              </a:ext>
            </a:extLst>
          </p:cNvPr>
          <p:cNvSpPr/>
          <p:nvPr/>
        </p:nvSpPr>
        <p:spPr>
          <a:xfrm rot="5400000" flipH="1">
            <a:off x="6073140" y="-3836435"/>
            <a:ext cx="45719" cy="10515602"/>
          </a:xfrm>
          <a:prstGeom prst="rect">
            <a:avLst/>
          </a:prstGeom>
          <a:solidFill>
            <a:srgbClr val="0080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682871E0-5444-8B84-80A4-4A7E6FCED225}"/>
              </a:ext>
            </a:extLst>
          </p:cNvPr>
          <p:cNvSpPr txBox="1"/>
          <p:nvPr/>
        </p:nvSpPr>
        <p:spPr>
          <a:xfrm>
            <a:off x="5402118" y="3798469"/>
            <a:ext cx="15764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latin typeface="Century Gothic" panose="020B0502020202020204" pitchFamily="34" charset="0"/>
              </a:rPr>
              <a:t>Implementa pipeline di build, test e </a:t>
            </a:r>
            <a:r>
              <a:rPr lang="it-IT" sz="1600" dirty="0" err="1">
                <a:latin typeface="Century Gothic" panose="020B0502020202020204" pitchFamily="34" charset="0"/>
              </a:rPr>
              <a:t>deploy</a:t>
            </a:r>
            <a:r>
              <a:rPr lang="it-IT" sz="1600" dirty="0">
                <a:latin typeface="Century Gothic" panose="020B0502020202020204" pitchFamily="34" charset="0"/>
              </a:rPr>
              <a:t> di applicazioni</a:t>
            </a:r>
            <a:endParaRPr lang="it-IT" sz="1600" dirty="0">
              <a:effectLst/>
              <a:latin typeface="Century Gothic" panose="020B0502020202020204" pitchFamily="34" charset="0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F406CDBE-E4C5-817E-1B3D-39B171547FE1}"/>
              </a:ext>
            </a:extLst>
          </p:cNvPr>
          <p:cNvSpPr txBox="1"/>
          <p:nvPr/>
        </p:nvSpPr>
        <p:spPr>
          <a:xfrm>
            <a:off x="3155097" y="3798469"/>
            <a:ext cx="166341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latin typeface="Century Gothic" panose="020B0502020202020204" pitchFamily="34" charset="0"/>
              </a:rPr>
              <a:t>Set di strumenti usati per gestire il codice sorgente</a:t>
            </a:r>
            <a:endParaRPr lang="it-IT" sz="1600" dirty="0">
              <a:effectLst/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33240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43AC2C3-B1C5-086D-9F01-898DBA517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Century Gothic" panose="020B0502020202020204" pitchFamily="34" charset="0"/>
              </a:rPr>
              <a:t>Microsoft Azure </a:t>
            </a:r>
            <a:r>
              <a:rPr lang="it-IT" dirty="0" err="1">
                <a:latin typeface="Century Gothic" panose="020B0502020202020204" pitchFamily="34" charset="0"/>
              </a:rPr>
              <a:t>DevOps</a:t>
            </a:r>
            <a:endParaRPr lang="it-IT" dirty="0"/>
          </a:p>
        </p:txBody>
      </p:sp>
      <p:pic>
        <p:nvPicPr>
          <p:cNvPr id="15" name="Immagine 14">
            <a:extLst>
              <a:ext uri="{FF2B5EF4-FFF2-40B4-BE49-F238E27FC236}">
                <a16:creationId xmlns:a16="http://schemas.microsoft.com/office/drawing/2014/main" id="{6EC927D2-B4B9-C9B9-B077-E2B37A3E4B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8588" y="1690688"/>
            <a:ext cx="1576429" cy="1868068"/>
          </a:xfrm>
          <a:prstGeom prst="rect">
            <a:avLst/>
          </a:prstGeom>
        </p:spPr>
      </p:pic>
      <p:pic>
        <p:nvPicPr>
          <p:cNvPr id="16" name="Immagine 15">
            <a:extLst>
              <a:ext uri="{FF2B5EF4-FFF2-40B4-BE49-F238E27FC236}">
                <a16:creationId xmlns:a16="http://schemas.microsoft.com/office/drawing/2014/main" id="{77C965C3-17AC-582E-AF58-78BADBBF8E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0376" y="1690689"/>
            <a:ext cx="1576429" cy="1868068"/>
          </a:xfrm>
          <a:prstGeom prst="rect">
            <a:avLst/>
          </a:prstGeom>
        </p:spPr>
      </p:pic>
      <p:pic>
        <p:nvPicPr>
          <p:cNvPr id="17" name="Immagine 16">
            <a:extLst>
              <a:ext uri="{FF2B5EF4-FFF2-40B4-BE49-F238E27FC236}">
                <a16:creationId xmlns:a16="http://schemas.microsoft.com/office/drawing/2014/main" id="{207B9671-957B-8D48-FCFA-60F03DE297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0495" y="1690688"/>
            <a:ext cx="1576429" cy="1868068"/>
          </a:xfrm>
          <a:prstGeom prst="rect">
            <a:avLst/>
          </a:prstGeom>
        </p:spPr>
      </p:pic>
      <p:pic>
        <p:nvPicPr>
          <p:cNvPr id="18" name="Immagine 17">
            <a:extLst>
              <a:ext uri="{FF2B5EF4-FFF2-40B4-BE49-F238E27FC236}">
                <a16:creationId xmlns:a16="http://schemas.microsoft.com/office/drawing/2014/main" id="{BA5A2AB0-71DD-F6F5-D94A-D869E7484E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50614" y="1690688"/>
            <a:ext cx="1576429" cy="1868068"/>
          </a:xfrm>
          <a:prstGeom prst="rect">
            <a:avLst/>
          </a:prstGeom>
        </p:spPr>
      </p:pic>
      <p:pic>
        <p:nvPicPr>
          <p:cNvPr id="19" name="Immagine 18">
            <a:extLst>
              <a:ext uri="{FF2B5EF4-FFF2-40B4-BE49-F238E27FC236}">
                <a16:creationId xmlns:a16="http://schemas.microsoft.com/office/drawing/2014/main" id="{24A4C701-186B-77A9-9CC8-1BEC1004ADA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6801" y="1690688"/>
            <a:ext cx="1576429" cy="1868068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66FFDA2D-33AA-6FA0-6117-A96B18E87FC5}"/>
              </a:ext>
            </a:extLst>
          </p:cNvPr>
          <p:cNvSpPr txBox="1"/>
          <p:nvPr/>
        </p:nvSpPr>
        <p:spPr>
          <a:xfrm>
            <a:off x="9590464" y="3798469"/>
            <a:ext cx="167458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latin typeface="Century Gothic" panose="020B0502020202020204" pitchFamily="34" charset="0"/>
              </a:rPr>
              <a:t>Archivia e gestisce gli artefatti di compilazione</a:t>
            </a:r>
            <a:endParaRPr lang="it-IT" sz="1600" dirty="0">
              <a:effectLst/>
              <a:latin typeface="Century Gothic" panose="020B0502020202020204" pitchFamily="34" charset="0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50717F1D-175F-E877-EA66-3A7094FB8A30}"/>
              </a:ext>
            </a:extLst>
          </p:cNvPr>
          <p:cNvSpPr txBox="1"/>
          <p:nvPr/>
        </p:nvSpPr>
        <p:spPr>
          <a:xfrm>
            <a:off x="1094595" y="3798469"/>
            <a:ext cx="15764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latin typeface="Century Gothic" panose="020B0502020202020204" pitchFamily="34" charset="0"/>
              </a:rPr>
              <a:t>Pianifica e tiene traccia del lavoro, dei difetti e dei problemi</a:t>
            </a:r>
            <a:endParaRPr lang="it-IT" sz="1600" dirty="0">
              <a:effectLst/>
              <a:latin typeface="Century Gothic" panose="020B0502020202020204" pitchFamily="34" charset="0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A40A88D5-FCD1-193F-406F-BB5D23E36512}"/>
              </a:ext>
            </a:extLst>
          </p:cNvPr>
          <p:cNvSpPr txBox="1"/>
          <p:nvPr/>
        </p:nvSpPr>
        <p:spPr>
          <a:xfrm>
            <a:off x="7605648" y="3798469"/>
            <a:ext cx="15764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latin typeface="Century Gothic" panose="020B0502020202020204" pitchFamily="34" charset="0"/>
              </a:rPr>
              <a:t>Pianifica e crea test</a:t>
            </a:r>
            <a:endParaRPr lang="it-IT" sz="1600" dirty="0">
              <a:effectLst/>
              <a:latin typeface="Century Gothic" panose="020B0502020202020204" pitchFamily="34" charset="0"/>
            </a:endParaRPr>
          </a:p>
        </p:txBody>
      </p:sp>
      <p:sp>
        <p:nvSpPr>
          <p:cNvPr id="11" name="Segnaposto numero diapositiva 10">
            <a:extLst>
              <a:ext uri="{FF2B5EF4-FFF2-40B4-BE49-F238E27FC236}">
                <a16:creationId xmlns:a16="http://schemas.microsoft.com/office/drawing/2014/main" id="{14F1AEE5-BE90-12E1-6ADF-F2EE7FFC2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4ED9F-0AD1-BB4C-9842-01F95E80AFCD}" type="slidenum">
              <a:rPr lang="it-IT" smtClean="0"/>
              <a:t>17</a:t>
            </a:fld>
            <a:endParaRPr lang="it-IT"/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75F59239-DEAF-4E37-BB38-F72125E962E7}"/>
              </a:ext>
            </a:extLst>
          </p:cNvPr>
          <p:cNvSpPr/>
          <p:nvPr/>
        </p:nvSpPr>
        <p:spPr>
          <a:xfrm rot="5400000" flipH="1">
            <a:off x="6073140" y="-3836435"/>
            <a:ext cx="45719" cy="10515602"/>
          </a:xfrm>
          <a:prstGeom prst="rect">
            <a:avLst/>
          </a:prstGeom>
          <a:solidFill>
            <a:srgbClr val="0080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2F7A6802-AF6C-1154-2B88-B49930174A0F}"/>
              </a:ext>
            </a:extLst>
          </p:cNvPr>
          <p:cNvSpPr txBox="1"/>
          <p:nvPr/>
        </p:nvSpPr>
        <p:spPr>
          <a:xfrm>
            <a:off x="5402118" y="3798469"/>
            <a:ext cx="15764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latin typeface="Century Gothic" panose="020B0502020202020204" pitchFamily="34" charset="0"/>
              </a:rPr>
              <a:t>Implementa pipeline di build, test e </a:t>
            </a:r>
            <a:r>
              <a:rPr lang="it-IT" sz="1600" dirty="0" err="1">
                <a:latin typeface="Century Gothic" panose="020B0502020202020204" pitchFamily="34" charset="0"/>
              </a:rPr>
              <a:t>deploy</a:t>
            </a:r>
            <a:r>
              <a:rPr lang="it-IT" sz="1600" dirty="0">
                <a:latin typeface="Century Gothic" panose="020B0502020202020204" pitchFamily="34" charset="0"/>
              </a:rPr>
              <a:t> di applicazioni</a:t>
            </a:r>
            <a:endParaRPr lang="it-IT" sz="1600" dirty="0">
              <a:effectLst/>
              <a:latin typeface="Century Gothic" panose="020B0502020202020204" pitchFamily="34" charset="0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CA2CCAEE-C57F-890E-C578-48657C35FC26}"/>
              </a:ext>
            </a:extLst>
          </p:cNvPr>
          <p:cNvSpPr txBox="1"/>
          <p:nvPr/>
        </p:nvSpPr>
        <p:spPr>
          <a:xfrm>
            <a:off x="3155097" y="3798469"/>
            <a:ext cx="166341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latin typeface="Century Gothic" panose="020B0502020202020204" pitchFamily="34" charset="0"/>
              </a:rPr>
              <a:t>Set di strumenti usati per gestire il codice sorgente</a:t>
            </a:r>
            <a:endParaRPr lang="it-IT" sz="1600" dirty="0">
              <a:effectLst/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38980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5C56BE5-F430-74A1-DAC2-02DF25918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Infrastrutture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8DB5C93-97BA-8D4D-82C9-BDB29CCFC4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228191" cy="4351338"/>
          </a:xfrm>
        </p:spPr>
        <p:txBody>
          <a:bodyPr/>
          <a:lstStyle/>
          <a:p>
            <a:pPr marL="0" indent="0" algn="ctr">
              <a:buNone/>
            </a:pPr>
            <a:r>
              <a:rPr lang="it-IT" dirty="0">
                <a:latin typeface="Century Gothic" panose="020B0502020202020204" pitchFamily="34" charset="0"/>
              </a:rPr>
              <a:t>App service</a:t>
            </a:r>
          </a:p>
          <a:p>
            <a:pPr marL="0" indent="0">
              <a:buNone/>
            </a:pPr>
            <a:br>
              <a:rPr lang="it-IT" dirty="0">
                <a:latin typeface="Century Gothic" panose="020B0502020202020204" pitchFamily="34" charset="0"/>
              </a:rPr>
            </a:br>
            <a:br>
              <a:rPr lang="it-IT" dirty="0">
                <a:latin typeface="Century Gothic" panose="020B0502020202020204" pitchFamily="34" charset="0"/>
              </a:rPr>
            </a:br>
            <a:br>
              <a:rPr lang="it-IT" dirty="0">
                <a:latin typeface="Century Gothic" panose="020B0502020202020204" pitchFamily="34" charset="0"/>
              </a:rPr>
            </a:br>
            <a:br>
              <a:rPr lang="it-IT" dirty="0">
                <a:latin typeface="Century Gothic" panose="020B0502020202020204" pitchFamily="34" charset="0"/>
              </a:rPr>
            </a:br>
            <a:br>
              <a:rPr lang="it-IT" dirty="0">
                <a:latin typeface="Century Gothic" panose="020B0502020202020204" pitchFamily="34" charset="0"/>
              </a:rPr>
            </a:br>
            <a:r>
              <a:rPr lang="it-IT" sz="1800" dirty="0">
                <a:latin typeface="Century Gothic" panose="020B0502020202020204" pitchFamily="34" charset="0"/>
              </a:rPr>
              <a:t>Servizio per l’hosting di app</a:t>
            </a:r>
          </a:p>
          <a:p>
            <a:pPr marL="0" indent="0">
              <a:buNone/>
            </a:pPr>
            <a:r>
              <a:rPr lang="it-IT" sz="1800" dirty="0">
                <a:latin typeface="Century Gothic" panose="020B0502020202020204" pitchFamily="34" charset="0"/>
              </a:rPr>
              <a:t>Potenzialità della Microsoft con distribuzione continua</a:t>
            </a:r>
            <a:endParaRPr lang="it-IT" dirty="0">
              <a:latin typeface="Century Gothic" panose="020B0502020202020204" pitchFamily="34" charset="0"/>
            </a:endParaRPr>
          </a:p>
        </p:txBody>
      </p:sp>
      <p:sp>
        <p:nvSpPr>
          <p:cNvPr id="5" name="Segnaposto contenuto 2">
            <a:extLst>
              <a:ext uri="{FF2B5EF4-FFF2-40B4-BE49-F238E27FC236}">
                <a16:creationId xmlns:a16="http://schemas.microsoft.com/office/drawing/2014/main" id="{301BF496-ACF7-8C0D-A827-18B71BDC5620}"/>
              </a:ext>
            </a:extLst>
          </p:cNvPr>
          <p:cNvSpPr txBox="1">
            <a:spLocks/>
          </p:cNvSpPr>
          <p:nvPr/>
        </p:nvSpPr>
        <p:spPr>
          <a:xfrm>
            <a:off x="4402261" y="1847850"/>
            <a:ext cx="322819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it-IT" dirty="0">
                <a:latin typeface="Century Gothic" panose="020B0502020202020204" pitchFamily="34" charset="0"/>
              </a:rPr>
              <a:t>Database</a:t>
            </a:r>
          </a:p>
          <a:p>
            <a:pPr marL="0" indent="0">
              <a:buNone/>
            </a:pPr>
            <a:br>
              <a:rPr lang="it-IT" dirty="0">
                <a:latin typeface="Century Gothic" panose="020B0502020202020204" pitchFamily="34" charset="0"/>
              </a:rPr>
            </a:br>
            <a:br>
              <a:rPr lang="it-IT" dirty="0">
                <a:latin typeface="Century Gothic" panose="020B0502020202020204" pitchFamily="34" charset="0"/>
              </a:rPr>
            </a:br>
            <a:br>
              <a:rPr lang="it-IT" dirty="0">
                <a:latin typeface="Century Gothic" panose="020B0502020202020204" pitchFamily="34" charset="0"/>
              </a:rPr>
            </a:br>
            <a:br>
              <a:rPr lang="it-IT" dirty="0">
                <a:latin typeface="Century Gothic" panose="020B0502020202020204" pitchFamily="34" charset="0"/>
              </a:rPr>
            </a:br>
            <a:br>
              <a:rPr lang="it-IT" dirty="0">
                <a:latin typeface="Century Gothic" panose="020B0502020202020204" pitchFamily="34" charset="0"/>
              </a:rPr>
            </a:br>
            <a:r>
              <a:rPr lang="it-IT" sz="1800" dirty="0">
                <a:latin typeface="Century Gothic" panose="020B0502020202020204" pitchFamily="34" charset="0"/>
              </a:rPr>
              <a:t>Contiene dati sui clienti e su Kong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0712E139-115C-8358-2A3C-33C3E92E79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7759" y="2607759"/>
            <a:ext cx="1169072" cy="1169072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D53E24B9-C4F1-3C95-38BB-96A2C80A22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1822" y="2629984"/>
            <a:ext cx="1169072" cy="1169072"/>
          </a:xfrm>
          <a:prstGeom prst="rect">
            <a:avLst/>
          </a:prstGeom>
        </p:spPr>
      </p:pic>
      <p:sp>
        <p:nvSpPr>
          <p:cNvPr id="14" name="Segnaposto numero diapositiva 13">
            <a:extLst>
              <a:ext uri="{FF2B5EF4-FFF2-40B4-BE49-F238E27FC236}">
                <a16:creationId xmlns:a16="http://schemas.microsoft.com/office/drawing/2014/main" id="{FB123579-455A-09A8-EB83-F38424B44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4ED9F-0AD1-BB4C-9842-01F95E80AFCD}" type="slidenum">
              <a:rPr lang="it-IT" smtClean="0"/>
              <a:t>18</a:t>
            </a:fld>
            <a:endParaRPr lang="it-IT"/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C1DA3DB3-73D6-3C90-C5E2-33E7440479F3}"/>
              </a:ext>
            </a:extLst>
          </p:cNvPr>
          <p:cNvSpPr/>
          <p:nvPr/>
        </p:nvSpPr>
        <p:spPr>
          <a:xfrm rot="5400000" flipH="1">
            <a:off x="6073140" y="-3836435"/>
            <a:ext cx="45719" cy="10515602"/>
          </a:xfrm>
          <a:prstGeom prst="rect">
            <a:avLst/>
          </a:prstGeom>
          <a:solidFill>
            <a:srgbClr val="0080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59E86881-70D7-0497-8E27-D9682852A038}"/>
              </a:ext>
            </a:extLst>
          </p:cNvPr>
          <p:cNvSpPr txBox="1">
            <a:spLocks/>
          </p:cNvSpPr>
          <p:nvPr/>
        </p:nvSpPr>
        <p:spPr>
          <a:xfrm>
            <a:off x="7966322" y="1847850"/>
            <a:ext cx="338747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it-IT" dirty="0">
                <a:latin typeface="Century Gothic" panose="020B0502020202020204" pitchFamily="34" charset="0"/>
              </a:rPr>
              <a:t>Macchina virtuale</a:t>
            </a:r>
          </a:p>
          <a:p>
            <a:pPr marL="0" indent="0">
              <a:buNone/>
            </a:pPr>
            <a:br>
              <a:rPr lang="it-IT" dirty="0">
                <a:latin typeface="Century Gothic" panose="020B0502020202020204" pitchFamily="34" charset="0"/>
              </a:rPr>
            </a:br>
            <a:br>
              <a:rPr lang="it-IT" dirty="0">
                <a:latin typeface="Century Gothic" panose="020B0502020202020204" pitchFamily="34" charset="0"/>
              </a:rPr>
            </a:br>
            <a:br>
              <a:rPr lang="it-IT" dirty="0">
                <a:latin typeface="Century Gothic" panose="020B0502020202020204" pitchFamily="34" charset="0"/>
              </a:rPr>
            </a:br>
            <a:br>
              <a:rPr lang="it-IT" dirty="0">
                <a:latin typeface="Century Gothic" panose="020B0502020202020204" pitchFamily="34" charset="0"/>
              </a:rPr>
            </a:br>
            <a:br>
              <a:rPr lang="it-IT" dirty="0">
                <a:latin typeface="Century Gothic" panose="020B0502020202020204" pitchFamily="34" charset="0"/>
              </a:rPr>
            </a:br>
            <a:r>
              <a:rPr lang="it-IT" sz="1800" dirty="0">
                <a:latin typeface="Century Gothic" panose="020B0502020202020204" pitchFamily="34" charset="0"/>
              </a:rPr>
              <a:t>Ambiente per l’uso di Kong</a:t>
            </a:r>
          </a:p>
          <a:p>
            <a:pPr marL="0" indent="0">
              <a:buNone/>
            </a:pPr>
            <a:r>
              <a:rPr lang="it-IT" sz="1800" dirty="0">
                <a:latin typeface="Century Gothic" panose="020B0502020202020204" pitchFamily="34" charset="0"/>
              </a:rPr>
              <a:t>Utilizza container Docker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A3E0A89C-6C30-B268-A7F3-906158ADC7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75525" y="2629984"/>
            <a:ext cx="1169072" cy="1169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29351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000"/>
                            </p:stCondLst>
                            <p:childTnLst>
                              <p:par>
                                <p:cTn id="6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build="p"/>
      <p:bldP spid="6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5C56BE5-F430-74A1-DAC2-02DF25918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Pipeline di CI/CD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8DB5C93-97BA-8D4D-82C9-BDB29CCFC4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1664" y="1847850"/>
            <a:ext cx="4135452" cy="13255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it-IT" dirty="0">
                <a:latin typeface="Century Gothic" panose="020B0502020202020204" pitchFamily="34" charset="0"/>
              </a:rPr>
              <a:t>Microservizio</a:t>
            </a:r>
          </a:p>
          <a:p>
            <a:pPr marL="0" indent="0" algn="ctr">
              <a:buNone/>
            </a:pPr>
            <a:br>
              <a:rPr lang="it-IT" dirty="0">
                <a:latin typeface="Century Gothic" panose="020B0502020202020204" pitchFamily="34" charset="0"/>
              </a:rPr>
            </a:br>
            <a:r>
              <a:rPr lang="it-IT" sz="1800" dirty="0">
                <a:latin typeface="Century Gothic" panose="020B0502020202020204" pitchFamily="34" charset="0"/>
              </a:rPr>
              <a:t>Pipeline basata su 5 task</a:t>
            </a:r>
          </a:p>
        </p:txBody>
      </p:sp>
      <p:sp>
        <p:nvSpPr>
          <p:cNvPr id="5" name="Segnaposto contenuto 2">
            <a:extLst>
              <a:ext uri="{FF2B5EF4-FFF2-40B4-BE49-F238E27FC236}">
                <a16:creationId xmlns:a16="http://schemas.microsoft.com/office/drawing/2014/main" id="{301BF496-ACF7-8C0D-A827-18B71BDC5620}"/>
              </a:ext>
            </a:extLst>
          </p:cNvPr>
          <p:cNvSpPr txBox="1">
            <a:spLocks/>
          </p:cNvSpPr>
          <p:nvPr/>
        </p:nvSpPr>
        <p:spPr>
          <a:xfrm>
            <a:off x="6674884" y="1847850"/>
            <a:ext cx="4135452" cy="132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it-IT" dirty="0">
                <a:latin typeface="Century Gothic" panose="020B0502020202020204" pitchFamily="34" charset="0"/>
              </a:rPr>
              <a:t>Kong Gateway</a:t>
            </a:r>
          </a:p>
          <a:p>
            <a:pPr marL="0" indent="0" algn="just">
              <a:buNone/>
            </a:pPr>
            <a:br>
              <a:rPr lang="it-IT" dirty="0">
                <a:latin typeface="Century Gothic" panose="020B0502020202020204" pitchFamily="34" charset="0"/>
              </a:rPr>
            </a:br>
            <a:r>
              <a:rPr lang="it-IT" sz="1800" dirty="0">
                <a:latin typeface="Century Gothic" panose="020B0502020202020204" pitchFamily="34" charset="0"/>
              </a:rPr>
              <a:t>Pipeline con definizione ambiente</a:t>
            </a:r>
          </a:p>
          <a:p>
            <a:pPr marL="577850" indent="-214313" algn="just"/>
            <a:endParaRPr lang="it-IT" sz="1800" dirty="0">
              <a:latin typeface="Century Gothic" panose="020B0502020202020204" pitchFamily="34" charset="0"/>
            </a:endParaRPr>
          </a:p>
        </p:txBody>
      </p:sp>
      <p:sp>
        <p:nvSpPr>
          <p:cNvPr id="14" name="Segnaposto numero diapositiva 13">
            <a:extLst>
              <a:ext uri="{FF2B5EF4-FFF2-40B4-BE49-F238E27FC236}">
                <a16:creationId xmlns:a16="http://schemas.microsoft.com/office/drawing/2014/main" id="{FB123579-455A-09A8-EB83-F38424B44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4ED9F-0AD1-BB4C-9842-01F95E80AFCD}" type="slidenum">
              <a:rPr lang="it-IT" smtClean="0"/>
              <a:t>19</a:t>
            </a:fld>
            <a:endParaRPr lang="it-IT" dirty="0"/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C1DA3DB3-73D6-3C90-C5E2-33E7440479F3}"/>
              </a:ext>
            </a:extLst>
          </p:cNvPr>
          <p:cNvSpPr/>
          <p:nvPr/>
        </p:nvSpPr>
        <p:spPr>
          <a:xfrm rot="5400000" flipH="1">
            <a:off x="6073140" y="-3836435"/>
            <a:ext cx="45719" cy="10515602"/>
          </a:xfrm>
          <a:prstGeom prst="rect">
            <a:avLst/>
          </a:prstGeom>
          <a:solidFill>
            <a:srgbClr val="0080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14181BD8-64D4-33E0-8339-D0BFA043B9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435" y="3525520"/>
            <a:ext cx="5701909" cy="1885811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8AAE8C3F-F0C2-BAC2-C719-55143600CF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4396" y="3525520"/>
            <a:ext cx="3398018" cy="1885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5424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60DA25F-9158-EBF8-CE3E-DFEC7B048E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14990"/>
            <a:ext cx="9144000" cy="1028020"/>
          </a:xfrm>
          <a:solidFill>
            <a:srgbClr val="FFAB91"/>
          </a:solidFill>
        </p:spPr>
        <p:txBody>
          <a:bodyPr/>
          <a:lstStyle/>
          <a:p>
            <a:r>
              <a:rPr lang="it-IT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IL PROGETTO</a:t>
            </a:r>
          </a:p>
        </p:txBody>
      </p:sp>
    </p:spTree>
    <p:extLst>
      <p:ext uri="{BB962C8B-B14F-4D97-AF65-F5344CB8AC3E}">
        <p14:creationId xmlns:p14="http://schemas.microsoft.com/office/powerpoint/2010/main" val="3325030984"/>
      </p:ext>
    </p:extLst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A3224411-147C-D930-C92D-559CCA95B0C1}"/>
              </a:ext>
            </a:extLst>
          </p:cNvPr>
          <p:cNvSpPr txBox="1">
            <a:spLocks/>
          </p:cNvSpPr>
          <p:nvPr/>
        </p:nvSpPr>
        <p:spPr>
          <a:xfrm>
            <a:off x="1524000" y="2914990"/>
            <a:ext cx="9144000" cy="1028020"/>
          </a:xfrm>
          <a:prstGeom prst="rect">
            <a:avLst/>
          </a:prstGeom>
          <a:solidFill>
            <a:srgbClr val="9E9E9E"/>
          </a:solidFill>
          <a:effectLst/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RISULTATI</a:t>
            </a:r>
          </a:p>
        </p:txBody>
      </p:sp>
    </p:spTree>
    <p:extLst>
      <p:ext uri="{BB962C8B-B14F-4D97-AF65-F5344CB8AC3E}">
        <p14:creationId xmlns:p14="http://schemas.microsoft.com/office/powerpoint/2010/main" val="10192952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2BB0F74-3363-AF42-709E-E93953B19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Risultati</a:t>
            </a:r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896759CB-735C-082D-16EE-38D43954B4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3326" y="2549444"/>
            <a:ext cx="8925345" cy="3527326"/>
          </a:xfrm>
        </p:spPr>
      </p:pic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1F51550-0E4D-D40C-37FD-648EB0C8F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4ED9F-0AD1-BB4C-9842-01F95E80AFCD}" type="slidenum">
              <a:rPr lang="it-IT" smtClean="0"/>
              <a:t>21</a:t>
            </a:fld>
            <a:endParaRPr lang="it-IT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64EC5C47-DA9C-18B0-908F-89D36DBC7216}"/>
              </a:ext>
            </a:extLst>
          </p:cNvPr>
          <p:cNvSpPr/>
          <p:nvPr/>
        </p:nvSpPr>
        <p:spPr>
          <a:xfrm rot="5400000" flipH="1">
            <a:off x="6073140" y="-3836435"/>
            <a:ext cx="45719" cy="10515602"/>
          </a:xfrm>
          <a:prstGeom prst="rect">
            <a:avLst/>
          </a:prstGeom>
          <a:solidFill>
            <a:srgbClr val="9E9E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23ABF12-C3AB-E4EC-1CC8-D7D2C0AEA5FE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4423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dirty="0">
                <a:latin typeface="Century Gothic" panose="020B0502020202020204" pitchFamily="34" charset="0"/>
              </a:rPr>
              <a:t>Push di un nuovo codice attiva l’esecuzione della pipeline</a:t>
            </a:r>
          </a:p>
        </p:txBody>
      </p:sp>
    </p:spTree>
    <p:extLst>
      <p:ext uri="{BB962C8B-B14F-4D97-AF65-F5344CB8AC3E}">
        <p14:creationId xmlns:p14="http://schemas.microsoft.com/office/powerpoint/2010/main" val="34093535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8DEBC74-C5F9-2487-7E2D-D5E376B98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Risultati</a:t>
            </a:r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F613D6E9-0361-1932-C312-BDB2B8C550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6914" y="1950641"/>
            <a:ext cx="9898172" cy="4145756"/>
          </a:xfrm>
        </p:spPr>
      </p:pic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AFA3A49-E29E-4D86-450F-E79673950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4ED9F-0AD1-BB4C-9842-01F95E80AFCD}" type="slidenum">
              <a:rPr lang="it-IT" smtClean="0"/>
              <a:t>22</a:t>
            </a:fld>
            <a:endParaRPr lang="it-IT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2B8E051D-872F-2FDA-484A-53CCE68A8F2A}"/>
              </a:ext>
            </a:extLst>
          </p:cNvPr>
          <p:cNvSpPr/>
          <p:nvPr/>
        </p:nvSpPr>
        <p:spPr>
          <a:xfrm>
            <a:off x="6647937" y="4967415"/>
            <a:ext cx="1346886" cy="296563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FC6A1A23-7683-59EA-88F0-1958D212DC92}"/>
              </a:ext>
            </a:extLst>
          </p:cNvPr>
          <p:cNvSpPr/>
          <p:nvPr/>
        </p:nvSpPr>
        <p:spPr>
          <a:xfrm>
            <a:off x="2524898" y="2104766"/>
            <a:ext cx="3510142" cy="296563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9E80BEF0-EDF3-BDDC-524D-7283417BB48D}"/>
              </a:ext>
            </a:extLst>
          </p:cNvPr>
          <p:cNvSpPr/>
          <p:nvPr/>
        </p:nvSpPr>
        <p:spPr>
          <a:xfrm>
            <a:off x="6444076" y="3162465"/>
            <a:ext cx="3341191" cy="136203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9133B39E-7F6D-9647-CB9B-AD299D5F1E7B}"/>
              </a:ext>
            </a:extLst>
          </p:cNvPr>
          <p:cNvSpPr/>
          <p:nvPr/>
        </p:nvSpPr>
        <p:spPr>
          <a:xfrm rot="5400000" flipH="1">
            <a:off x="6073140" y="-3836435"/>
            <a:ext cx="45719" cy="10515602"/>
          </a:xfrm>
          <a:prstGeom prst="rect">
            <a:avLst/>
          </a:prstGeom>
          <a:solidFill>
            <a:srgbClr val="9E9E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473071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8DEBC74-C5F9-2487-7E2D-D5E376B98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Conclusione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AFA3A49-E29E-4D86-450F-E79673950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4ED9F-0AD1-BB4C-9842-01F95E80AFCD}" type="slidenum">
              <a:rPr lang="it-IT" smtClean="0"/>
              <a:t>23</a:t>
            </a:fld>
            <a:endParaRPr lang="it-IT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9133B39E-7F6D-9647-CB9B-AD299D5F1E7B}"/>
              </a:ext>
            </a:extLst>
          </p:cNvPr>
          <p:cNvSpPr/>
          <p:nvPr/>
        </p:nvSpPr>
        <p:spPr>
          <a:xfrm rot="5400000" flipH="1">
            <a:off x="6073140" y="-3836435"/>
            <a:ext cx="45719" cy="10515602"/>
          </a:xfrm>
          <a:prstGeom prst="rect">
            <a:avLst/>
          </a:prstGeom>
          <a:solidFill>
            <a:srgbClr val="9E9E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2A2A718E-ACCD-48D3-1BB8-85DE1B792C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0755" y="3728760"/>
            <a:ext cx="1594266" cy="1594266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6FBAFC5C-EBBD-81E7-A28D-ABAF5BCA3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6984" y="3728760"/>
            <a:ext cx="1594266" cy="1594266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ABEE46A2-47FB-990B-9BA5-D79A7BB5C9F3}"/>
              </a:ext>
            </a:extLst>
          </p:cNvPr>
          <p:cNvSpPr txBox="1"/>
          <p:nvPr/>
        </p:nvSpPr>
        <p:spPr>
          <a:xfrm>
            <a:off x="1249466" y="2484717"/>
            <a:ext cx="29568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Century Gothic" panose="020B0502020202020204" pitchFamily="34" charset="0"/>
              </a:rPr>
              <a:t>Automatizzare processi di compilazione e test</a:t>
            </a:r>
          </a:p>
          <a:p>
            <a:endParaRPr lang="it-IT" dirty="0"/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613F196D-FF22-C700-C8C8-8CD52954C094}"/>
              </a:ext>
            </a:extLst>
          </p:cNvPr>
          <p:cNvSpPr txBox="1"/>
          <p:nvPr/>
        </p:nvSpPr>
        <p:spPr>
          <a:xfrm>
            <a:off x="4617577" y="2477550"/>
            <a:ext cx="29568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Century Gothic" panose="020B0502020202020204" pitchFamily="34" charset="0"/>
              </a:rPr>
              <a:t>Automatizzare processi di distribuzione</a:t>
            </a:r>
          </a:p>
          <a:p>
            <a:endParaRPr lang="it-IT" dirty="0"/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016E8189-AA79-3EFD-F0A7-099BB9C92AD6}"/>
              </a:ext>
            </a:extLst>
          </p:cNvPr>
          <p:cNvSpPr txBox="1"/>
          <p:nvPr/>
        </p:nvSpPr>
        <p:spPr>
          <a:xfrm>
            <a:off x="7985693" y="2484717"/>
            <a:ext cx="295684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938"/>
            <a:r>
              <a:rPr lang="it-IT" sz="1800" dirty="0">
                <a:latin typeface="Century Gothic" panose="020B0502020202020204" pitchFamily="34" charset="0"/>
              </a:rPr>
              <a:t>Minimizzare tempo di sviluppo e rilascio del software</a:t>
            </a:r>
          </a:p>
        </p:txBody>
      </p:sp>
      <p:pic>
        <p:nvPicPr>
          <p:cNvPr id="16" name="Immagine 15">
            <a:extLst>
              <a:ext uri="{FF2B5EF4-FFF2-40B4-BE49-F238E27FC236}">
                <a16:creationId xmlns:a16="http://schemas.microsoft.com/office/drawing/2014/main" id="{8ADF16A0-FB3D-4CF9-271C-C4324FBDC0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8867" y="3728760"/>
            <a:ext cx="1594266" cy="1594266"/>
          </a:xfrm>
          <a:prstGeom prst="rect">
            <a:avLst/>
          </a:prstGeom>
        </p:spPr>
      </p:pic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F05B22AD-81EC-5A3B-2E4E-FDE6F151816D}"/>
              </a:ext>
            </a:extLst>
          </p:cNvPr>
          <p:cNvSpPr txBox="1"/>
          <p:nvPr/>
        </p:nvSpPr>
        <p:spPr>
          <a:xfrm>
            <a:off x="838197" y="1673667"/>
            <a:ext cx="1051559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it-IT" sz="2000" dirty="0">
                <a:latin typeface="Century Gothic" panose="020B0502020202020204" pitchFamily="34" charset="0"/>
              </a:rPr>
              <a:t>La metodologia DevOps e Microsoft Azure hanno permesso di:</a:t>
            </a:r>
          </a:p>
        </p:txBody>
      </p:sp>
    </p:spTree>
    <p:extLst>
      <p:ext uri="{BB962C8B-B14F-4D97-AF65-F5344CB8AC3E}">
        <p14:creationId xmlns:p14="http://schemas.microsoft.com/office/powerpoint/2010/main" val="42514089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DCF4C26-9E95-FB02-9C10-D1A6F0B0A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it-IT" dirty="0"/>
              <a:t>Grazie per l’attenzione!</a:t>
            </a:r>
          </a:p>
        </p:txBody>
      </p:sp>
    </p:spTree>
    <p:extLst>
      <p:ext uri="{BB962C8B-B14F-4D97-AF65-F5344CB8AC3E}">
        <p14:creationId xmlns:p14="http://schemas.microsoft.com/office/powerpoint/2010/main" val="39444682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3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64A2E6-5C11-98D0-9229-D11F6A804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Il progetto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1363017-FA8B-A277-703F-2C0062BE7A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2015" y="2243031"/>
            <a:ext cx="4393379" cy="1325564"/>
          </a:xfrm>
        </p:spPr>
        <p:txBody>
          <a:bodyPr numCol="1">
            <a:normAutofit fontScale="92500" lnSpcReduction="20000"/>
          </a:bodyPr>
          <a:lstStyle/>
          <a:p>
            <a:pPr marL="390525" indent="-390525">
              <a:buNone/>
            </a:pPr>
            <a:r>
              <a:rPr lang="it-IT" sz="2000" dirty="0">
                <a:latin typeface="Century Gothic" panose="020B0502020202020204" pitchFamily="34" charset="0"/>
              </a:rPr>
              <a:t>Microservizio</a:t>
            </a:r>
          </a:p>
          <a:p>
            <a:pPr marL="712788" indent="-381000"/>
            <a:r>
              <a:rPr lang="it-IT" sz="2000" dirty="0">
                <a:latin typeface="Century Gothic" panose="020B0502020202020204" pitchFamily="34" charset="0"/>
              </a:rPr>
              <a:t>Scritto in Java</a:t>
            </a:r>
          </a:p>
          <a:p>
            <a:pPr marL="712788" indent="-381000"/>
            <a:r>
              <a:rPr lang="it-IT" sz="2000" dirty="0">
                <a:latin typeface="Century Gothic" panose="020B0502020202020204" pitchFamily="34" charset="0"/>
              </a:rPr>
              <a:t>Effettua query</a:t>
            </a:r>
          </a:p>
          <a:p>
            <a:pPr marL="712788" indent="-381000"/>
            <a:r>
              <a:rPr lang="it-IT" sz="2000" dirty="0">
                <a:latin typeface="Century Gothic" panose="020B0502020202020204" pitchFamily="34" charset="0"/>
              </a:rPr>
              <a:t>Risposta tramite codice http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4EE48D8-167B-F756-5677-B27E83EBC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4ED9F-0AD1-BB4C-9842-01F95E80AFCD}" type="slidenum">
              <a:rPr lang="it-IT" smtClean="0"/>
              <a:t>3</a:t>
            </a:fld>
            <a:endParaRPr lang="it-IT"/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A7EE5209-549D-9938-3DC5-C415F687D528}"/>
              </a:ext>
            </a:extLst>
          </p:cNvPr>
          <p:cNvSpPr/>
          <p:nvPr/>
        </p:nvSpPr>
        <p:spPr>
          <a:xfrm rot="5400000" flipH="1">
            <a:off x="6073140" y="-3836435"/>
            <a:ext cx="45719" cy="10515602"/>
          </a:xfrm>
          <a:prstGeom prst="rect">
            <a:avLst/>
          </a:prstGeom>
          <a:solidFill>
            <a:srgbClr val="FFAB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Segnaposto contenuto 2">
            <a:extLst>
              <a:ext uri="{FF2B5EF4-FFF2-40B4-BE49-F238E27FC236}">
                <a16:creationId xmlns:a16="http://schemas.microsoft.com/office/drawing/2014/main" id="{144E9CB5-5AEB-BA42-0792-5F7939B56AD1}"/>
              </a:ext>
            </a:extLst>
          </p:cNvPr>
          <p:cNvSpPr txBox="1">
            <a:spLocks/>
          </p:cNvSpPr>
          <p:nvPr/>
        </p:nvSpPr>
        <p:spPr>
          <a:xfrm>
            <a:off x="6092310" y="2243031"/>
            <a:ext cx="5381935" cy="1325564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525" indent="0">
              <a:buFont typeface="Arial" panose="020B0604020202020204" pitchFamily="34" charset="0"/>
              <a:buNone/>
            </a:pPr>
            <a:r>
              <a:rPr lang="it-IT" sz="2000" dirty="0">
                <a:latin typeface="Century Gothic" panose="020B0502020202020204" pitchFamily="34" charset="0"/>
              </a:rPr>
              <a:t>Gateway</a:t>
            </a:r>
          </a:p>
          <a:p>
            <a:pPr marL="712788" indent="-381000"/>
            <a:r>
              <a:rPr lang="it-IT" sz="2000" dirty="0">
                <a:latin typeface="Century Gothic" panose="020B0502020202020204" pitchFamily="34" charset="0"/>
              </a:rPr>
              <a:t>Si interpone tra client e microservizio</a:t>
            </a:r>
          </a:p>
          <a:p>
            <a:pPr marL="712788" indent="-381000"/>
            <a:r>
              <a:rPr lang="it-IT" sz="2000" dirty="0">
                <a:latin typeface="Century Gothic" panose="020B0502020202020204" pitchFamily="34" charset="0"/>
              </a:rPr>
              <a:t>Si utilizza</a:t>
            </a: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42B57E12-E8BC-E774-09CE-CC43DC666F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4705" y="3014142"/>
            <a:ext cx="926896" cy="299878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30267495-EA41-5B28-45A0-B7C7028EFF7C}"/>
              </a:ext>
            </a:extLst>
          </p:cNvPr>
          <p:cNvSpPr txBox="1"/>
          <p:nvPr/>
        </p:nvSpPr>
        <p:spPr>
          <a:xfrm>
            <a:off x="838198" y="1673667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it-IT" sz="2000" dirty="0">
                <a:latin typeface="Century Gothic" panose="020B0502020202020204" pitchFamily="34" charset="0"/>
              </a:rPr>
              <a:t>Il progetto è composto da:</a:t>
            </a:r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5E2E1D98-0FC8-E7A3-0BE8-223FD0AE4E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8789" y="3737849"/>
            <a:ext cx="6487042" cy="2618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7305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64A2E6-5C11-98D0-9229-D11F6A804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Gli obiettivi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4EE48D8-167B-F756-5677-B27E83EBC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4ED9F-0AD1-BB4C-9842-01F95E80AFCD}" type="slidenum">
              <a:rPr lang="it-IT" smtClean="0"/>
              <a:t>4</a:t>
            </a:fld>
            <a:endParaRPr lang="it-IT"/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A7EE5209-549D-9938-3DC5-C415F687D528}"/>
              </a:ext>
            </a:extLst>
          </p:cNvPr>
          <p:cNvSpPr/>
          <p:nvPr/>
        </p:nvSpPr>
        <p:spPr>
          <a:xfrm rot="5400000" flipH="1">
            <a:off x="6073140" y="-3836435"/>
            <a:ext cx="45719" cy="10515602"/>
          </a:xfrm>
          <a:prstGeom prst="rect">
            <a:avLst/>
          </a:prstGeom>
          <a:solidFill>
            <a:srgbClr val="FFAB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30267495-EA41-5B28-45A0-B7C7028EFF7C}"/>
              </a:ext>
            </a:extLst>
          </p:cNvPr>
          <p:cNvSpPr txBox="1"/>
          <p:nvPr/>
        </p:nvSpPr>
        <p:spPr>
          <a:xfrm>
            <a:off x="838198" y="1892832"/>
            <a:ext cx="525780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it-IT" sz="2400" dirty="0">
                <a:latin typeface="Century Gothic" panose="020B0502020202020204" pitchFamily="34" charset="0"/>
              </a:rPr>
              <a:t>Realizzare pipeline per: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2400" dirty="0">
              <a:latin typeface="Century Gothic" panose="020B0502020202020204" pitchFamily="34" charset="0"/>
            </a:endParaRP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8FE19F7F-70A8-78CB-5265-722CA7CC3E4B}"/>
              </a:ext>
            </a:extLst>
          </p:cNvPr>
          <p:cNvSpPr txBox="1"/>
          <p:nvPr/>
        </p:nvSpPr>
        <p:spPr>
          <a:xfrm>
            <a:off x="6096000" y="1895046"/>
            <a:ext cx="52578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it-IT" sz="2400" dirty="0">
                <a:latin typeface="Century Gothic" panose="020B0502020202020204" pitchFamily="34" charset="0"/>
              </a:rPr>
              <a:t>Realizzare pipeline per:</a:t>
            </a:r>
            <a:endParaRPr lang="it-IT" sz="1600" dirty="0">
              <a:latin typeface="Century Gothic" panose="020B0502020202020204" pitchFamily="34" charset="0"/>
            </a:endParaRP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338F09B9-0E3D-D355-4A2B-8C6538053D9D}"/>
              </a:ext>
            </a:extLst>
          </p:cNvPr>
          <p:cNvSpPr txBox="1"/>
          <p:nvPr/>
        </p:nvSpPr>
        <p:spPr>
          <a:xfrm>
            <a:off x="838196" y="2477607"/>
            <a:ext cx="525780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20725" indent="-333375">
              <a:buFont typeface="Arial" panose="020B0604020202020204" pitchFamily="34" charset="0"/>
              <a:buChar char="•"/>
            </a:pPr>
            <a:r>
              <a:rPr lang="it-IT" sz="2400" dirty="0">
                <a:latin typeface="Century Gothic" panose="020B0502020202020204" pitchFamily="34" charset="0"/>
              </a:rPr>
              <a:t>Build</a:t>
            </a:r>
          </a:p>
          <a:p>
            <a:pPr marL="720725" indent="-333375">
              <a:buFont typeface="Arial" panose="020B0604020202020204" pitchFamily="34" charset="0"/>
              <a:buChar char="•"/>
            </a:pPr>
            <a:r>
              <a:rPr lang="it-IT" sz="2400" dirty="0">
                <a:latin typeface="Century Gothic" panose="020B0502020202020204" pitchFamily="34" charset="0"/>
              </a:rPr>
              <a:t>Test</a:t>
            </a:r>
          </a:p>
          <a:p>
            <a:pPr marL="720725" indent="-333375">
              <a:buFont typeface="Arial" panose="020B0604020202020204" pitchFamily="34" charset="0"/>
              <a:buChar char="•"/>
            </a:pPr>
            <a:r>
              <a:rPr lang="it-IT" sz="2400" dirty="0" err="1">
                <a:latin typeface="Century Gothic" panose="020B0502020202020204" pitchFamily="34" charset="0"/>
              </a:rPr>
              <a:t>Deploy</a:t>
            </a:r>
            <a:endParaRPr lang="it-IT" sz="2400" dirty="0">
              <a:latin typeface="Century Gothic" panose="020B0502020202020204" pitchFamily="34" charset="0"/>
            </a:endParaRPr>
          </a:p>
          <a:p>
            <a:pPr marL="720725" indent="-333375">
              <a:buFont typeface="Arial" panose="020B0604020202020204" pitchFamily="34" charset="0"/>
              <a:buChar char="•"/>
            </a:pPr>
            <a:endParaRPr lang="it-IT" sz="2400" dirty="0">
              <a:latin typeface="Century Gothic" panose="020B0502020202020204" pitchFamily="34" charset="0"/>
            </a:endParaRP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2B73E674-B7FC-5809-5BF2-57C95D8469B1}"/>
              </a:ext>
            </a:extLst>
          </p:cNvPr>
          <p:cNvSpPr txBox="1"/>
          <p:nvPr/>
        </p:nvSpPr>
        <p:spPr>
          <a:xfrm>
            <a:off x="838196" y="3836376"/>
            <a:ext cx="525780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it-IT" sz="2400" dirty="0">
                <a:latin typeface="Century Gothic" panose="020B0502020202020204" pitchFamily="34" charset="0"/>
              </a:rPr>
              <a:t>Del microservizio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2400" dirty="0">
              <a:latin typeface="Century Gothic" panose="020B0502020202020204" pitchFamily="34" charset="0"/>
            </a:endParaRP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251A9560-F93D-4CDA-2991-E84F9FA9C77B}"/>
              </a:ext>
            </a:extLst>
          </p:cNvPr>
          <p:cNvSpPr txBox="1"/>
          <p:nvPr/>
        </p:nvSpPr>
        <p:spPr>
          <a:xfrm>
            <a:off x="6095998" y="2844725"/>
            <a:ext cx="525780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20725" indent="-333375">
              <a:buFont typeface="Arial" panose="020B0604020202020204" pitchFamily="34" charset="0"/>
              <a:buChar char="•"/>
            </a:pPr>
            <a:r>
              <a:rPr lang="it-IT" sz="2400" dirty="0" err="1">
                <a:latin typeface="Century Gothic" panose="020B0502020202020204" pitchFamily="34" charset="0"/>
              </a:rPr>
              <a:t>Deploy</a:t>
            </a:r>
            <a:endParaRPr lang="it-IT" sz="2400" dirty="0">
              <a:latin typeface="Century Gothic" panose="020B0502020202020204" pitchFamily="34" charset="0"/>
            </a:endParaRPr>
          </a:p>
          <a:p>
            <a:pPr marL="720725" indent="-333375">
              <a:buFont typeface="Arial" panose="020B0604020202020204" pitchFamily="34" charset="0"/>
              <a:buChar char="•"/>
            </a:pPr>
            <a:endParaRPr lang="it-IT" sz="2400" dirty="0">
              <a:latin typeface="Century Gothic" panose="020B0502020202020204" pitchFamily="34" charset="0"/>
            </a:endParaRP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21995102-495F-D1F4-1572-BDEC2348EFCB}"/>
              </a:ext>
            </a:extLst>
          </p:cNvPr>
          <p:cNvSpPr txBox="1"/>
          <p:nvPr/>
        </p:nvSpPr>
        <p:spPr>
          <a:xfrm>
            <a:off x="6095998" y="3836376"/>
            <a:ext cx="525780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it-IT" sz="2400" dirty="0">
                <a:latin typeface="Century Gothic" panose="020B0502020202020204" pitchFamily="34" charset="0"/>
              </a:rPr>
              <a:t>Di una immagine personalizzata di Kong Gateway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24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61741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1">
            <a:extLst>
              <a:ext uri="{FF2B5EF4-FFF2-40B4-BE49-F238E27FC236}">
                <a16:creationId xmlns:a16="http://schemas.microsoft.com/office/drawing/2014/main" id="{B5D012BC-D48F-54B5-C698-111BDFFBB817}"/>
              </a:ext>
            </a:extLst>
          </p:cNvPr>
          <p:cNvSpPr txBox="1">
            <a:spLocks/>
          </p:cNvSpPr>
          <p:nvPr/>
        </p:nvSpPr>
        <p:spPr>
          <a:xfrm>
            <a:off x="1524000" y="2914990"/>
            <a:ext cx="9144000" cy="1028020"/>
          </a:xfrm>
          <a:prstGeom prst="rect">
            <a:avLst/>
          </a:prstGeom>
          <a:solidFill>
            <a:srgbClr val="4DB6AC"/>
          </a:solidFill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METODOLOGIA DEVOPS</a:t>
            </a:r>
          </a:p>
        </p:txBody>
      </p:sp>
    </p:spTree>
    <p:extLst>
      <p:ext uri="{BB962C8B-B14F-4D97-AF65-F5344CB8AC3E}">
        <p14:creationId xmlns:p14="http://schemas.microsoft.com/office/powerpoint/2010/main" val="15503841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e 11">
            <a:extLst>
              <a:ext uri="{FF2B5EF4-FFF2-40B4-BE49-F238E27FC236}">
                <a16:creationId xmlns:a16="http://schemas.microsoft.com/office/drawing/2014/main" id="{E593D95E-14FE-BE80-05AF-FA4B052544CD}"/>
              </a:ext>
            </a:extLst>
          </p:cNvPr>
          <p:cNvSpPr/>
          <p:nvPr/>
        </p:nvSpPr>
        <p:spPr>
          <a:xfrm>
            <a:off x="6256808" y="3564870"/>
            <a:ext cx="1671850" cy="1671850"/>
          </a:xfrm>
          <a:prstGeom prst="ellipse">
            <a:avLst/>
          </a:prstGeom>
          <a:solidFill>
            <a:srgbClr val="00B3EC"/>
          </a:solidFill>
          <a:ln>
            <a:solidFill>
              <a:srgbClr val="0085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2DA4D5FD-48B7-2CA4-4386-405F2C8F1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Cos’è </a:t>
            </a:r>
            <a:r>
              <a:rPr lang="it-IT" dirty="0" err="1"/>
              <a:t>DevOps</a:t>
            </a:r>
            <a:r>
              <a:rPr lang="it-IT" dirty="0"/>
              <a:t>?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A846892-805C-9391-F684-CB929A3E30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718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400" dirty="0">
                <a:latin typeface="Century Gothic" panose="020B0502020202020204" pitchFamily="34" charset="0"/>
              </a:rPr>
              <a:t>È una metodologia di sviluppo software che combina:</a:t>
            </a:r>
          </a:p>
          <a:p>
            <a:pPr marL="587375" indent="-214313"/>
            <a:r>
              <a:rPr lang="it-IT" sz="2400" dirty="0">
                <a:latin typeface="Century Gothic" panose="020B0502020202020204" pitchFamily="34" charset="0"/>
              </a:rPr>
              <a:t>Sviluppo software (Dev) </a:t>
            </a:r>
          </a:p>
          <a:p>
            <a:pPr marL="587375" indent="-214313"/>
            <a:r>
              <a:rPr lang="it-IT" sz="2400" dirty="0">
                <a:latin typeface="Century Gothic" panose="020B0502020202020204" pitchFamily="34" charset="0"/>
              </a:rPr>
              <a:t>Operazioni dell’Information Technology (Ops)</a:t>
            </a: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1E96769D-DE29-DD3B-E51A-9F0D12C9D3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3343" y="3564870"/>
            <a:ext cx="1671850" cy="1671850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2E78D371-FC4C-F083-E4BD-F4F91C5166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6808" y="3564870"/>
            <a:ext cx="1671850" cy="1671850"/>
          </a:xfrm>
          <a:prstGeom prst="rect">
            <a:avLst/>
          </a:prstGeom>
        </p:spPr>
      </p:pic>
      <p:sp>
        <p:nvSpPr>
          <p:cNvPr id="14" name="Segnaposto numero diapositiva 13">
            <a:extLst>
              <a:ext uri="{FF2B5EF4-FFF2-40B4-BE49-F238E27FC236}">
                <a16:creationId xmlns:a16="http://schemas.microsoft.com/office/drawing/2014/main" id="{25052D25-BC04-AB40-28DF-FC4EA050E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4ED9F-0AD1-BB4C-9842-01F95E80AFCD}" type="slidenum">
              <a:rPr lang="it-IT" smtClean="0"/>
              <a:t>6</a:t>
            </a:fld>
            <a:endParaRPr lang="it-IT" dirty="0"/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6B726953-3383-6DDF-895A-B28501C1FB70}"/>
              </a:ext>
            </a:extLst>
          </p:cNvPr>
          <p:cNvSpPr/>
          <p:nvPr/>
        </p:nvSpPr>
        <p:spPr>
          <a:xfrm rot="5400000" flipH="1">
            <a:off x="6073140" y="-3836435"/>
            <a:ext cx="45719" cy="10515602"/>
          </a:xfrm>
          <a:prstGeom prst="rect">
            <a:avLst/>
          </a:prstGeom>
          <a:solidFill>
            <a:srgbClr val="4DB6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B8252141-A6ED-69AB-1897-7E1D67F3C573}"/>
              </a:ext>
            </a:extLst>
          </p:cNvPr>
          <p:cNvSpPr txBox="1"/>
          <p:nvPr/>
        </p:nvSpPr>
        <p:spPr>
          <a:xfrm>
            <a:off x="4666296" y="5278871"/>
            <a:ext cx="8659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/>
              <a:t>DEV</a:t>
            </a:r>
            <a:endParaRPr lang="it-IT" b="1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3ED7B456-E6A7-87E6-44DA-1545B40150BB}"/>
              </a:ext>
            </a:extLst>
          </p:cNvPr>
          <p:cNvSpPr txBox="1"/>
          <p:nvPr/>
        </p:nvSpPr>
        <p:spPr>
          <a:xfrm>
            <a:off x="6684608" y="5278871"/>
            <a:ext cx="8162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/>
              <a:t>OPS</a:t>
            </a:r>
            <a:endParaRPr lang="it-IT" b="1" dirty="0"/>
          </a:p>
        </p:txBody>
      </p:sp>
    </p:spTree>
    <p:extLst>
      <p:ext uri="{BB962C8B-B14F-4D97-AF65-F5344CB8AC3E}">
        <p14:creationId xmlns:p14="http://schemas.microsoft.com/office/powerpoint/2010/main" val="23184921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DA4D5FD-48B7-2CA4-4386-405F2C8F1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Cos’è </a:t>
            </a:r>
            <a:r>
              <a:rPr lang="it-IT" dirty="0" err="1"/>
              <a:t>DevOps</a:t>
            </a:r>
            <a:r>
              <a:rPr lang="it-IT" dirty="0"/>
              <a:t>?</a:t>
            </a:r>
          </a:p>
        </p:txBody>
      </p:sp>
      <p:sp>
        <p:nvSpPr>
          <p:cNvPr id="14" name="Segnaposto numero diapositiva 13">
            <a:extLst>
              <a:ext uri="{FF2B5EF4-FFF2-40B4-BE49-F238E27FC236}">
                <a16:creationId xmlns:a16="http://schemas.microsoft.com/office/drawing/2014/main" id="{25052D25-BC04-AB40-28DF-FC4EA050E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4ED9F-0AD1-BB4C-9842-01F95E80AFCD}" type="slidenum">
              <a:rPr lang="it-IT" smtClean="0"/>
              <a:t>7</a:t>
            </a:fld>
            <a:endParaRPr lang="it-IT" dirty="0"/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6B726953-3383-6DDF-895A-B28501C1FB70}"/>
              </a:ext>
            </a:extLst>
          </p:cNvPr>
          <p:cNvSpPr/>
          <p:nvPr/>
        </p:nvSpPr>
        <p:spPr>
          <a:xfrm rot="5400000" flipH="1">
            <a:off x="6073140" y="-3836435"/>
            <a:ext cx="45719" cy="10515602"/>
          </a:xfrm>
          <a:prstGeom prst="rect">
            <a:avLst/>
          </a:prstGeom>
          <a:solidFill>
            <a:srgbClr val="4DB6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B8252141-A6ED-69AB-1897-7E1D67F3C573}"/>
              </a:ext>
            </a:extLst>
          </p:cNvPr>
          <p:cNvSpPr txBox="1"/>
          <p:nvPr/>
        </p:nvSpPr>
        <p:spPr>
          <a:xfrm>
            <a:off x="5000788" y="5278871"/>
            <a:ext cx="8659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/>
              <a:t>DEV</a:t>
            </a:r>
            <a:endParaRPr lang="it-IT" b="1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3ED7B456-E6A7-87E6-44DA-1545B40150BB}"/>
              </a:ext>
            </a:extLst>
          </p:cNvPr>
          <p:cNvSpPr txBox="1"/>
          <p:nvPr/>
        </p:nvSpPr>
        <p:spPr>
          <a:xfrm>
            <a:off x="6325271" y="5278871"/>
            <a:ext cx="8162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/>
              <a:t>OPS</a:t>
            </a:r>
            <a:endParaRPr lang="it-IT" b="1" dirty="0"/>
          </a:p>
        </p:txBody>
      </p:sp>
      <p:sp>
        <p:nvSpPr>
          <p:cNvPr id="6" name="Ovale 5">
            <a:extLst>
              <a:ext uri="{FF2B5EF4-FFF2-40B4-BE49-F238E27FC236}">
                <a16:creationId xmlns:a16="http://schemas.microsoft.com/office/drawing/2014/main" id="{067C0F3F-EACD-46FB-D32F-676409F50B41}"/>
              </a:ext>
            </a:extLst>
          </p:cNvPr>
          <p:cNvSpPr/>
          <p:nvPr/>
        </p:nvSpPr>
        <p:spPr>
          <a:xfrm>
            <a:off x="5845479" y="3564870"/>
            <a:ext cx="1671850" cy="1671850"/>
          </a:xfrm>
          <a:prstGeom prst="ellipse">
            <a:avLst/>
          </a:prstGeom>
          <a:solidFill>
            <a:srgbClr val="00B3EC"/>
          </a:solidFill>
          <a:ln>
            <a:solidFill>
              <a:srgbClr val="0085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6C809D3C-0C93-81A9-38AA-0D8A44E994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7835" y="3564870"/>
            <a:ext cx="1671850" cy="1671850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F8019E64-559C-394F-ED44-FDD91B8332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5479" y="3564870"/>
            <a:ext cx="1671850" cy="1671850"/>
          </a:xfrm>
          <a:prstGeom prst="rect">
            <a:avLst/>
          </a:prstGeom>
        </p:spPr>
      </p:pic>
      <p:sp>
        <p:nvSpPr>
          <p:cNvPr id="17" name="Segnaposto contenuto 2">
            <a:extLst>
              <a:ext uri="{FF2B5EF4-FFF2-40B4-BE49-F238E27FC236}">
                <a16:creationId xmlns:a16="http://schemas.microsoft.com/office/drawing/2014/main" id="{92ECDA62-0012-74C3-5F9B-8A3653CB33ED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16718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sz="2400" dirty="0">
                <a:latin typeface="Century Gothic" panose="020B0502020202020204" pitchFamily="34" charset="0"/>
              </a:rPr>
              <a:t>La finalità di DevOps è di creare ambienti in cui il ciclo di build, test e release siano automatizzati.</a:t>
            </a:r>
          </a:p>
        </p:txBody>
      </p:sp>
    </p:spTree>
    <p:extLst>
      <p:ext uri="{BB962C8B-B14F-4D97-AF65-F5344CB8AC3E}">
        <p14:creationId xmlns:p14="http://schemas.microsoft.com/office/powerpoint/2010/main" val="23219036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4409F65-FF41-2A21-DFC3-F12CBA3C2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Vantaggi di </a:t>
            </a:r>
            <a:r>
              <a:rPr lang="it-IT" dirty="0" err="1"/>
              <a:t>DevOps</a:t>
            </a:r>
            <a:endParaRPr lang="it-IT" dirty="0"/>
          </a:p>
        </p:txBody>
      </p:sp>
      <p:sp>
        <p:nvSpPr>
          <p:cNvPr id="4" name="Esagono orizzontale 3">
            <a:extLst>
              <a:ext uri="{FF2B5EF4-FFF2-40B4-BE49-F238E27FC236}">
                <a16:creationId xmlns:a16="http://schemas.microsoft.com/office/drawing/2014/main" id="{B48771B6-F220-5773-D05E-C72E90A2AAC2}"/>
              </a:ext>
            </a:extLst>
          </p:cNvPr>
          <p:cNvSpPr/>
          <p:nvPr/>
        </p:nvSpPr>
        <p:spPr>
          <a:xfrm rot="5400000">
            <a:off x="2291099" y="2600071"/>
            <a:ext cx="2210400" cy="2019600"/>
          </a:xfrm>
          <a:prstGeom prst="hexagon">
            <a:avLst/>
          </a:prstGeom>
          <a:solidFill>
            <a:srgbClr val="FF4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it-IT" dirty="0"/>
          </a:p>
        </p:txBody>
      </p:sp>
      <p:sp>
        <p:nvSpPr>
          <p:cNvPr id="5" name="Esagono orizzontale 4">
            <a:extLst>
              <a:ext uri="{FF2B5EF4-FFF2-40B4-BE49-F238E27FC236}">
                <a16:creationId xmlns:a16="http://schemas.microsoft.com/office/drawing/2014/main" id="{DD9259E3-754E-3E50-6BA6-A839925F7A82}"/>
              </a:ext>
            </a:extLst>
          </p:cNvPr>
          <p:cNvSpPr/>
          <p:nvPr/>
        </p:nvSpPr>
        <p:spPr>
          <a:xfrm rot="5400000">
            <a:off x="3364608" y="4396701"/>
            <a:ext cx="2210400" cy="2019600"/>
          </a:xfrm>
          <a:prstGeom prst="hexagon">
            <a:avLst/>
          </a:prstGeom>
          <a:solidFill>
            <a:srgbClr val="4078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it-IT" dirty="0"/>
              <a:t>Miglior Time-to-Market</a:t>
            </a:r>
          </a:p>
        </p:txBody>
      </p:sp>
      <p:sp>
        <p:nvSpPr>
          <p:cNvPr id="6" name="Esagono orizzontale 5">
            <a:extLst>
              <a:ext uri="{FF2B5EF4-FFF2-40B4-BE49-F238E27FC236}">
                <a16:creationId xmlns:a16="http://schemas.microsoft.com/office/drawing/2014/main" id="{999BF941-980E-F7A6-98E1-FAB4B38564E7}"/>
              </a:ext>
            </a:extLst>
          </p:cNvPr>
          <p:cNvSpPr/>
          <p:nvPr/>
        </p:nvSpPr>
        <p:spPr>
          <a:xfrm rot="5400000">
            <a:off x="4454897" y="2600071"/>
            <a:ext cx="2210400" cy="2019600"/>
          </a:xfrm>
          <a:prstGeom prst="hexagon">
            <a:avLst/>
          </a:prstGeom>
          <a:solidFill>
            <a:srgbClr val="00A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it-IT" dirty="0"/>
              <a:t>Qualità del prodotto o servizio migliore</a:t>
            </a:r>
          </a:p>
        </p:txBody>
      </p:sp>
      <p:sp>
        <p:nvSpPr>
          <p:cNvPr id="7" name="Esagono orizzontale 6">
            <a:extLst>
              <a:ext uri="{FF2B5EF4-FFF2-40B4-BE49-F238E27FC236}">
                <a16:creationId xmlns:a16="http://schemas.microsoft.com/office/drawing/2014/main" id="{598B3459-3DD3-E6E0-4245-693C4321B1F5}"/>
              </a:ext>
            </a:extLst>
          </p:cNvPr>
          <p:cNvSpPr/>
          <p:nvPr/>
        </p:nvSpPr>
        <p:spPr>
          <a:xfrm rot="5400000">
            <a:off x="5528407" y="4396701"/>
            <a:ext cx="2210400" cy="2019600"/>
          </a:xfrm>
          <a:prstGeom prst="hexagon">
            <a:avLst/>
          </a:prstGeom>
          <a:solidFill>
            <a:srgbClr val="D7A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it-IT" dirty="0"/>
              <a:t>Rapporti migliori con clientela</a:t>
            </a:r>
          </a:p>
        </p:txBody>
      </p:sp>
      <p:sp>
        <p:nvSpPr>
          <p:cNvPr id="8" name="Esagono orizzontale 7">
            <a:extLst>
              <a:ext uri="{FF2B5EF4-FFF2-40B4-BE49-F238E27FC236}">
                <a16:creationId xmlns:a16="http://schemas.microsoft.com/office/drawing/2014/main" id="{7BA19257-68B2-59B3-F058-EC5C1B0E1BDA}"/>
              </a:ext>
            </a:extLst>
          </p:cNvPr>
          <p:cNvSpPr/>
          <p:nvPr/>
        </p:nvSpPr>
        <p:spPr>
          <a:xfrm rot="5400000">
            <a:off x="6618695" y="2600070"/>
            <a:ext cx="2210400" cy="2019600"/>
          </a:xfrm>
          <a:prstGeom prst="hexagon">
            <a:avLst/>
          </a:prstGeom>
          <a:solidFill>
            <a:srgbClr val="AC3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it-IT" dirty="0"/>
              <a:t>Maggior innovazione</a:t>
            </a:r>
          </a:p>
        </p:txBody>
      </p:sp>
      <p:sp>
        <p:nvSpPr>
          <p:cNvPr id="9" name="Esagono orizzontale 8">
            <a:extLst>
              <a:ext uri="{FF2B5EF4-FFF2-40B4-BE49-F238E27FC236}">
                <a16:creationId xmlns:a16="http://schemas.microsoft.com/office/drawing/2014/main" id="{026FF069-56BD-FEC7-EA86-68B11058E32D}"/>
              </a:ext>
            </a:extLst>
          </p:cNvPr>
          <p:cNvSpPr/>
          <p:nvPr/>
        </p:nvSpPr>
        <p:spPr>
          <a:xfrm rot="5400000">
            <a:off x="7692204" y="4396701"/>
            <a:ext cx="2210400" cy="2019600"/>
          </a:xfrm>
          <a:prstGeom prst="hexagon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it-IT" dirty="0"/>
              <a:t>Riduzione di costi</a:t>
            </a:r>
          </a:p>
        </p:txBody>
      </p:sp>
      <p:sp>
        <p:nvSpPr>
          <p:cNvPr id="10" name="Esagono orizzontale 9">
            <a:extLst>
              <a:ext uri="{FF2B5EF4-FFF2-40B4-BE49-F238E27FC236}">
                <a16:creationId xmlns:a16="http://schemas.microsoft.com/office/drawing/2014/main" id="{7114F7F7-57E9-82D5-61B1-B70AB3AA70ED}"/>
              </a:ext>
            </a:extLst>
          </p:cNvPr>
          <p:cNvSpPr/>
          <p:nvPr/>
        </p:nvSpPr>
        <p:spPr>
          <a:xfrm rot="5400000">
            <a:off x="1200810" y="4396701"/>
            <a:ext cx="2210400" cy="2019600"/>
          </a:xfrm>
          <a:prstGeom prst="hexagon">
            <a:avLst/>
          </a:prstGeom>
          <a:gradFill flip="none" rotWithShape="1">
            <a:gsLst>
              <a:gs pos="0">
                <a:srgbClr val="AAAAAA">
                  <a:tint val="66000"/>
                  <a:satMod val="160000"/>
                </a:srgbClr>
              </a:gs>
              <a:gs pos="77000">
                <a:srgbClr val="AAAAAA">
                  <a:tint val="44500"/>
                  <a:satMod val="160000"/>
                  <a:alpha val="0"/>
                </a:srgbClr>
              </a:gs>
              <a:gs pos="37000">
                <a:srgbClr val="AAAAAA">
                  <a:tint val="23500"/>
                  <a:satMod val="16000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...</a:t>
            </a:r>
          </a:p>
        </p:txBody>
      </p:sp>
      <p:sp>
        <p:nvSpPr>
          <p:cNvPr id="11" name="Esagono orizzontale 10">
            <a:extLst>
              <a:ext uri="{FF2B5EF4-FFF2-40B4-BE49-F238E27FC236}">
                <a16:creationId xmlns:a16="http://schemas.microsoft.com/office/drawing/2014/main" id="{03F4875E-6688-1FCE-1B77-A22F4B2A9DCD}"/>
              </a:ext>
            </a:extLst>
          </p:cNvPr>
          <p:cNvSpPr/>
          <p:nvPr/>
        </p:nvSpPr>
        <p:spPr>
          <a:xfrm rot="16200000">
            <a:off x="8782492" y="2600070"/>
            <a:ext cx="2210400" cy="2019600"/>
          </a:xfrm>
          <a:prstGeom prst="hexagon">
            <a:avLst/>
          </a:prstGeom>
          <a:gradFill flip="none" rotWithShape="1">
            <a:gsLst>
              <a:gs pos="0">
                <a:srgbClr val="AAAAAA">
                  <a:tint val="66000"/>
                  <a:satMod val="160000"/>
                </a:srgbClr>
              </a:gs>
              <a:gs pos="77000">
                <a:srgbClr val="AAAAAA">
                  <a:tint val="44500"/>
                  <a:satMod val="160000"/>
                  <a:alpha val="0"/>
                </a:srgbClr>
              </a:gs>
              <a:gs pos="37000">
                <a:srgbClr val="AAAAAA">
                  <a:tint val="23500"/>
                  <a:satMod val="16000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BF07F8AD-AC5E-75F6-0F25-D9088C445342}"/>
              </a:ext>
            </a:extLst>
          </p:cNvPr>
          <p:cNvSpPr txBox="1"/>
          <p:nvPr/>
        </p:nvSpPr>
        <p:spPr>
          <a:xfrm>
            <a:off x="838200" y="1833495"/>
            <a:ext cx="8465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latin typeface="Century Gothic" panose="020B0502020202020204" pitchFamily="34" charset="0"/>
              </a:rPr>
              <a:t>Una ricerca di Harvard evidenzia che i vantaggi principali di </a:t>
            </a:r>
            <a:r>
              <a:rPr lang="it-IT" dirty="0" err="1">
                <a:latin typeface="Century Gothic" panose="020B0502020202020204" pitchFamily="34" charset="0"/>
              </a:rPr>
              <a:t>DevOps</a:t>
            </a:r>
            <a:r>
              <a:rPr lang="it-IT" dirty="0">
                <a:latin typeface="Century Gothic" panose="020B0502020202020204" pitchFamily="34" charset="0"/>
              </a:rPr>
              <a:t> sono:</a:t>
            </a:r>
          </a:p>
        </p:txBody>
      </p:sp>
      <p:sp>
        <p:nvSpPr>
          <p:cNvPr id="13" name="Segnaposto numero diapositiva 12">
            <a:extLst>
              <a:ext uri="{FF2B5EF4-FFF2-40B4-BE49-F238E27FC236}">
                <a16:creationId xmlns:a16="http://schemas.microsoft.com/office/drawing/2014/main" id="{11B66F73-D13F-D3EF-6C68-A53B1BA8B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4ED9F-0AD1-BB4C-9842-01F95E80AFCD}" type="slidenum">
              <a:rPr lang="it-IT" smtClean="0"/>
              <a:t>8</a:t>
            </a:fld>
            <a:endParaRPr lang="it-IT"/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70CA7634-A978-90CE-22A8-72CEE6245240}"/>
              </a:ext>
            </a:extLst>
          </p:cNvPr>
          <p:cNvSpPr/>
          <p:nvPr/>
        </p:nvSpPr>
        <p:spPr>
          <a:xfrm rot="5400000" flipH="1">
            <a:off x="6073140" y="-3836435"/>
            <a:ext cx="45719" cy="10515602"/>
          </a:xfrm>
          <a:prstGeom prst="rect">
            <a:avLst/>
          </a:prstGeom>
          <a:solidFill>
            <a:srgbClr val="4DB6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30D7076D-15D3-6F44-AC72-2B30EE4C5154}"/>
              </a:ext>
            </a:extLst>
          </p:cNvPr>
          <p:cNvSpPr txBox="1"/>
          <p:nvPr/>
        </p:nvSpPr>
        <p:spPr>
          <a:xfrm>
            <a:off x="2480086" y="3016314"/>
            <a:ext cx="183242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chemeClr val="lt1"/>
                </a:solidFill>
              </a:rPr>
              <a:t>Miglior collaborazione tra sviluppatori e </a:t>
            </a:r>
            <a:r>
              <a:rPr lang="it-IT" dirty="0" err="1">
                <a:solidFill>
                  <a:schemeClr val="lt1"/>
                </a:solidFill>
              </a:rPr>
              <a:t>operations</a:t>
            </a:r>
            <a:endParaRPr lang="it-IT" dirty="0">
              <a:solidFill>
                <a:schemeClr val="lt1"/>
              </a:solidFill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89612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7399A1C-8FCE-F6C0-588E-EDC67B55E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Continuous</a:t>
            </a:r>
            <a:r>
              <a:rPr lang="it-IT" dirty="0"/>
              <a:t> Integration e Delivery</a:t>
            </a:r>
          </a:p>
        </p:txBody>
      </p:sp>
      <p:sp>
        <p:nvSpPr>
          <p:cNvPr id="8" name="Segnaposto numero diapositiva 7">
            <a:extLst>
              <a:ext uri="{FF2B5EF4-FFF2-40B4-BE49-F238E27FC236}">
                <a16:creationId xmlns:a16="http://schemas.microsoft.com/office/drawing/2014/main" id="{70136F1F-0F2E-A8D7-878A-1186A6BC8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4ED9F-0AD1-BB4C-9842-01F95E80AFCD}" type="slidenum">
              <a:rPr lang="it-IT" smtClean="0"/>
              <a:t>9</a:t>
            </a:fld>
            <a:endParaRPr lang="it-IT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56EF002A-1A82-5F25-F576-39A37581DB3D}"/>
              </a:ext>
            </a:extLst>
          </p:cNvPr>
          <p:cNvSpPr/>
          <p:nvPr/>
        </p:nvSpPr>
        <p:spPr>
          <a:xfrm rot="5400000" flipH="1">
            <a:off x="6073140" y="-3836435"/>
            <a:ext cx="45719" cy="10515602"/>
          </a:xfrm>
          <a:prstGeom prst="rect">
            <a:avLst/>
          </a:prstGeom>
          <a:solidFill>
            <a:srgbClr val="4DB6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Segnaposto contenuto 2">
            <a:extLst>
              <a:ext uri="{FF2B5EF4-FFF2-40B4-BE49-F238E27FC236}">
                <a16:creationId xmlns:a16="http://schemas.microsoft.com/office/drawing/2014/main" id="{24ABF292-95C2-EF66-451A-D41C27687D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4239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it-IT" dirty="0">
                <a:latin typeface="Century Gothic" panose="020B0502020202020204" pitchFamily="34" charset="0"/>
              </a:rPr>
              <a:t>Nuove versioni del software sono rilasciate dalle pipeline di CI/CD</a:t>
            </a:r>
          </a:p>
        </p:txBody>
      </p:sp>
      <p:sp>
        <p:nvSpPr>
          <p:cNvPr id="13" name="Segnaposto contenuto 2">
            <a:extLst>
              <a:ext uri="{FF2B5EF4-FFF2-40B4-BE49-F238E27FC236}">
                <a16:creationId xmlns:a16="http://schemas.microsoft.com/office/drawing/2014/main" id="{B948D5CA-AD0A-F466-413A-32436C9F1F33}"/>
              </a:ext>
            </a:extLst>
          </p:cNvPr>
          <p:cNvSpPr txBox="1">
            <a:spLocks/>
          </p:cNvSpPr>
          <p:nvPr/>
        </p:nvSpPr>
        <p:spPr>
          <a:xfrm>
            <a:off x="838198" y="4478611"/>
            <a:ext cx="4847898" cy="16009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it-IT" sz="2000" dirty="0" err="1">
                <a:latin typeface="Century Gothic" panose="020B0502020202020204" pitchFamily="34" charset="0"/>
              </a:rPr>
              <a:t>Continuous</a:t>
            </a:r>
            <a:r>
              <a:rPr lang="it-IT" sz="2000" dirty="0">
                <a:latin typeface="Century Gothic" panose="020B0502020202020204" pitchFamily="34" charset="0"/>
              </a:rPr>
              <a:t> Integration</a:t>
            </a:r>
          </a:p>
          <a:p>
            <a:pPr marL="0" indent="0">
              <a:buFont typeface="Arial" panose="020B0604020202020204" pitchFamily="34" charset="0"/>
              <a:buNone/>
            </a:pPr>
            <a:br>
              <a:rPr lang="it-IT" sz="2000" dirty="0">
                <a:latin typeface="Century Gothic" panose="020B0502020202020204" pitchFamily="34" charset="0"/>
              </a:rPr>
            </a:br>
            <a:r>
              <a:rPr lang="it-IT" sz="2000" dirty="0">
                <a:latin typeface="Century Gothic" panose="020B0502020202020204" pitchFamily="34" charset="0"/>
              </a:rPr>
              <a:t>Automatizza merge, compilazione e test del codice</a:t>
            </a:r>
          </a:p>
        </p:txBody>
      </p:sp>
      <p:sp>
        <p:nvSpPr>
          <p:cNvPr id="14" name="Segnaposto contenuto 2">
            <a:extLst>
              <a:ext uri="{FF2B5EF4-FFF2-40B4-BE49-F238E27FC236}">
                <a16:creationId xmlns:a16="http://schemas.microsoft.com/office/drawing/2014/main" id="{7C3C6AB0-F3BF-62F9-6FF9-2CC2F3DA1151}"/>
              </a:ext>
            </a:extLst>
          </p:cNvPr>
          <p:cNvSpPr txBox="1">
            <a:spLocks/>
          </p:cNvSpPr>
          <p:nvPr/>
        </p:nvSpPr>
        <p:spPr>
          <a:xfrm>
            <a:off x="6505901" y="4478611"/>
            <a:ext cx="4847899" cy="16009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it-IT" sz="2000" dirty="0" err="1">
                <a:latin typeface="Century Gothic" panose="020B0502020202020204" pitchFamily="34" charset="0"/>
              </a:rPr>
              <a:t>Continuous</a:t>
            </a:r>
            <a:r>
              <a:rPr lang="it-IT" sz="2000" dirty="0">
                <a:latin typeface="Century Gothic" panose="020B0502020202020204" pitchFamily="34" charset="0"/>
              </a:rPr>
              <a:t> Delivery</a:t>
            </a:r>
          </a:p>
          <a:p>
            <a:pPr marL="0" indent="0">
              <a:buNone/>
            </a:pPr>
            <a:br>
              <a:rPr lang="it-IT" sz="2000" dirty="0">
                <a:latin typeface="Century Gothic" panose="020B0502020202020204" pitchFamily="34" charset="0"/>
              </a:rPr>
            </a:br>
            <a:r>
              <a:rPr lang="it-IT" sz="2000" dirty="0">
                <a:latin typeface="Century Gothic" panose="020B0502020202020204" pitchFamily="34" charset="0"/>
              </a:rPr>
              <a:t>Automatizza la distribuzione su più ambienti</a:t>
            </a:r>
          </a:p>
        </p:txBody>
      </p:sp>
      <p:pic>
        <p:nvPicPr>
          <p:cNvPr id="15" name="Immagine 14">
            <a:extLst>
              <a:ext uri="{FF2B5EF4-FFF2-40B4-BE49-F238E27FC236}">
                <a16:creationId xmlns:a16="http://schemas.microsoft.com/office/drawing/2014/main" id="{85EEDFC2-24B1-BC55-9142-277D3EFB68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3085" y="2966651"/>
            <a:ext cx="861995" cy="1091861"/>
          </a:xfrm>
          <a:prstGeom prst="rect">
            <a:avLst/>
          </a:prstGeom>
        </p:spPr>
      </p:pic>
      <p:pic>
        <p:nvPicPr>
          <p:cNvPr id="16" name="Immagine 15">
            <a:extLst>
              <a:ext uri="{FF2B5EF4-FFF2-40B4-BE49-F238E27FC236}">
                <a16:creationId xmlns:a16="http://schemas.microsoft.com/office/drawing/2014/main" id="{3A93D1A0-3F3F-334C-9174-ED7476E487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2595" y="2538241"/>
            <a:ext cx="1041578" cy="653680"/>
          </a:xfrm>
          <a:prstGeom prst="rect">
            <a:avLst/>
          </a:prstGeom>
        </p:spPr>
      </p:pic>
      <p:pic>
        <p:nvPicPr>
          <p:cNvPr id="17" name="Immagine 16">
            <a:extLst>
              <a:ext uri="{FF2B5EF4-FFF2-40B4-BE49-F238E27FC236}">
                <a16:creationId xmlns:a16="http://schemas.microsoft.com/office/drawing/2014/main" id="{5A622B42-BA97-3510-CC7C-4273FD9F9B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97083" y="2526639"/>
            <a:ext cx="1084678" cy="653680"/>
          </a:xfrm>
          <a:prstGeom prst="rect">
            <a:avLst/>
          </a:prstGeom>
        </p:spPr>
      </p:pic>
      <p:pic>
        <p:nvPicPr>
          <p:cNvPr id="19" name="Immagine 18">
            <a:extLst>
              <a:ext uri="{FF2B5EF4-FFF2-40B4-BE49-F238E27FC236}">
                <a16:creationId xmlns:a16="http://schemas.microsoft.com/office/drawing/2014/main" id="{AFA7A5DC-9829-3809-3E67-3DD5E9AFB2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41506" y="2977197"/>
            <a:ext cx="811712" cy="1077494"/>
          </a:xfrm>
          <a:prstGeom prst="rect">
            <a:avLst/>
          </a:prstGeom>
        </p:spPr>
      </p:pic>
      <p:pic>
        <p:nvPicPr>
          <p:cNvPr id="20" name="Immagine 19">
            <a:extLst>
              <a:ext uri="{FF2B5EF4-FFF2-40B4-BE49-F238E27FC236}">
                <a16:creationId xmlns:a16="http://schemas.microsoft.com/office/drawing/2014/main" id="{579C3533-56F5-357F-03B2-D66E1D90FCD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95080" y="2561353"/>
            <a:ext cx="1127777" cy="1106227"/>
          </a:xfrm>
          <a:prstGeom prst="rect">
            <a:avLst/>
          </a:prstGeom>
        </p:spPr>
      </p:pic>
      <p:pic>
        <p:nvPicPr>
          <p:cNvPr id="22" name="Immagine 21">
            <a:extLst>
              <a:ext uri="{FF2B5EF4-FFF2-40B4-BE49-F238E27FC236}">
                <a16:creationId xmlns:a16="http://schemas.microsoft.com/office/drawing/2014/main" id="{C3465979-5F06-16AC-5BC3-B71CFAB4B6B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24029" y="3421981"/>
            <a:ext cx="890728" cy="632130"/>
          </a:xfrm>
          <a:prstGeom prst="rect">
            <a:avLst/>
          </a:prstGeom>
        </p:spPr>
      </p:pic>
      <p:pic>
        <p:nvPicPr>
          <p:cNvPr id="23" name="Immagine 22">
            <a:extLst>
              <a:ext uri="{FF2B5EF4-FFF2-40B4-BE49-F238E27FC236}">
                <a16:creationId xmlns:a16="http://schemas.microsoft.com/office/drawing/2014/main" id="{C4CC9BFF-388E-41E7-65C1-CBDE239578A7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15732" t="32221" r="63734" b="31818"/>
          <a:stretch/>
        </p:blipFill>
        <p:spPr>
          <a:xfrm>
            <a:off x="4892060" y="3036287"/>
            <a:ext cx="677333" cy="575733"/>
          </a:xfrm>
          <a:prstGeom prst="rect">
            <a:avLst/>
          </a:prstGeom>
        </p:spPr>
      </p:pic>
      <p:pic>
        <p:nvPicPr>
          <p:cNvPr id="24" name="Immagine 23">
            <a:extLst>
              <a:ext uri="{FF2B5EF4-FFF2-40B4-BE49-F238E27FC236}">
                <a16:creationId xmlns:a16="http://schemas.microsoft.com/office/drawing/2014/main" id="{FC1C258D-C581-B5E3-12A6-A464A7448371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65013" t="32349" r="13768" b="34509"/>
          <a:stretch/>
        </p:blipFill>
        <p:spPr>
          <a:xfrm>
            <a:off x="6547545" y="3036940"/>
            <a:ext cx="699911" cy="530578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168AD4BD-CF49-8371-5602-4D51E2CEC30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791543" y="2610408"/>
            <a:ext cx="1048916" cy="1048916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B1497CAD-EB4B-3A7D-7FDF-69D45FD1A7E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176518" y="3436482"/>
            <a:ext cx="926646" cy="624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36188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12089</TotalTime>
  <Words>563</Words>
  <Application>Microsoft Macintosh PowerPoint</Application>
  <PresentationFormat>Widescreen</PresentationFormat>
  <Paragraphs>142</Paragraphs>
  <Slides>24</Slides>
  <Notes>14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24</vt:i4>
      </vt:variant>
    </vt:vector>
  </HeadingPairs>
  <TitlesOfParts>
    <vt:vector size="29" baseType="lpstr">
      <vt:lpstr>Arial</vt:lpstr>
      <vt:lpstr>Calibri</vt:lpstr>
      <vt:lpstr>Century Gothic</vt:lpstr>
      <vt:lpstr>Palatino Linotype</vt:lpstr>
      <vt:lpstr>Tema di Office</vt:lpstr>
      <vt:lpstr>AZURE DEVOPS: PIPELINE DI CI/CD PER  LA DISTRIBUZIONE DI UN MICROSERVIZIO</vt:lpstr>
      <vt:lpstr>IL PROGETTO</vt:lpstr>
      <vt:lpstr>Il progetto</vt:lpstr>
      <vt:lpstr>Gli obiettivi</vt:lpstr>
      <vt:lpstr>Presentazione standard di PowerPoint</vt:lpstr>
      <vt:lpstr>Cos’è DevOps?</vt:lpstr>
      <vt:lpstr>Cos’è DevOps?</vt:lpstr>
      <vt:lpstr>Vantaggi di DevOps</vt:lpstr>
      <vt:lpstr>Continuous Integration e Delivery</vt:lpstr>
      <vt:lpstr>DevOps lifecycle</vt:lpstr>
      <vt:lpstr>Presentazione standard di PowerPoint</vt:lpstr>
      <vt:lpstr>Microsoft Azure DevOps</vt:lpstr>
      <vt:lpstr>Microsoft Azure DevOps</vt:lpstr>
      <vt:lpstr>Microsoft Azure DevOps</vt:lpstr>
      <vt:lpstr>Microsoft Azure DevOps</vt:lpstr>
      <vt:lpstr>Microsoft Azure DevOps</vt:lpstr>
      <vt:lpstr>Microsoft Azure DevOps</vt:lpstr>
      <vt:lpstr>Infrastrutture</vt:lpstr>
      <vt:lpstr>Pipeline di CI/CD</vt:lpstr>
      <vt:lpstr>Presentazione standard di PowerPoint</vt:lpstr>
      <vt:lpstr>Risultati</vt:lpstr>
      <vt:lpstr>Risultati</vt:lpstr>
      <vt:lpstr>Conclusione</vt:lpstr>
      <vt:lpstr>Grazie per l’attenzione!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Microsoft Office User</dc:creator>
  <cp:lastModifiedBy>Microsoft Office User</cp:lastModifiedBy>
  <cp:revision>33</cp:revision>
  <dcterms:created xsi:type="dcterms:W3CDTF">2022-07-30T09:30:24Z</dcterms:created>
  <dcterms:modified xsi:type="dcterms:W3CDTF">2022-09-07T17:19:56Z</dcterms:modified>
</cp:coreProperties>
</file>