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b6026d3b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b6026d3b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Tutti gli errori sono stati gestiti: errore di login, DB non avviato, server non avviato etc..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b475478c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b475478c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Singleton session bean:</a:t>
            </a:r>
            <a:endParaRPr/>
          </a:p>
          <a:p>
            <a:pPr indent="0" lvl="0" marL="0" rtl="0" algn="l">
              <a:spcBef>
                <a:spcPts val="0"/>
              </a:spcBef>
              <a:spcAft>
                <a:spcPts val="0"/>
              </a:spcAft>
              <a:buNone/>
            </a:pPr>
            <a:r>
              <a:rPr lang="en"/>
              <a:t>Permette l’accesso concorrente</a:t>
            </a:r>
            <a:endParaRPr/>
          </a:p>
          <a:p>
            <a:pPr indent="0" lvl="0" marL="0" rtl="0" algn="l">
              <a:spcBef>
                <a:spcPts val="0"/>
              </a:spcBef>
              <a:spcAft>
                <a:spcPts val="0"/>
              </a:spcAft>
              <a:buNone/>
            </a:pPr>
            <a:r>
              <a:rPr lang="en"/>
              <a:t>Mantiene lo stato tra le invocazioni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Stato unico condiviso tra le applicazioni ed acceduto in maniera concorrente dai cliente.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Mantiene lo stato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b475478c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b475478c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Quando piu’ client accedono al sistema ed effettuano le prenotazioni gli altri client devono poter vedere le modifiche in tempo reale del DB. Ogni qual volta un client raggiunge la vista della aula, crea una connessione tramite socket al server, il quale, ogni qual volta un client esegue una modifica (prenotazione) invia un messaggio a tutti i client connessi di aggiornare la pagina corrent (web socket scritto in javascript)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b475478c9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b475478c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b6026d3b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b6026d3b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df0fd050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df0fd050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b475478c9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b475478c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b475478c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b475478c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Slender = snello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b6026d3b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b6026d3b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b6026d3b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b6026d3b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Servizio web che fa uso su servlet, livello presentazione gestito da pagine dinamiche JSP. Per la concorrenza e’ stato usato EJB singleton.</a:t>
            </a:r>
            <a:endParaRPr/>
          </a:p>
          <a:p>
            <a:pPr indent="0" lvl="0" marL="0" rtl="0" algn="l">
              <a:spcBef>
                <a:spcPts val="0"/>
              </a:spcBef>
              <a:spcAft>
                <a:spcPts val="0"/>
              </a:spcAft>
              <a:buNone/>
            </a:pPr>
            <a:r>
              <a:rPr lang="en"/>
              <a:t>Largo uso di query per la connessione al DB, non uso di framework ma tutto fatto in maniera “accademica” per capirne i meccanismi</a:t>
            </a:r>
            <a:endParaRPr/>
          </a:p>
          <a:p>
            <a:pPr indent="0" lvl="0" marL="0" rtl="0" algn="l">
              <a:spcBef>
                <a:spcPts val="0"/>
              </a:spcBef>
              <a:spcAft>
                <a:spcPts val="0"/>
              </a:spcAft>
              <a:buNone/>
            </a:pPr>
            <a:r>
              <a:rPr lang="en"/>
              <a:t>Web socket per l’aggiornamento in background della pagina</a:t>
            </a:r>
            <a:endParaRPr/>
          </a:p>
          <a:p>
            <a:pPr indent="0" lvl="0" marL="0" rtl="0" algn="l">
              <a:spcBef>
                <a:spcPts val="0"/>
              </a:spcBef>
              <a:spcAft>
                <a:spcPts val="0"/>
              </a:spcAft>
              <a:buNone/>
            </a:pPr>
            <a:r>
              <a:rPr lang="en"/>
              <a:t>DB MySQL</a:t>
            </a:r>
            <a:endParaRPr/>
          </a:p>
          <a:p>
            <a:pPr indent="0" lvl="0" marL="0" rtl="0" algn="l">
              <a:spcBef>
                <a:spcPts val="0"/>
              </a:spcBef>
              <a:spcAft>
                <a:spcPts val="0"/>
              </a:spcAft>
              <a:buNone/>
            </a:pPr>
            <a:r>
              <a:rPr lang="en"/>
              <a:t>HttpSession per mantenere la sessione, setParameter() getParameter() </a:t>
            </a:r>
            <a:endParaRPr/>
          </a:p>
          <a:p>
            <a:pPr indent="-298450" lvl="0" marL="457200" rtl="0" algn="l">
              <a:spcBef>
                <a:spcPts val="0"/>
              </a:spcBef>
              <a:spcAft>
                <a:spcPts val="0"/>
              </a:spcAft>
              <a:buSzPts val="1100"/>
              <a:buChar char="-"/>
            </a:pPr>
            <a:r>
              <a:rPr lang="en"/>
              <a:t>Tracciamento di sessione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Servlet: classe java che risponde alle richieste. Metodi invocati dal container che contiene le servlet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b475478c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b475478c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Prima di poter accedere al sistema e’ richiesto il login, inserendo username e password. Cliccando su login avviene una query al DB per controllare se effettivamente e’ presente l’utente. Se no restituisce errore.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Discrimina professori e studenti dal dominio delle mail (@unipi.it per professore)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b475478c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b475478c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 non si possiede un username e’ possibile registrarsi al sistema. Se tutti i campi sono corretti esegue una query per controllare se la mail e’ gia’ presente, se no fa una query per inserire il nuovo utente. In tutti gli altri casi (campi errati, username gia’ presente) ritorna un errore.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Ipotesi: Simulata. </a:t>
            </a:r>
            <a:endParaRPr/>
          </a:p>
          <a:p>
            <a:pPr indent="0" lvl="0" marL="0" rtl="0" algn="l">
              <a:spcBef>
                <a:spcPts val="0"/>
              </a:spcBef>
              <a:spcAft>
                <a:spcPts val="0"/>
              </a:spcAft>
              <a:buNone/>
            </a:pPr>
            <a:r>
              <a:rPr lang="en"/>
              <a:t>Dimostrazione per assurdo: io studente mi posso registrare come prof!</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b475478c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b475478c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All’accesso del sistema appare la lista delle aule presenti. Il sistema e’ molto scalabile, per aggiungere nuove aule (lato admin) e’ sufficiente inserire un nuovo nome aula in una struttura dati (lista).</a:t>
            </a:r>
            <a:endParaRPr/>
          </a:p>
          <a:p>
            <a:pPr indent="0" lvl="0" marL="0" rtl="0" algn="l">
              <a:spcBef>
                <a:spcPts val="0"/>
              </a:spcBef>
              <a:spcAft>
                <a:spcPts val="0"/>
              </a:spcAft>
              <a:buNone/>
            </a:pPr>
            <a:r>
              <a:rPr lang="en"/>
              <a:t>Cliccando su visualizza e’ possibile vedere lo stato di prenotazione delle aule.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b475478c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b475478c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vista aula mostra i 24 giorni successivi, compreso quello odierno e compreso le domeniche. Cliccando su uno spazio vuoto e’ possibile prenotare per un’ora specifica quella particolare aula. I pulsanti in basso permettono di visualizzare i successivi 6 giorni e cosi’ via.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b475478c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b475478c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 DB inizialmente e’ stato pensato assegnando una tabella per ogni aula.</a:t>
            </a:r>
            <a:endParaRPr/>
          </a:p>
          <a:p>
            <a:pPr indent="0" lvl="0" marL="0" rtl="0" algn="l">
              <a:spcBef>
                <a:spcPts val="0"/>
              </a:spcBef>
              <a:spcAft>
                <a:spcPts val="0"/>
              </a:spcAft>
              <a:buNone/>
            </a:pPr>
            <a:r>
              <a:rPr lang="en"/>
              <a:t>Questo permetteva un accesso al DB e query molto snelle, in quanto il numero di elementi da leggere era limitato, il problema e’ che rendeva tutto il sistema poco flessibile in caso di aggiunta di nuove aule e le query risultavano piu’ complicate.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Una nuova tabella per 1 entry: vuota!!!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b6026d3b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b6026d3b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Meglio: struttura unica a lista, meno parametri delle query.</a:t>
            </a:r>
            <a:endParaRPr/>
          </a:p>
          <a:p>
            <a:pPr indent="0" lvl="0" marL="0" rtl="0" algn="l">
              <a:spcBef>
                <a:spcPts val="0"/>
              </a:spcBef>
              <a:spcAft>
                <a:spcPts val="0"/>
              </a:spcAft>
              <a:buNone/>
            </a:pPr>
            <a:r>
              <a:rPr lang="en"/>
              <a:t>La complessita’ delle query e’ direttamente proporzionale al numero di elementi presenti nel DB.</a:t>
            </a:r>
            <a:endParaRPr/>
          </a:p>
          <a:p>
            <a:pPr indent="0" lvl="0" marL="0" rtl="0" algn="l">
              <a:spcBef>
                <a:spcPts val="0"/>
              </a:spcBef>
              <a:spcAft>
                <a:spcPts val="0"/>
              </a:spcAft>
              <a:buNone/>
            </a:pPr>
            <a:r>
              <a:rPr lang="en"/>
              <a:t>Ora il sistema e’ perfettamente scalabile e anche la struttura stessa del DB e’ piu’ semplice.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b670bec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b670bec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630600" y="3386600"/>
            <a:ext cx="7893000" cy="111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Cristina Gallina    Valerio Tanferna</a:t>
            </a:r>
            <a:endParaRPr/>
          </a:p>
        </p:txBody>
      </p:sp>
      <p:sp>
        <p:nvSpPr>
          <p:cNvPr id="135" name="Google Shape;135;p13"/>
          <p:cNvSpPr txBox="1"/>
          <p:nvPr/>
        </p:nvSpPr>
        <p:spPr>
          <a:xfrm>
            <a:off x="2529450" y="3839950"/>
            <a:ext cx="4095300" cy="562800"/>
          </a:xfrm>
          <a:prstGeom prst="rect">
            <a:avLst/>
          </a:prstGeom>
          <a:noFill/>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Concurrent and Distributed Systems</a:t>
            </a:r>
            <a:endParaRPr>
              <a:solidFill>
                <a:srgbClr val="FFFFFF"/>
              </a:solidFill>
            </a:endParaRPr>
          </a:p>
        </p:txBody>
      </p:sp>
      <p:pic>
        <p:nvPicPr>
          <p:cNvPr id="136" name="Google Shape;136;p13"/>
          <p:cNvPicPr preferRelativeResize="0"/>
          <p:nvPr/>
        </p:nvPicPr>
        <p:blipFill rotWithShape="1">
          <a:blip r:embed="rId3">
            <a:alphaModFix/>
          </a:blip>
          <a:srcRect b="0" l="689" r="4899" t="0"/>
          <a:stretch/>
        </p:blipFill>
        <p:spPr>
          <a:xfrm>
            <a:off x="3435775" y="386875"/>
            <a:ext cx="4932699" cy="2999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Error management</a:t>
            </a:r>
            <a:endParaRPr/>
          </a:p>
        </p:txBody>
      </p:sp>
      <p:sp>
        <p:nvSpPr>
          <p:cNvPr id="194" name="Google Shape;194;p22"/>
          <p:cNvSpPr txBox="1"/>
          <p:nvPr>
            <p:ph idx="1" type="body"/>
          </p:nvPr>
        </p:nvSpPr>
        <p:spPr>
          <a:xfrm>
            <a:off x="266600" y="175145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like offline DB, error in login phase etc.. </a:t>
            </a:r>
            <a:endParaRPr/>
          </a:p>
          <a:p>
            <a:pPr indent="0" lvl="0" marL="0" rtl="0" algn="l">
              <a:spcBef>
                <a:spcPts val="1600"/>
              </a:spcBef>
              <a:spcAft>
                <a:spcPts val="0"/>
              </a:spcAft>
              <a:buNone/>
            </a:pPr>
            <a:r>
              <a:rPr lang="en"/>
              <a:t>redirect the user in an error page!</a:t>
            </a:r>
            <a:endParaRPr/>
          </a:p>
          <a:p>
            <a:pPr indent="0" lvl="0" marL="0" rtl="0" algn="l">
              <a:spcBef>
                <a:spcPts val="1600"/>
              </a:spcBef>
              <a:spcAft>
                <a:spcPts val="0"/>
              </a:spcAft>
              <a:buNone/>
            </a:pPr>
            <a:r>
              <a:rPr lang="en"/>
              <a:t>All case are managed:</a:t>
            </a:r>
            <a:endParaRPr/>
          </a:p>
          <a:p>
            <a:pPr indent="0" lvl="0" marL="0" rtl="0" algn="l">
              <a:spcBef>
                <a:spcPts val="1600"/>
              </a:spcBef>
              <a:spcAft>
                <a:spcPts val="1600"/>
              </a:spcAft>
              <a:buNone/>
            </a:pPr>
            <a:r>
              <a:rPr lang="en"/>
              <a:t>Login error, registration error, offline DB</a:t>
            </a:r>
            <a:endParaRPr/>
          </a:p>
        </p:txBody>
      </p:sp>
      <p:pic>
        <p:nvPicPr>
          <p:cNvPr id="195" name="Google Shape;195;p22"/>
          <p:cNvPicPr preferRelativeResize="0"/>
          <p:nvPr/>
        </p:nvPicPr>
        <p:blipFill>
          <a:blip r:embed="rId3">
            <a:alphaModFix/>
          </a:blip>
          <a:stretch>
            <a:fillRect/>
          </a:stretch>
        </p:blipFill>
        <p:spPr>
          <a:xfrm>
            <a:off x="4950776" y="1857744"/>
            <a:ext cx="3796473" cy="2054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Concurrent: how is managed</a:t>
            </a:r>
            <a:endParaRPr/>
          </a:p>
        </p:txBody>
      </p:sp>
      <p:sp>
        <p:nvSpPr>
          <p:cNvPr id="201" name="Google Shape;201;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EJB are used for manage a concurrency access to the system and perform the concurrent operation.</a:t>
            </a:r>
            <a:endParaRPr/>
          </a:p>
          <a:p>
            <a:pPr indent="0" lvl="0" marL="0" rtl="0" algn="l">
              <a:spcBef>
                <a:spcPts val="1600"/>
              </a:spcBef>
              <a:spcAft>
                <a:spcPts val="0"/>
              </a:spcAft>
              <a:buClr>
                <a:srgbClr val="000000"/>
              </a:buClr>
              <a:buSzPts val="1100"/>
              <a:buFont typeface="Arial"/>
              <a:buNone/>
            </a:pPr>
            <a:r>
              <a:rPr lang="en"/>
              <a:t>Singleton session bean:</a:t>
            </a:r>
            <a:endParaRPr/>
          </a:p>
          <a:p>
            <a:pPr indent="0" lvl="0" marL="0" rtl="0" algn="l">
              <a:spcBef>
                <a:spcPts val="1600"/>
              </a:spcBef>
              <a:spcAft>
                <a:spcPts val="0"/>
              </a:spcAft>
              <a:buClr>
                <a:srgbClr val="000000"/>
              </a:buClr>
              <a:buSzPts val="1100"/>
              <a:buFont typeface="Arial"/>
              <a:buNone/>
            </a:pPr>
            <a:r>
              <a:rPr lang="en"/>
              <a:t>-Concurrent client access</a:t>
            </a:r>
            <a:endParaRPr/>
          </a:p>
          <a:p>
            <a:pPr indent="0" lvl="0" marL="0" rtl="0" algn="l">
              <a:spcBef>
                <a:spcPts val="1600"/>
              </a:spcBef>
              <a:spcAft>
                <a:spcPts val="0"/>
              </a:spcAft>
              <a:buClr>
                <a:srgbClr val="000000"/>
              </a:buClr>
              <a:buSzPts val="1100"/>
              <a:buFont typeface="Arial"/>
              <a:buNone/>
            </a:pPr>
            <a:r>
              <a:rPr lang="en"/>
              <a:t>-Maintains state between different invocation </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socket for upgrade interface</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socket are used to upgrade a view of room each time an user perform a booking. The web service </a:t>
            </a:r>
            <a:r>
              <a:rPr lang="en"/>
              <a:t>instantiate</a:t>
            </a:r>
            <a:r>
              <a:rPr lang="en"/>
              <a:t> a socket every time an user access to the page vistaaula.jsp and upgrade in background all users pages connected to it </a:t>
            </a:r>
            <a:endParaRPr/>
          </a:p>
          <a:p>
            <a:pPr indent="0" lvl="0" marL="0" rtl="0" algn="l">
              <a:spcBef>
                <a:spcPts val="1600"/>
              </a:spcBef>
              <a:spcAft>
                <a:spcPts val="1600"/>
              </a:spcAft>
              <a:buNone/>
            </a:pPr>
            <a:r>
              <a:rPr lang="en"/>
              <a:t>-Java script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Background refresh page</a:t>
            </a:r>
            <a:endParaRPr/>
          </a:p>
        </p:txBody>
      </p:sp>
      <p:pic>
        <p:nvPicPr>
          <p:cNvPr id="213" name="Google Shape;213;p25"/>
          <p:cNvPicPr preferRelativeResize="0"/>
          <p:nvPr/>
        </p:nvPicPr>
        <p:blipFill>
          <a:blip r:embed="rId3">
            <a:alphaModFix/>
          </a:blip>
          <a:stretch>
            <a:fillRect/>
          </a:stretch>
        </p:blipFill>
        <p:spPr>
          <a:xfrm>
            <a:off x="1625425" y="1261050"/>
            <a:ext cx="5639226" cy="3410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Performance</a:t>
            </a:r>
            <a:endParaRPr/>
          </a:p>
        </p:txBody>
      </p:sp>
      <p:sp>
        <p:nvSpPr>
          <p:cNvPr id="219" name="Google Shape;219;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thread pool is instantiated for testing the access time and performing the operation on the DB</a:t>
            </a:r>
            <a:endParaRPr/>
          </a:p>
          <a:p>
            <a:pPr indent="0" lvl="0" marL="0" rtl="0" algn="l">
              <a:spcBef>
                <a:spcPts val="1600"/>
              </a:spcBef>
              <a:spcAft>
                <a:spcPts val="0"/>
              </a:spcAft>
              <a:buNone/>
            </a:pPr>
            <a:r>
              <a:rPr lang="en"/>
              <a:t>Four simulation test:</a:t>
            </a:r>
            <a:endParaRPr/>
          </a:p>
          <a:p>
            <a:pPr indent="0" lvl="0" marL="0" rtl="0" algn="l">
              <a:spcBef>
                <a:spcPts val="1600"/>
              </a:spcBef>
              <a:spcAft>
                <a:spcPts val="1600"/>
              </a:spcAft>
              <a:buNone/>
            </a:pPr>
            <a:r>
              <a:rPr lang="en"/>
              <a:t>different numbers of  clients that performs 30 and 50 operation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a:t>
            </a:r>
            <a:endParaRPr/>
          </a:p>
        </p:txBody>
      </p:sp>
      <p:sp>
        <p:nvSpPr>
          <p:cNvPr id="225" name="Google Shape;225;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6" name="Google Shape;226;p27"/>
          <p:cNvPicPr preferRelativeResize="0"/>
          <p:nvPr/>
        </p:nvPicPr>
        <p:blipFill>
          <a:blip r:embed="rId3">
            <a:alphaModFix/>
          </a:blip>
          <a:stretch>
            <a:fillRect/>
          </a:stretch>
        </p:blipFill>
        <p:spPr>
          <a:xfrm>
            <a:off x="2088443" y="1567550"/>
            <a:ext cx="4862108" cy="2911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a:t>
            </a:r>
            <a:endParaRPr/>
          </a:p>
        </p:txBody>
      </p:sp>
      <p:sp>
        <p:nvSpPr>
          <p:cNvPr id="232" name="Google Shape;232;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3" name="Google Shape;233;p28"/>
          <p:cNvPicPr preferRelativeResize="0"/>
          <p:nvPr/>
        </p:nvPicPr>
        <p:blipFill>
          <a:blip r:embed="rId3">
            <a:alphaModFix/>
          </a:blip>
          <a:stretch>
            <a:fillRect/>
          </a:stretch>
        </p:blipFill>
        <p:spPr>
          <a:xfrm>
            <a:off x="2384509" y="1567550"/>
            <a:ext cx="4374979" cy="2911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can be improved</a:t>
            </a:r>
            <a:endParaRPr/>
          </a:p>
        </p:txBody>
      </p:sp>
      <p:sp>
        <p:nvSpPr>
          <p:cNvPr id="239" name="Google Shape;239;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more query and not only a view for a single room (not done because it was not the goal of this project)</a:t>
            </a:r>
            <a:endParaRPr/>
          </a:p>
          <a:p>
            <a:pPr indent="0" lvl="0" marL="0" rtl="0" algn="l">
              <a:spcBef>
                <a:spcPts val="1600"/>
              </a:spcBef>
              <a:spcAft>
                <a:spcPts val="0"/>
              </a:spcAft>
              <a:buNone/>
            </a:pPr>
            <a:r>
              <a:rPr lang="en"/>
              <a:t>The registration phase are only a simulation, the real one can’t work like that</a:t>
            </a:r>
            <a:endParaRPr/>
          </a:p>
          <a:p>
            <a:pPr indent="0" lvl="0" marL="0" rtl="0" algn="l">
              <a:spcBef>
                <a:spcPts val="1600"/>
              </a:spcBef>
              <a:spcAft>
                <a:spcPts val="0"/>
              </a:spcAft>
              <a:buNone/>
            </a:pPr>
            <a:r>
              <a:rPr lang="en"/>
              <a:t>Use a framework like Hibernate and Spring for automatize and make more slender the code (better error handling)</a:t>
            </a:r>
            <a:endParaRPr/>
          </a:p>
          <a:p>
            <a:pPr indent="0" lvl="0" marL="0" rtl="0" algn="l">
              <a:spcBef>
                <a:spcPts val="1600"/>
              </a:spcBef>
              <a:spcAft>
                <a:spcPts val="1600"/>
              </a:spcAft>
              <a:buNone/>
            </a:pPr>
            <a:r>
              <a:rPr lang="en"/>
              <a:t>Notification mechanism in case professor remove a student reservation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1297500" y="393750"/>
            <a:ext cx="64848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pic>
        <p:nvPicPr>
          <p:cNvPr id="245" name="Google Shape;245;p30"/>
          <p:cNvPicPr preferRelativeResize="0"/>
          <p:nvPr/>
        </p:nvPicPr>
        <p:blipFill>
          <a:blip r:embed="rId3">
            <a:alphaModFix/>
          </a:blip>
          <a:stretch>
            <a:fillRect/>
          </a:stretch>
        </p:blipFill>
        <p:spPr>
          <a:xfrm>
            <a:off x="2317563" y="1662009"/>
            <a:ext cx="4508874" cy="25181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-Servlet web service based</a:t>
            </a:r>
            <a:endParaRPr/>
          </a:p>
          <a:p>
            <a:pPr indent="0" lvl="0" marL="0" rtl="0" algn="l">
              <a:spcBef>
                <a:spcPts val="1600"/>
              </a:spcBef>
              <a:spcAft>
                <a:spcPts val="0"/>
              </a:spcAft>
              <a:buNone/>
            </a:pPr>
            <a:r>
              <a:rPr lang="en"/>
              <a:t>-JSP for dynamically content</a:t>
            </a:r>
            <a:endParaRPr/>
          </a:p>
          <a:p>
            <a:pPr indent="0" lvl="0" marL="0" rtl="0" algn="l">
              <a:spcBef>
                <a:spcPts val="1600"/>
              </a:spcBef>
              <a:spcAft>
                <a:spcPts val="0"/>
              </a:spcAft>
              <a:buNone/>
            </a:pPr>
            <a:r>
              <a:rPr lang="en"/>
              <a:t>-EJB singleton and lock for concurrency</a:t>
            </a:r>
            <a:endParaRPr/>
          </a:p>
          <a:p>
            <a:pPr indent="0" lvl="0" marL="0" rtl="0" algn="l">
              <a:spcBef>
                <a:spcPts val="1600"/>
              </a:spcBef>
              <a:spcAft>
                <a:spcPts val="0"/>
              </a:spcAft>
              <a:buNone/>
            </a:pPr>
            <a:r>
              <a:rPr lang="en"/>
              <a:t>-HttpSession</a:t>
            </a:r>
            <a:endParaRPr/>
          </a:p>
          <a:p>
            <a:pPr indent="0" lvl="0" marL="0" rtl="0" algn="l">
              <a:spcBef>
                <a:spcPts val="1600"/>
              </a:spcBef>
              <a:spcAft>
                <a:spcPts val="0"/>
              </a:spcAft>
              <a:buNone/>
            </a:pPr>
            <a:r>
              <a:rPr lang="en"/>
              <a:t>-JDBC for DB connection (no framework used, like Hibernate)</a:t>
            </a:r>
            <a:endParaRPr/>
          </a:p>
          <a:p>
            <a:pPr indent="0" lvl="0" marL="0" rtl="0" algn="l">
              <a:spcBef>
                <a:spcPts val="1600"/>
              </a:spcBef>
              <a:spcAft>
                <a:spcPts val="0"/>
              </a:spcAft>
              <a:buNone/>
            </a:pPr>
            <a:r>
              <a:rPr lang="en"/>
              <a:t>-WebSocket for background upgrade of page</a:t>
            </a:r>
            <a:endParaRPr/>
          </a:p>
          <a:p>
            <a:pPr indent="0" lvl="0" marL="0" rtl="0" algn="l">
              <a:spcBef>
                <a:spcPts val="1600"/>
              </a:spcBef>
              <a:spcAft>
                <a:spcPts val="1600"/>
              </a:spcAft>
              <a:buNone/>
            </a:pPr>
            <a:r>
              <a:rPr lang="en"/>
              <a:t>-MySQL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Login service</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 service require a login. </a:t>
            </a:r>
            <a:endParaRPr/>
          </a:p>
          <a:p>
            <a:pPr indent="0" lvl="0" marL="0" rtl="0" algn="l">
              <a:lnSpc>
                <a:spcPct val="100000"/>
              </a:lnSpc>
              <a:spcBef>
                <a:spcPts val="1600"/>
              </a:spcBef>
              <a:spcAft>
                <a:spcPts val="0"/>
              </a:spcAft>
              <a:buNone/>
            </a:pPr>
            <a:r>
              <a:rPr lang="en"/>
              <a:t>The system discriminate students </a:t>
            </a:r>
            <a:endParaRPr/>
          </a:p>
          <a:p>
            <a:pPr indent="0" lvl="0" marL="0" rtl="0" algn="l">
              <a:lnSpc>
                <a:spcPct val="100000"/>
              </a:lnSpc>
              <a:spcBef>
                <a:spcPts val="0"/>
              </a:spcBef>
              <a:spcAft>
                <a:spcPts val="0"/>
              </a:spcAft>
              <a:buNone/>
            </a:pPr>
            <a:r>
              <a:rPr lang="en"/>
              <a:t>and professors by email domain </a:t>
            </a:r>
            <a:endParaRPr/>
          </a:p>
          <a:p>
            <a:pPr indent="0" lvl="0" marL="0" rtl="0" algn="l">
              <a:lnSpc>
                <a:spcPct val="100000"/>
              </a:lnSpc>
              <a:spcBef>
                <a:spcPts val="0"/>
              </a:spcBef>
              <a:spcAft>
                <a:spcPts val="0"/>
              </a:spcAft>
              <a:buNone/>
            </a:pPr>
            <a:r>
              <a:rPr lang="en"/>
              <a:t>(@unipi.it professors).</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rPr lang="en"/>
              <a:t>Professors can book a room in a </a:t>
            </a:r>
            <a:endParaRPr/>
          </a:p>
          <a:p>
            <a:pPr indent="0" lvl="0" marL="0" rtl="0" algn="l">
              <a:spcBef>
                <a:spcPts val="0"/>
              </a:spcBef>
              <a:spcAft>
                <a:spcPts val="0"/>
              </a:spcAft>
              <a:buNone/>
            </a:pPr>
            <a:r>
              <a:rPr lang="en"/>
              <a:t>particular hours even if they already </a:t>
            </a:r>
            <a:endParaRPr/>
          </a:p>
          <a:p>
            <a:pPr indent="0" lvl="0" marL="0" rtl="0" algn="l">
              <a:spcBef>
                <a:spcPts val="0"/>
              </a:spcBef>
              <a:spcAft>
                <a:spcPts val="0"/>
              </a:spcAft>
              <a:buNone/>
            </a:pPr>
            <a:r>
              <a:rPr lang="en"/>
              <a:t>book by students (not vice versa)</a:t>
            </a:r>
            <a:endParaRPr/>
          </a:p>
        </p:txBody>
      </p:sp>
      <p:pic>
        <p:nvPicPr>
          <p:cNvPr id="149" name="Google Shape;149;p15"/>
          <p:cNvPicPr preferRelativeResize="0"/>
          <p:nvPr/>
        </p:nvPicPr>
        <p:blipFill>
          <a:blip r:embed="rId3">
            <a:alphaModFix/>
          </a:blip>
          <a:stretch>
            <a:fillRect/>
          </a:stretch>
        </p:blipFill>
        <p:spPr>
          <a:xfrm>
            <a:off x="4220300" y="1942518"/>
            <a:ext cx="4382627" cy="1925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Registration service</a:t>
            </a:r>
            <a:endParaRPr/>
          </a:p>
        </p:txBody>
      </p:sp>
      <p:sp>
        <p:nvSpPr>
          <p:cNvPr id="155" name="Google Shape;155;p16"/>
          <p:cNvSpPr txBox="1"/>
          <p:nvPr>
            <p:ph idx="1" type="body"/>
          </p:nvPr>
        </p:nvSpPr>
        <p:spPr>
          <a:xfrm>
            <a:off x="311700" y="1857650"/>
            <a:ext cx="8520600" cy="27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user have to sign up to the web </a:t>
            </a:r>
            <a:endParaRPr/>
          </a:p>
          <a:p>
            <a:pPr indent="0" lvl="0" marL="0" rtl="0" algn="l">
              <a:spcBef>
                <a:spcPts val="0"/>
              </a:spcBef>
              <a:spcAft>
                <a:spcPts val="0"/>
              </a:spcAft>
              <a:buNone/>
            </a:pPr>
            <a:r>
              <a:rPr lang="en"/>
              <a:t>service before use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 simulated one: in registration </a:t>
            </a:r>
            <a:endParaRPr/>
          </a:p>
          <a:p>
            <a:pPr indent="0" lvl="0" marL="0" rtl="0" algn="l">
              <a:spcBef>
                <a:spcPts val="0"/>
              </a:spcBef>
              <a:spcAft>
                <a:spcPts val="0"/>
              </a:spcAft>
              <a:buNone/>
            </a:pPr>
            <a:r>
              <a:rPr lang="en"/>
              <a:t>page an user who sign up can choose </a:t>
            </a:r>
            <a:endParaRPr/>
          </a:p>
          <a:p>
            <a:pPr indent="0" lvl="0" marL="0" rtl="0" algn="l">
              <a:spcBef>
                <a:spcPts val="0"/>
              </a:spcBef>
              <a:spcAft>
                <a:spcPts val="0"/>
              </a:spcAft>
              <a:buNone/>
            </a:pPr>
            <a:r>
              <a:rPr lang="en"/>
              <a:t>between students or professors.</a:t>
            </a:r>
            <a:endParaRPr/>
          </a:p>
        </p:txBody>
      </p:sp>
      <p:pic>
        <p:nvPicPr>
          <p:cNvPr id="156" name="Google Shape;156;p16"/>
          <p:cNvPicPr preferRelativeResize="0"/>
          <p:nvPr/>
        </p:nvPicPr>
        <p:blipFill>
          <a:blip r:embed="rId3">
            <a:alphaModFix/>
          </a:blip>
          <a:stretch>
            <a:fillRect/>
          </a:stretch>
        </p:blipFill>
        <p:spPr>
          <a:xfrm>
            <a:off x="4747650" y="2311061"/>
            <a:ext cx="3747074" cy="1515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room</a:t>
            </a:r>
            <a:endParaRPr/>
          </a:p>
        </p:txBody>
      </p:sp>
      <p:sp>
        <p:nvSpPr>
          <p:cNvPr id="162" name="Google Shape;162;p17"/>
          <p:cNvSpPr txBox="1"/>
          <p:nvPr>
            <p:ph idx="1" type="body"/>
          </p:nvPr>
        </p:nvSpPr>
        <p:spPr>
          <a:xfrm>
            <a:off x="365800" y="1911775"/>
            <a:ext cx="8520600" cy="20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the login the  web service show a list </a:t>
            </a:r>
            <a:endParaRPr/>
          </a:p>
          <a:p>
            <a:pPr indent="0" lvl="0" marL="0" rtl="0" algn="l">
              <a:spcBef>
                <a:spcPts val="0"/>
              </a:spcBef>
              <a:spcAft>
                <a:spcPts val="0"/>
              </a:spcAft>
              <a:buNone/>
            </a:pPr>
            <a:r>
              <a:rPr lang="en"/>
              <a:t>of available rooms.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book a room in a particular hour, </a:t>
            </a:r>
            <a:endParaRPr/>
          </a:p>
          <a:p>
            <a:pPr indent="0" lvl="0" marL="0" rtl="0" algn="l">
              <a:spcBef>
                <a:spcPts val="0"/>
              </a:spcBef>
              <a:spcAft>
                <a:spcPts val="0"/>
              </a:spcAft>
              <a:buNone/>
            </a:pPr>
            <a:r>
              <a:rPr lang="en"/>
              <a:t>it require to click on one button….</a:t>
            </a:r>
            <a:endParaRPr/>
          </a:p>
        </p:txBody>
      </p:sp>
      <p:pic>
        <p:nvPicPr>
          <p:cNvPr id="163" name="Google Shape;163;p17"/>
          <p:cNvPicPr preferRelativeResize="0"/>
          <p:nvPr/>
        </p:nvPicPr>
        <p:blipFill>
          <a:blip r:embed="rId3">
            <a:alphaModFix/>
          </a:blip>
          <a:stretch>
            <a:fillRect/>
          </a:stretch>
        </p:blipFill>
        <p:spPr>
          <a:xfrm>
            <a:off x="4929323" y="1226400"/>
            <a:ext cx="3727624" cy="3616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Vista aula</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the web service display the state </a:t>
            </a:r>
            <a:endParaRPr/>
          </a:p>
          <a:p>
            <a:pPr indent="0" lvl="0" marL="0" rtl="0" algn="l">
              <a:spcBef>
                <a:spcPts val="0"/>
              </a:spcBef>
              <a:spcAft>
                <a:spcPts val="0"/>
              </a:spcAft>
              <a:buNone/>
            </a:pPr>
            <a:r>
              <a:rPr lang="en"/>
              <a:t>of booking of room, for each hours </a:t>
            </a:r>
            <a:endParaRPr/>
          </a:p>
          <a:p>
            <a:pPr indent="0" lvl="0" marL="0" rtl="0" algn="l">
              <a:spcBef>
                <a:spcPts val="0"/>
              </a:spcBef>
              <a:spcAft>
                <a:spcPts val="0"/>
              </a:spcAft>
              <a:buNone/>
            </a:pPr>
            <a:r>
              <a:rPr lang="en"/>
              <a:t>for 24 days ahead.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book a room it require a simple </a:t>
            </a:r>
            <a:endParaRPr/>
          </a:p>
          <a:p>
            <a:pPr indent="0" lvl="0" marL="0" rtl="0" algn="l">
              <a:spcBef>
                <a:spcPts val="0"/>
              </a:spcBef>
              <a:spcAft>
                <a:spcPts val="0"/>
              </a:spcAft>
              <a:buNone/>
            </a:pPr>
            <a:r>
              <a:rPr lang="en"/>
              <a:t>click on an empty space, for remove </a:t>
            </a:r>
            <a:endParaRPr/>
          </a:p>
          <a:p>
            <a:pPr indent="0" lvl="0" marL="0" rtl="0" algn="l">
              <a:spcBef>
                <a:spcPts val="0"/>
              </a:spcBef>
              <a:spcAft>
                <a:spcPts val="0"/>
              </a:spcAft>
              <a:buNone/>
            </a:pPr>
            <a:r>
              <a:rPr lang="en"/>
              <a:t>it re-click on the same space</a:t>
            </a:r>
            <a:endParaRPr/>
          </a:p>
        </p:txBody>
      </p:sp>
      <p:pic>
        <p:nvPicPr>
          <p:cNvPr id="170" name="Google Shape;170;p18"/>
          <p:cNvPicPr preferRelativeResize="0"/>
          <p:nvPr/>
        </p:nvPicPr>
        <p:blipFill>
          <a:blip r:embed="rId3">
            <a:alphaModFix/>
          </a:blip>
          <a:stretch>
            <a:fillRect/>
          </a:stretch>
        </p:blipFill>
        <p:spPr>
          <a:xfrm>
            <a:off x="4562973" y="1585137"/>
            <a:ext cx="4133051" cy="236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 on db: how is structured and why</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first the DB was structure like a group of table, each table for each room. This require a very low access-time but this had two drawback:</a:t>
            </a:r>
            <a:endParaRPr/>
          </a:p>
          <a:p>
            <a:pPr indent="0" lvl="0" marL="0" rtl="0" algn="l">
              <a:spcBef>
                <a:spcPts val="1600"/>
              </a:spcBef>
              <a:spcAft>
                <a:spcPts val="0"/>
              </a:spcAft>
              <a:buNone/>
            </a:pPr>
            <a:r>
              <a:rPr lang="en"/>
              <a:t>-query more  complicated for access to single table</a:t>
            </a:r>
            <a:endParaRPr/>
          </a:p>
          <a:p>
            <a:pPr indent="0" lvl="0" marL="0" rtl="0" algn="l">
              <a:spcBef>
                <a:spcPts val="1600"/>
              </a:spcBef>
              <a:spcAft>
                <a:spcPts val="0"/>
              </a:spcAft>
              <a:buNone/>
            </a:pPr>
            <a:r>
              <a:rPr lang="en"/>
              <a:t>(Each query require a more complicated parameters to pass)</a:t>
            </a:r>
            <a:endParaRPr/>
          </a:p>
          <a:p>
            <a:pPr indent="0" lvl="0" marL="0" rtl="0" algn="l">
              <a:spcBef>
                <a:spcPts val="1600"/>
              </a:spcBef>
              <a:spcAft>
                <a:spcPts val="0"/>
              </a:spcAft>
              <a:buNone/>
            </a:pPr>
            <a:r>
              <a:rPr lang="en"/>
              <a:t>-no scalable DB</a:t>
            </a:r>
            <a:endParaRPr/>
          </a:p>
          <a:p>
            <a:pPr indent="0" lvl="0" marL="0" rtl="0" algn="l">
              <a:spcBef>
                <a:spcPts val="1600"/>
              </a:spcBef>
              <a:spcAft>
                <a:spcPts val="0"/>
              </a:spcAft>
              <a:buNone/>
            </a:pPr>
            <a:r>
              <a:rPr lang="en"/>
              <a:t>(The addition of new room require the creation and the adding a new table in the DB)</a:t>
            </a:r>
            <a:endParaRPr/>
          </a:p>
          <a:p>
            <a:pPr indent="0" lvl="0" marL="0" rtl="0" algn="l">
              <a:spcBef>
                <a:spcPts val="1600"/>
              </a:spcBef>
              <a:spcAft>
                <a:spcPts val="160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Operation on db: how is structured and why</a:t>
            </a:r>
            <a:endParaRPr/>
          </a:p>
          <a:p>
            <a:pPr indent="0" lvl="0" marL="0" rtl="0" algn="l">
              <a:spcBef>
                <a:spcPts val="0"/>
              </a:spcBef>
              <a:spcAft>
                <a:spcPts val="0"/>
              </a:spcAft>
              <a:buNone/>
            </a:pPr>
            <a:r>
              <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structure: a single list for all rooms and all books.</a:t>
            </a:r>
            <a:endParaRPr/>
          </a:p>
          <a:p>
            <a:pPr indent="0" lvl="0" marL="0" rtl="0" algn="l">
              <a:spcBef>
                <a:spcPts val="1600"/>
              </a:spcBef>
              <a:spcAft>
                <a:spcPts val="0"/>
              </a:spcAft>
              <a:buNone/>
            </a:pPr>
            <a:r>
              <a:rPr lang="en"/>
              <a:t>-Query more simple</a:t>
            </a:r>
            <a:endParaRPr/>
          </a:p>
          <a:p>
            <a:pPr indent="0" lvl="0" marL="0" rtl="0" algn="l">
              <a:spcBef>
                <a:spcPts val="1600"/>
              </a:spcBef>
              <a:spcAft>
                <a:spcPts val="0"/>
              </a:spcAft>
              <a:buNone/>
            </a:pPr>
            <a:r>
              <a:rPr lang="en"/>
              <a:t>-DB structure more simple</a:t>
            </a:r>
            <a:endParaRPr/>
          </a:p>
          <a:p>
            <a:pPr indent="0" lvl="0" marL="0" rtl="0" algn="l">
              <a:spcBef>
                <a:spcPts val="1600"/>
              </a:spcBef>
              <a:spcAft>
                <a:spcPts val="0"/>
              </a:spcAft>
              <a:buNone/>
            </a:pPr>
            <a:r>
              <a:rPr lang="en"/>
              <a:t>-Very scalable DB</a:t>
            </a:r>
            <a:endParaRPr/>
          </a:p>
          <a:p>
            <a:pPr indent="0" lvl="0" marL="0" rtl="0" algn="l">
              <a:spcBef>
                <a:spcPts val="1600"/>
              </a:spcBef>
              <a:spcAft>
                <a:spcPts val="1600"/>
              </a:spcAft>
              <a:buNone/>
            </a:pPr>
            <a:r>
              <a:rPr lang="en"/>
              <a:t>-</a:t>
            </a:r>
            <a:r>
              <a:rPr lang="en"/>
              <a:t>Access time increase as increase the list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Operation on db: how is structured and why</a:t>
            </a:r>
            <a:endParaRPr/>
          </a:p>
          <a:p>
            <a:pPr indent="0" lvl="0" marL="0" rtl="0" algn="l">
              <a:spcBef>
                <a:spcPts val="0"/>
              </a:spcBef>
              <a:spcAft>
                <a:spcPts val="0"/>
              </a:spcAft>
              <a:buNone/>
            </a:pPr>
            <a:r>
              <a:t/>
            </a:r>
            <a:endParaRPr/>
          </a:p>
        </p:txBody>
      </p:sp>
      <p:sp>
        <p:nvSpPr>
          <p:cNvPr id="188" name="Google Shape;188;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DB table:</a:t>
            </a:r>
            <a:endParaRPr/>
          </a:p>
          <a:p>
            <a:pPr indent="0" lvl="0" marL="0" rtl="0" algn="l">
              <a:spcBef>
                <a:spcPts val="1600"/>
              </a:spcBef>
              <a:spcAft>
                <a:spcPts val="0"/>
              </a:spcAft>
              <a:buNone/>
            </a:pPr>
            <a:r>
              <a:rPr lang="en"/>
              <a:t>-utenti table</a:t>
            </a:r>
            <a:endParaRPr/>
          </a:p>
          <a:p>
            <a:pPr indent="0" lvl="0" marL="0" rtl="0" algn="l">
              <a:spcBef>
                <a:spcPts val="1600"/>
              </a:spcBef>
              <a:spcAft>
                <a:spcPts val="0"/>
              </a:spcAft>
              <a:buNone/>
            </a:pPr>
            <a:r>
              <a:rPr lang="en"/>
              <a:t>-prenotazioni table</a:t>
            </a:r>
            <a:endParaRPr/>
          </a:p>
          <a:p>
            <a:pPr indent="0" lvl="0" marL="0" rtl="0" algn="l">
              <a:spcBef>
                <a:spcPts val="1600"/>
              </a:spcBef>
              <a:spcAft>
                <a:spcPts val="0"/>
              </a:spcAft>
              <a:buNone/>
            </a:pPr>
            <a:r>
              <a:rPr lang="en"/>
              <a:t>Start-up query:</a:t>
            </a:r>
            <a:endParaRPr/>
          </a:p>
          <a:p>
            <a:pPr indent="0" lvl="0" marL="0" rtl="0" algn="l">
              <a:spcBef>
                <a:spcPts val="1600"/>
              </a:spcBef>
              <a:spcAft>
                <a:spcPts val="0"/>
              </a:spcAft>
              <a:buClr>
                <a:srgbClr val="000000"/>
              </a:buClr>
              <a:buSzPts val="1100"/>
              <a:buFont typeface="Arial"/>
              <a:buNone/>
            </a:pPr>
            <a:r>
              <a:rPr lang="en"/>
              <a:t>When an user access the web service a background query starts and removes all books with day antecedent the current one.</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