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1a6f850645_0_5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6f850645_0_5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Curva di Lorenz e confronto dei tempi di risposta medi tra i vari algoritmi al variare dello switchTime, con rispettivi intervalli di confidenza.</a:t>
            </a:r>
            <a:endParaRPr/>
          </a:p>
          <a:p>
            <a:pPr indent="0" lvl="0" marL="0" rtl="0" algn="l">
              <a:spcBef>
                <a:spcPts val="0"/>
              </a:spcBef>
              <a:spcAft>
                <a:spcPts val="0"/>
              </a:spcAft>
              <a:buNone/>
            </a:pPr>
            <a:r>
              <a:rPr lang="en-US"/>
              <a:t>Lognormal distribution e’ peggiore dell’exponential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La lunghezza media della coda cresce lentamente e le traiettorie sono molto diverse tra loro nell’algoritmo, di conseguenza gli intervalli di confidenza sono maggiori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QQ-plot dei quantili della distribuzione normale (a sinistra) e log normale (a destra).</a:t>
            </a:r>
            <a:endParaRPr/>
          </a:p>
          <a:p>
            <a:pPr indent="0" lvl="0" marL="0" rtl="0" algn="l">
              <a:spcBef>
                <a:spcPts val="0"/>
              </a:spcBef>
              <a:spcAft>
                <a:spcPts val="0"/>
              </a:spcAft>
              <a:buNone/>
            </a:pPr>
            <a:r>
              <a:rPr lang="en-US"/>
              <a:t>(La distribuzione e’ normale se i punti si addensano e seguono la diagonale)</a:t>
            </a:r>
            <a:endParaRPr/>
          </a:p>
        </p:txBody>
      </p:sp>
      <p:sp>
        <p:nvSpPr>
          <p:cNvPr id="132" name="Google Shape;132;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720000" y="4680000"/>
            <a:ext cx="6120000" cy="504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200" u="none" cap="none" strike="noStrike">
                <a:solidFill>
                  <a:srgbClr val="000000"/>
                </a:solidFill>
                <a:latin typeface="Arial"/>
                <a:ea typeface="Arial"/>
                <a:cs typeface="Arial"/>
                <a:sym typeface="Arial"/>
              </a:rPr>
              <a:t>Il sistema e’ composto da N aerei ed una torre di controllo. Gli aerei, in maniera indipendente inviano ogni k secondi un pacchetto alla control tower. La control tower riceve I pacchetti, il cui link e’ infinito.</a:t>
            </a:r>
            <a:endParaRPr b="0" i="0" sz="294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2200" u="none" cap="none" strike="noStrike">
                <a:solidFill>
                  <a:srgbClr val="000000"/>
                </a:solidFill>
                <a:latin typeface="Arial"/>
                <a:ea typeface="Arial"/>
                <a:cs typeface="Arial"/>
                <a:sym typeface="Arial"/>
              </a:rPr>
              <a:t>La control tower presenta una porta di ingresso per ogni porta degli aerei. Dato che gli aerei possiedono 5 canali di trasmissione (porte), la control tower possiede 5xN porte, dove N e’ il numero di aerei.</a:t>
            </a:r>
            <a:endParaRPr b="0" i="0" sz="2940" u="none" cap="none" strike="noStrike">
              <a:solidFill>
                <a:srgbClr val="000000"/>
              </a:solidFill>
              <a:latin typeface="Arial"/>
              <a:ea typeface="Arial"/>
              <a:cs typeface="Arial"/>
              <a:sym typeface="Arial"/>
            </a:endParaRPr>
          </a:p>
        </p:txBody>
      </p:sp>
      <p:sp>
        <p:nvSpPr>
          <p:cNvPr id="68" name="Google Shape;6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L’AirCraft e’ composto da un modulo Source che genera i pacchetti ogni k secondi e li invia al Router.</a:t>
            </a:r>
            <a:endParaRPr/>
          </a:p>
          <a:p>
            <a:pPr indent="0" lvl="0" marL="0" rtl="0" algn="l">
              <a:spcBef>
                <a:spcPts val="0"/>
              </a:spcBef>
              <a:spcAft>
                <a:spcPts val="0"/>
              </a:spcAft>
              <a:buNone/>
            </a:pPr>
            <a:r>
              <a:rPr lang="en-US"/>
              <a:t>Il Router implementa la Queue tramite una classe astratta, in cui vi accoda i pacchetti da inviare  se uno ed un solo server sta trasmettendo.</a:t>
            </a:r>
            <a:br>
              <a:rPr lang="en-US"/>
            </a:br>
            <a:r>
              <a:rPr lang="en-US"/>
              <a:t>Il numero di DataLink (implementati come server) di un airCraft sono 5.</a:t>
            </a:r>
            <a:endParaRPr/>
          </a:p>
        </p:txBody>
      </p:sp>
      <p:sp>
        <p:nvSpPr>
          <p:cNvPr id="75" name="Google Shape;7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a6f850645_0_3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6f850645_0_3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(Da rimuovere ?)</a:t>
            </a:r>
            <a:endParaRPr/>
          </a:p>
        </p:txBody>
      </p:sp>
      <p:sp>
        <p:nvSpPr>
          <p:cNvPr id="87" name="Google Shape;87;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X alto -&gt; meno switch</a:t>
            </a:r>
            <a:endParaRPr/>
          </a:p>
          <a:p>
            <a:pPr indent="0" lvl="0" marL="0" rtl="0" algn="l">
              <a:spcBef>
                <a:spcPts val="0"/>
              </a:spcBef>
              <a:spcAft>
                <a:spcPts val="0"/>
              </a:spcAft>
              <a:buNone/>
            </a:pPr>
            <a:r>
              <a:rPr lang="en-US"/>
              <a:t>t alto -&gt; meno switch</a:t>
            </a:r>
            <a:endParaRPr/>
          </a:p>
          <a:p>
            <a:pPr indent="0" lvl="0" marL="0" rtl="0" algn="l">
              <a:spcBef>
                <a:spcPts val="0"/>
              </a:spcBef>
              <a:spcAft>
                <a:spcPts val="0"/>
              </a:spcAft>
              <a:buNone/>
            </a:pPr>
            <a:r>
              <a:rPr lang="en-US"/>
              <a:t>Con t=0.2s e S abbastanza piccolo, il responseTime incrementa all’incrementare di X, diversamente se S e’ piu’ grande di una determinata soglia il comportamento e’ decrescente. Cio’ e’ dovuto al fatto che il costo dell’operazione di switch e’ alto: in questo caso per raggiungere prestazioni migliore e’ meglio eseguire un minor numero di switch (X grande). </a:t>
            </a:r>
            <a:br>
              <a:rPr lang="en-US"/>
            </a:br>
            <a:br>
              <a:rPr lang="en-US"/>
            </a:br>
            <a:r>
              <a:rPr lang="en-US"/>
              <a:t>Diversamente con un t=2s (sufficientemente grande) le trasmissioni risultano piu’ stabili ed hanno un andamento omogeneo anche al variare di s, cio’ e’ dovuto al fatto che si utilizza lo stesso canale per piu’ tempo, senza eseguire switch “inutili”.</a:t>
            </a:r>
            <a:endParaRPr/>
          </a:p>
        </p:txBody>
      </p:sp>
      <p:sp>
        <p:nvSpPr>
          <p:cNvPr id="93" name="Google Shape;93;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(Sono in forte dubbio se questo caso e’ interessante da mettere, se metterla dedicare una slide solo per questo grafico?)</a:t>
            </a:r>
            <a:br>
              <a:rPr lang="en-US"/>
            </a:br>
            <a:r>
              <a:rPr lang="en-US"/>
              <a:t>Caso speciale con X=100 non avvengono mai switch, di conseguenza il responseTime dipende solo da t al variare dello switchTime</a:t>
            </a:r>
            <a:endParaRPr/>
          </a:p>
        </p:txBody>
      </p:sp>
      <p:sp>
        <p:nvSpPr>
          <p:cNvPr id="101" name="Google Shape;101;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4" name="Google Shape;14;p2"/>
          <p:cNvSpPr txBox="1"/>
          <p:nvPr>
            <p:ph idx="1" type="subTitle"/>
          </p:nvPr>
        </p:nvSpPr>
        <p:spPr>
          <a:xfrm>
            <a:off x="504000" y="1823760"/>
            <a:ext cx="9072000" cy="43844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4" name="Google Shape;44;p11"/>
          <p:cNvSpPr txBox="1"/>
          <p:nvPr>
            <p:ph idx="1" type="body"/>
          </p:nvPr>
        </p:nvSpPr>
        <p:spPr>
          <a:xfrm>
            <a:off x="504000" y="1823760"/>
            <a:ext cx="907200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5" name="Google Shape;45;p11"/>
          <p:cNvSpPr txBox="1"/>
          <p:nvPr>
            <p:ph idx="2" type="body"/>
          </p:nvPr>
        </p:nvSpPr>
        <p:spPr>
          <a:xfrm>
            <a:off x="504000" y="4114080"/>
            <a:ext cx="907200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8" name="Google Shape;48;p12"/>
          <p:cNvSpPr txBox="1"/>
          <p:nvPr>
            <p:ph idx="1" type="body"/>
          </p:nvPr>
        </p:nvSpPr>
        <p:spPr>
          <a:xfrm>
            <a:off x="504000" y="182376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2" type="body"/>
          </p:nvPr>
        </p:nvSpPr>
        <p:spPr>
          <a:xfrm>
            <a:off x="5152680" y="182376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3" type="body"/>
          </p:nvPr>
        </p:nvSpPr>
        <p:spPr>
          <a:xfrm>
            <a:off x="5152680" y="411408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12"/>
          <p:cNvSpPr txBox="1"/>
          <p:nvPr>
            <p:ph idx="4" type="body"/>
          </p:nvPr>
        </p:nvSpPr>
        <p:spPr>
          <a:xfrm>
            <a:off x="504000" y="411408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4" name="Google Shape;54;p13"/>
          <p:cNvSpPr txBox="1"/>
          <p:nvPr>
            <p:ph idx="1" type="body"/>
          </p:nvPr>
        </p:nvSpPr>
        <p:spPr>
          <a:xfrm>
            <a:off x="504000" y="1823760"/>
            <a:ext cx="9072000" cy="43844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txBox="1"/>
          <p:nvPr>
            <p:ph idx="2" type="body"/>
          </p:nvPr>
        </p:nvSpPr>
        <p:spPr>
          <a:xfrm>
            <a:off x="504000" y="1823760"/>
            <a:ext cx="9072000" cy="43844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6" name="Google Shape;56;p13"/>
          <p:cNvSpPr/>
          <p:nvPr/>
        </p:nvSpPr>
        <p:spPr>
          <a:xfrm>
            <a:off x="504000" y="1823760"/>
            <a:ext cx="9072000" cy="438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04000" y="1823760"/>
            <a:ext cx="9072000" cy="438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3"/>
          <p:cNvSpPr txBox="1"/>
          <p:nvPr>
            <p:ph idx="1" type="body"/>
          </p:nvPr>
        </p:nvSpPr>
        <p:spPr>
          <a:xfrm>
            <a:off x="504000" y="1823760"/>
            <a:ext cx="9072000" cy="43844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1" name="Google Shape;21;p5"/>
          <p:cNvSpPr txBox="1"/>
          <p:nvPr>
            <p:ph idx="1" type="body"/>
          </p:nvPr>
        </p:nvSpPr>
        <p:spPr>
          <a:xfrm>
            <a:off x="504000" y="1823760"/>
            <a:ext cx="4426920" cy="43844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 name="Google Shape;22;p5"/>
          <p:cNvSpPr txBox="1"/>
          <p:nvPr>
            <p:ph idx="2" type="body"/>
          </p:nvPr>
        </p:nvSpPr>
        <p:spPr>
          <a:xfrm>
            <a:off x="5152680" y="1823760"/>
            <a:ext cx="4426920" cy="43844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504000" y="288000"/>
            <a:ext cx="9072000" cy="40064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9" name="Google Shape;29;p8"/>
          <p:cNvSpPr txBox="1"/>
          <p:nvPr>
            <p:ph idx="1" type="body"/>
          </p:nvPr>
        </p:nvSpPr>
        <p:spPr>
          <a:xfrm>
            <a:off x="504000" y="182376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2" type="body"/>
          </p:nvPr>
        </p:nvSpPr>
        <p:spPr>
          <a:xfrm>
            <a:off x="504000" y="411408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Google Shape;31;p8"/>
          <p:cNvSpPr txBox="1"/>
          <p:nvPr>
            <p:ph idx="3" type="body"/>
          </p:nvPr>
        </p:nvSpPr>
        <p:spPr>
          <a:xfrm>
            <a:off x="5152680" y="1823760"/>
            <a:ext cx="4426920" cy="43844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4" name="Google Shape;34;p9"/>
          <p:cNvSpPr txBox="1"/>
          <p:nvPr>
            <p:ph idx="1" type="body"/>
          </p:nvPr>
        </p:nvSpPr>
        <p:spPr>
          <a:xfrm>
            <a:off x="504000" y="1823760"/>
            <a:ext cx="4426920" cy="43844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2" type="body"/>
          </p:nvPr>
        </p:nvSpPr>
        <p:spPr>
          <a:xfrm>
            <a:off x="5152680" y="182376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Google Shape;36;p9"/>
          <p:cNvSpPr txBox="1"/>
          <p:nvPr>
            <p:ph idx="3" type="body"/>
          </p:nvPr>
        </p:nvSpPr>
        <p:spPr>
          <a:xfrm>
            <a:off x="5152680" y="411408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504000" y="282600"/>
            <a:ext cx="9072000" cy="875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9" name="Google Shape;39;p10"/>
          <p:cNvSpPr txBox="1"/>
          <p:nvPr>
            <p:ph idx="1" type="body"/>
          </p:nvPr>
        </p:nvSpPr>
        <p:spPr>
          <a:xfrm>
            <a:off x="504000" y="182376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2" type="body"/>
          </p:nvPr>
        </p:nvSpPr>
        <p:spPr>
          <a:xfrm>
            <a:off x="5152680" y="1823760"/>
            <a:ext cx="442692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10"/>
          <p:cNvSpPr txBox="1"/>
          <p:nvPr>
            <p:ph idx="3" type="body"/>
          </p:nvPr>
        </p:nvSpPr>
        <p:spPr>
          <a:xfrm>
            <a:off x="504000" y="4114080"/>
            <a:ext cx="9072000" cy="2091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360" y="360"/>
            <a:ext cx="10078920" cy="7564320"/>
          </a:xfrm>
          <a:prstGeom prst="rect">
            <a:avLst/>
          </a:prstGeom>
          <a:noFill/>
          <a:ln>
            <a:noFill/>
          </a:ln>
        </p:spPr>
      </p:pic>
      <p:sp>
        <p:nvSpPr>
          <p:cNvPr id="7" name="Google Shape;7;p1"/>
          <p:cNvSpPr txBox="1"/>
          <p:nvPr>
            <p:ph type="title"/>
          </p:nvPr>
        </p:nvSpPr>
        <p:spPr>
          <a:xfrm>
            <a:off x="504000" y="288000"/>
            <a:ext cx="9072000" cy="864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04000" y="1823760"/>
            <a:ext cx="9072000" cy="43844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000" y="6886440"/>
            <a:ext cx="234828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3447000" y="6886440"/>
            <a:ext cx="319500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227000" y="688644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nvSpPr>
        <p:spPr>
          <a:xfrm>
            <a:off x="640080" y="-91440"/>
            <a:ext cx="8568000" cy="144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5870" u="none" cap="none" strike="noStrike">
                <a:solidFill>
                  <a:srgbClr val="000000"/>
                </a:solidFill>
                <a:latin typeface="Arial"/>
                <a:ea typeface="Arial"/>
                <a:cs typeface="Arial"/>
                <a:sym typeface="Arial"/>
              </a:rPr>
              <a:t>Aerocom System</a:t>
            </a:r>
            <a:endParaRPr b="0" i="0" sz="5870" u="none" cap="none" strike="noStrike">
              <a:solidFill>
                <a:srgbClr val="000000"/>
              </a:solidFill>
              <a:latin typeface="Arial"/>
              <a:ea typeface="Arial"/>
              <a:cs typeface="Arial"/>
              <a:sym typeface="Arial"/>
            </a:endParaRPr>
          </a:p>
        </p:txBody>
      </p:sp>
      <p:sp>
        <p:nvSpPr>
          <p:cNvPr id="63" name="Google Shape;63;p14"/>
          <p:cNvSpPr txBox="1"/>
          <p:nvPr/>
        </p:nvSpPr>
        <p:spPr>
          <a:xfrm>
            <a:off x="457200" y="2473560"/>
            <a:ext cx="9072000" cy="4384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64" name="Google Shape;64;p14"/>
          <p:cNvSpPr txBox="1"/>
          <p:nvPr/>
        </p:nvSpPr>
        <p:spPr>
          <a:xfrm>
            <a:off x="660150" y="5664425"/>
            <a:ext cx="3747900" cy="16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Authors: </a:t>
            </a:r>
            <a:endParaRPr/>
          </a:p>
          <a:p>
            <a:pPr indent="0" lvl="0" marL="0" rtl="0" algn="l">
              <a:spcBef>
                <a:spcPts val="0"/>
              </a:spcBef>
              <a:spcAft>
                <a:spcPts val="0"/>
              </a:spcAft>
              <a:buNone/>
            </a:pPr>
            <a:r>
              <a:rPr lang="en-US"/>
              <a:t>Alberto Cristallo</a:t>
            </a:r>
            <a:endParaRPr/>
          </a:p>
          <a:p>
            <a:pPr indent="0" lvl="0" marL="0" rtl="0" algn="l">
              <a:spcBef>
                <a:spcPts val="0"/>
              </a:spcBef>
              <a:spcAft>
                <a:spcPts val="0"/>
              </a:spcAft>
              <a:buNone/>
            </a:pPr>
            <a:r>
              <a:rPr lang="en-US"/>
              <a:t>Luca Ciampi</a:t>
            </a:r>
            <a:endParaRPr/>
          </a:p>
          <a:p>
            <a:pPr indent="0" lvl="0" marL="0" rtl="0" algn="l">
              <a:spcBef>
                <a:spcPts val="0"/>
              </a:spcBef>
              <a:spcAft>
                <a:spcPts val="0"/>
              </a:spcAft>
              <a:buNone/>
            </a:pPr>
            <a:r>
              <a:rPr lang="en-US"/>
              <a:t>Valerio Tanferna</a:t>
            </a:r>
            <a:endParaRPr/>
          </a:p>
        </p:txBody>
      </p:sp>
      <p:sp>
        <p:nvSpPr>
          <p:cNvPr id="65" name="Google Shape;65;p14"/>
          <p:cNvSpPr txBox="1"/>
          <p:nvPr/>
        </p:nvSpPr>
        <p:spPr>
          <a:xfrm>
            <a:off x="7144425" y="5760250"/>
            <a:ext cx="22359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Professor:</a:t>
            </a:r>
            <a:endParaRPr/>
          </a:p>
          <a:p>
            <a:pPr indent="0" lvl="0" marL="0" rtl="0" algn="l">
              <a:spcBef>
                <a:spcPts val="0"/>
              </a:spcBef>
              <a:spcAft>
                <a:spcPts val="0"/>
              </a:spcAft>
              <a:buNone/>
            </a:pPr>
            <a:r>
              <a:rPr lang="en-US"/>
              <a:t>Giovanni Stea</a:t>
            </a:r>
            <a:endParaRPr/>
          </a:p>
          <a:p>
            <a:pPr indent="0" lvl="0" marL="0" rtl="0" algn="l">
              <a:spcBef>
                <a:spcPts val="0"/>
              </a:spcBef>
              <a:spcAft>
                <a:spcPts val="0"/>
              </a:spcAft>
              <a:buNone/>
            </a:pPr>
            <a:r>
              <a:rPr lang="en-US"/>
              <a:t>Assistant professor:</a:t>
            </a:r>
            <a:endParaRPr/>
          </a:p>
          <a:p>
            <a:pPr indent="0" lvl="0" marL="0" rtl="0" algn="l">
              <a:spcBef>
                <a:spcPts val="0"/>
              </a:spcBef>
              <a:spcAft>
                <a:spcPts val="0"/>
              </a:spcAft>
              <a:buNone/>
            </a:pPr>
            <a:r>
              <a:rPr lang="en-US"/>
              <a:t>Antonio Virdis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504000" y="282600"/>
            <a:ext cx="9072000" cy="87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Lorenz Curve and response time for different algorithms</a:t>
            </a:r>
            <a:endParaRPr/>
          </a:p>
        </p:txBody>
      </p:sp>
      <p:pic>
        <p:nvPicPr>
          <p:cNvPr id="127" name="Google Shape;127;p23"/>
          <p:cNvPicPr preferRelativeResize="0"/>
          <p:nvPr/>
        </p:nvPicPr>
        <p:blipFill>
          <a:blip r:embed="rId3">
            <a:alphaModFix/>
          </a:blip>
          <a:stretch>
            <a:fillRect/>
          </a:stretch>
        </p:blipFill>
        <p:spPr>
          <a:xfrm>
            <a:off x="68225" y="1710425"/>
            <a:ext cx="4843224" cy="3820151"/>
          </a:xfrm>
          <a:prstGeom prst="rect">
            <a:avLst/>
          </a:prstGeom>
          <a:noFill/>
          <a:ln>
            <a:noFill/>
          </a:ln>
        </p:spPr>
      </p:pic>
      <p:pic>
        <p:nvPicPr>
          <p:cNvPr id="128" name="Google Shape;128;p23"/>
          <p:cNvPicPr preferRelativeResize="0"/>
          <p:nvPr/>
        </p:nvPicPr>
        <p:blipFill>
          <a:blip r:embed="rId4">
            <a:alphaModFix/>
          </a:blip>
          <a:stretch>
            <a:fillRect/>
          </a:stretch>
        </p:blipFill>
        <p:spPr>
          <a:xfrm>
            <a:off x="4911450" y="1634225"/>
            <a:ext cx="5016775" cy="3951272"/>
          </a:xfrm>
          <a:prstGeom prst="rect">
            <a:avLst/>
          </a:prstGeom>
          <a:noFill/>
          <a:ln>
            <a:noFill/>
          </a:ln>
        </p:spPr>
      </p:pic>
      <p:sp>
        <p:nvSpPr>
          <p:cNvPr id="129" name="Google Shape;129;p23"/>
          <p:cNvSpPr txBox="1"/>
          <p:nvPr/>
        </p:nvSpPr>
        <p:spPr>
          <a:xfrm>
            <a:off x="549013" y="5892300"/>
            <a:ext cx="8982600" cy="93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Lorenz curve for exponential distribution of t and k and lognormal distribution of t and k</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Comparison of the responseTime mean among the tree algorithm and CI at various switchTime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nvSpPr>
        <p:spPr>
          <a:xfrm>
            <a:off x="504000" y="282600"/>
            <a:ext cx="9072000" cy="875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000"/>
              <a:t>QQ-plot</a:t>
            </a:r>
            <a:endParaRPr b="0" i="0" sz="4000" u="none" cap="none" strike="noStrike">
              <a:solidFill>
                <a:srgbClr val="000000"/>
              </a:solidFill>
              <a:latin typeface="Arial"/>
              <a:ea typeface="Arial"/>
              <a:cs typeface="Arial"/>
              <a:sym typeface="Arial"/>
            </a:endParaRPr>
          </a:p>
        </p:txBody>
      </p:sp>
      <p:sp>
        <p:nvSpPr>
          <p:cNvPr id="135" name="Google Shape;135;p24"/>
          <p:cNvSpPr txBox="1"/>
          <p:nvPr/>
        </p:nvSpPr>
        <p:spPr>
          <a:xfrm>
            <a:off x="504000" y="1823760"/>
            <a:ext cx="907200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4270" strike="noStrike">
              <a:solidFill>
                <a:srgbClr val="000000"/>
              </a:solidFill>
              <a:latin typeface="Arial"/>
              <a:ea typeface="Arial"/>
              <a:cs typeface="Arial"/>
              <a:sym typeface="Arial"/>
            </a:endParaRPr>
          </a:p>
        </p:txBody>
      </p:sp>
      <p:pic>
        <p:nvPicPr>
          <p:cNvPr id="136" name="Google Shape;136;p24"/>
          <p:cNvPicPr preferRelativeResize="0"/>
          <p:nvPr/>
        </p:nvPicPr>
        <p:blipFill>
          <a:blip r:embed="rId3">
            <a:alphaModFix/>
          </a:blip>
          <a:stretch>
            <a:fillRect/>
          </a:stretch>
        </p:blipFill>
        <p:spPr>
          <a:xfrm>
            <a:off x="-70000" y="1612363"/>
            <a:ext cx="5204150" cy="4182549"/>
          </a:xfrm>
          <a:prstGeom prst="rect">
            <a:avLst/>
          </a:prstGeom>
          <a:noFill/>
          <a:ln>
            <a:noFill/>
          </a:ln>
        </p:spPr>
      </p:pic>
      <p:pic>
        <p:nvPicPr>
          <p:cNvPr id="137" name="Google Shape;137;p24"/>
          <p:cNvPicPr preferRelativeResize="0"/>
          <p:nvPr/>
        </p:nvPicPr>
        <p:blipFill>
          <a:blip r:embed="rId4">
            <a:alphaModFix/>
          </a:blip>
          <a:stretch>
            <a:fillRect/>
          </a:stretch>
        </p:blipFill>
        <p:spPr>
          <a:xfrm>
            <a:off x="4967350" y="1612363"/>
            <a:ext cx="5204149" cy="4182549"/>
          </a:xfrm>
          <a:prstGeom prst="rect">
            <a:avLst/>
          </a:prstGeom>
          <a:noFill/>
          <a:ln>
            <a:noFill/>
          </a:ln>
        </p:spPr>
      </p:pic>
      <p:sp>
        <p:nvSpPr>
          <p:cNvPr id="138" name="Google Shape;138;p24"/>
          <p:cNvSpPr txBox="1"/>
          <p:nvPr/>
        </p:nvSpPr>
        <p:spPr>
          <a:xfrm>
            <a:off x="423925" y="6070450"/>
            <a:ext cx="9072000" cy="12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t>QQ-plot of Normal distribution (left) and Log-Normal distribution (right)</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rPr lang="en-US" sz="2200"/>
              <a:t>The Log-Normal distribution fits a little better than normal distribution</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504000" y="282600"/>
            <a:ext cx="9072000" cy="875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5870" u="none" cap="none" strike="noStrike">
                <a:solidFill>
                  <a:srgbClr val="000000"/>
                </a:solidFill>
                <a:latin typeface="Arial"/>
                <a:ea typeface="Arial"/>
                <a:cs typeface="Arial"/>
                <a:sym typeface="Arial"/>
              </a:rPr>
              <a:t>Aerocom System</a:t>
            </a:r>
            <a:endParaRPr b="0" i="0" sz="5870" u="none" cap="none" strike="noStrike">
              <a:solidFill>
                <a:srgbClr val="000000"/>
              </a:solidFill>
              <a:latin typeface="Arial"/>
              <a:ea typeface="Arial"/>
              <a:cs typeface="Arial"/>
              <a:sym typeface="Arial"/>
            </a:endParaRPr>
          </a:p>
        </p:txBody>
      </p:sp>
      <p:pic>
        <p:nvPicPr>
          <p:cNvPr id="71" name="Google Shape;71;p15"/>
          <p:cNvPicPr preferRelativeResize="0"/>
          <p:nvPr/>
        </p:nvPicPr>
        <p:blipFill rotWithShape="1">
          <a:blip r:embed="rId3">
            <a:alphaModFix/>
          </a:blip>
          <a:srcRect b="0" l="0" r="0" t="0"/>
          <a:stretch/>
        </p:blipFill>
        <p:spPr>
          <a:xfrm>
            <a:off x="2635950" y="1460525"/>
            <a:ext cx="4808700" cy="4638600"/>
          </a:xfrm>
          <a:prstGeom prst="rect">
            <a:avLst/>
          </a:prstGeom>
          <a:noFill/>
          <a:ln>
            <a:noFill/>
          </a:ln>
        </p:spPr>
      </p:pic>
      <p:sp>
        <p:nvSpPr>
          <p:cNvPr id="72" name="Google Shape;72;p15"/>
          <p:cNvSpPr txBox="1"/>
          <p:nvPr/>
        </p:nvSpPr>
        <p:spPr>
          <a:xfrm>
            <a:off x="334213" y="6232000"/>
            <a:ext cx="9412200" cy="10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t>Each aircraft send a packet every k seconds to Control Tower.</a:t>
            </a:r>
            <a:endParaRPr sz="2000"/>
          </a:p>
          <a:p>
            <a:pPr indent="0" lvl="0" marL="0" rtl="0" algn="ctr">
              <a:spcBef>
                <a:spcPts val="0"/>
              </a:spcBef>
              <a:spcAft>
                <a:spcPts val="0"/>
              </a:spcAft>
              <a:buNone/>
            </a:pPr>
            <a:r>
              <a:rPr lang="en-US" sz="2000"/>
              <a:t>Control Tower has no receveing limits: the DataLink capacity has endless.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nvSpPr>
        <p:spPr>
          <a:xfrm>
            <a:off x="504000" y="282600"/>
            <a:ext cx="9072000" cy="875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5870" u="none" cap="none" strike="noStrike">
                <a:solidFill>
                  <a:srgbClr val="000000"/>
                </a:solidFill>
                <a:latin typeface="Arial"/>
                <a:ea typeface="Arial"/>
                <a:cs typeface="Arial"/>
                <a:sym typeface="Arial"/>
              </a:rPr>
              <a:t>Aircraft</a:t>
            </a:r>
            <a:endParaRPr b="0" i="0" sz="587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152400" y="1423210"/>
            <a:ext cx="9775827" cy="58818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504000" y="282600"/>
            <a:ext cx="9072000" cy="87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000"/>
              <a:t>V</a:t>
            </a:r>
            <a:r>
              <a:rPr lang="en-US" sz="3000"/>
              <a:t>ariable parameters in the simulation</a:t>
            </a:r>
            <a:endParaRPr sz="3000"/>
          </a:p>
        </p:txBody>
      </p:sp>
      <p:sp>
        <p:nvSpPr>
          <p:cNvPr id="84" name="Google Shape;84;p17"/>
          <p:cNvSpPr txBox="1"/>
          <p:nvPr>
            <p:ph idx="1" type="body"/>
          </p:nvPr>
        </p:nvSpPr>
        <p:spPr>
          <a:xfrm>
            <a:off x="504313" y="2250185"/>
            <a:ext cx="9072000" cy="4384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Exponential Configuration:</a:t>
            </a:r>
            <a:endParaRPr sz="2400"/>
          </a:p>
          <a:p>
            <a:pPr indent="-381000" lvl="1" marL="914400" rtl="0" algn="l">
              <a:spcBef>
                <a:spcPts val="0"/>
              </a:spcBef>
              <a:spcAft>
                <a:spcPts val="0"/>
              </a:spcAft>
              <a:buSzPts val="2400"/>
              <a:buChar char="○"/>
            </a:pPr>
            <a:r>
              <a:rPr lang="en-US" sz="2400"/>
              <a:t>switchTime: 0.2,0.5,1,2,3,5,10 s</a:t>
            </a:r>
            <a:endParaRPr sz="2400"/>
          </a:p>
          <a:p>
            <a:pPr indent="-381000" lvl="1" marL="914400" rtl="0" algn="l">
              <a:spcBef>
                <a:spcPts val="0"/>
              </a:spcBef>
              <a:spcAft>
                <a:spcPts val="0"/>
              </a:spcAft>
              <a:buSzPts val="2400"/>
              <a:buChar char="○"/>
            </a:pPr>
            <a:r>
              <a:rPr lang="en-US" sz="2400"/>
              <a:t>X: 5</a:t>
            </a:r>
            <a:endParaRPr sz="2400"/>
          </a:p>
          <a:p>
            <a:pPr indent="-381000" lvl="1" marL="914400" rtl="0" algn="l">
              <a:spcBef>
                <a:spcPts val="0"/>
              </a:spcBef>
              <a:spcAft>
                <a:spcPts val="0"/>
              </a:spcAft>
              <a:buSzPts val="2400"/>
              <a:buChar char="○"/>
            </a:pPr>
            <a:r>
              <a:rPr lang="en-US" sz="2400"/>
              <a:t>k: exponential with mean distribution equal to 2.5 s</a:t>
            </a:r>
            <a:endParaRPr sz="2400"/>
          </a:p>
          <a:p>
            <a:pPr indent="-381000" lvl="1" marL="914400" rtl="0" algn="l">
              <a:spcBef>
                <a:spcPts val="0"/>
              </a:spcBef>
              <a:spcAft>
                <a:spcPts val="0"/>
              </a:spcAft>
              <a:buSzPts val="2400"/>
              <a:buChar char="○"/>
            </a:pPr>
            <a:r>
              <a:rPr lang="en-US" sz="2400"/>
              <a:t>t: exponential with mean distribution equal to 5 s</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Lognormal Configuration:</a:t>
            </a:r>
            <a:endParaRPr sz="2400"/>
          </a:p>
          <a:p>
            <a:pPr indent="-381000" lvl="1" marL="914400" rtl="0" algn="l">
              <a:spcBef>
                <a:spcPts val="0"/>
              </a:spcBef>
              <a:spcAft>
                <a:spcPts val="0"/>
              </a:spcAft>
              <a:buSzPts val="2400"/>
              <a:buChar char="○"/>
            </a:pPr>
            <a:r>
              <a:rPr lang="en-US" sz="2400"/>
              <a:t>switchTime: 0.1,0.3,0.5,0.7,0.9 s</a:t>
            </a:r>
            <a:endParaRPr sz="2400"/>
          </a:p>
          <a:p>
            <a:pPr indent="-381000" lvl="1" marL="914400" rtl="0" algn="l">
              <a:spcBef>
                <a:spcPts val="0"/>
              </a:spcBef>
              <a:spcAft>
                <a:spcPts val="0"/>
              </a:spcAft>
              <a:buSzPts val="2400"/>
              <a:buChar char="○"/>
            </a:pPr>
            <a:r>
              <a:rPr lang="en-US" sz="2400"/>
              <a:t>X: 0,20,40,60,80,100</a:t>
            </a:r>
            <a:endParaRPr sz="2400"/>
          </a:p>
          <a:p>
            <a:pPr indent="-381000" lvl="1" marL="914400" rtl="0" algn="l">
              <a:spcBef>
                <a:spcPts val="0"/>
              </a:spcBef>
              <a:spcAft>
                <a:spcPts val="0"/>
              </a:spcAft>
              <a:buSzPts val="2400"/>
              <a:buChar char="○"/>
            </a:pPr>
            <a:r>
              <a:rPr lang="en-US" sz="2400"/>
              <a:t>k: lognormal with mean 0.59 and standard deviation 0.808 </a:t>
            </a:r>
            <a:endParaRPr sz="2400"/>
          </a:p>
          <a:p>
            <a:pPr indent="-381000" lvl="1" marL="914400" rtl="0" algn="l">
              <a:spcBef>
                <a:spcPts val="0"/>
              </a:spcBef>
              <a:spcAft>
                <a:spcPts val="0"/>
              </a:spcAft>
              <a:buSzPts val="2400"/>
              <a:buChar char="○"/>
            </a:pPr>
            <a:r>
              <a:rPr lang="en-US" sz="2400"/>
              <a:t>t: lognormal </a:t>
            </a:r>
            <a:r>
              <a:rPr lang="en-US" sz="2400">
                <a:solidFill>
                  <a:schemeClr val="dk1"/>
                </a:solidFill>
              </a:rPr>
              <a:t>with mean 0.7 and standard deviation 0.1</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504000" y="282600"/>
            <a:ext cx="9072000" cy="875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5870" u="none" cap="none" strike="noStrike">
              <a:solidFill>
                <a:srgbClr val="000000"/>
              </a:solidFill>
              <a:latin typeface="Arial"/>
              <a:ea typeface="Arial"/>
              <a:cs typeface="Arial"/>
              <a:sym typeface="Arial"/>
            </a:endParaRPr>
          </a:p>
        </p:txBody>
      </p:sp>
      <p:sp>
        <p:nvSpPr>
          <p:cNvPr id="90" name="Google Shape;90;p18"/>
          <p:cNvSpPr txBox="1"/>
          <p:nvPr/>
        </p:nvSpPr>
        <p:spPr>
          <a:xfrm>
            <a:off x="504000" y="1823748"/>
            <a:ext cx="9072000" cy="5467500"/>
          </a:xfrm>
          <a:prstGeom prst="rect">
            <a:avLst/>
          </a:prstGeom>
          <a:noFill/>
          <a:ln>
            <a:noFill/>
          </a:ln>
        </p:spPr>
        <p:txBody>
          <a:bodyPr anchorCtr="0" anchor="t" bIns="0" lIns="0" spcFirstLastPara="1" rIns="0" wrap="square" tIns="0">
            <a:noAutofit/>
          </a:bodyPr>
          <a:lstStyle/>
          <a:p>
            <a:pPr indent="-379929" lvl="0" marL="432000" marR="0" rtl="0" algn="l">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Aircraft: </a:t>
            </a:r>
            <a:endParaRPr b="0" i="0" sz="2400" u="none" cap="none" strike="noStrike">
              <a:solidFill>
                <a:srgbClr val="000000"/>
              </a:solidFill>
              <a:latin typeface="Arial"/>
              <a:ea typeface="Arial"/>
              <a:cs typeface="Arial"/>
              <a:sym typeface="Arial"/>
            </a:endParaRPr>
          </a:p>
          <a:p>
            <a:pPr indent="-311549" lvl="1" marL="864000" marR="0" rtl="0" algn="l">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Send a packet</a:t>
            </a:r>
            <a:endParaRPr b="0" i="0" sz="2400" u="none" cap="none" strike="noStrike">
              <a:solidFill>
                <a:srgbClr val="000000"/>
              </a:solidFill>
              <a:latin typeface="Arial"/>
              <a:ea typeface="Arial"/>
              <a:cs typeface="Arial"/>
              <a:sym typeface="Arial"/>
            </a:endParaRPr>
          </a:p>
          <a:p>
            <a:pPr indent="-379929" lvl="0" marL="432000" marR="0" rtl="0" algn="l">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Control Tower: </a:t>
            </a:r>
            <a:endParaRPr b="0" i="0" sz="2400" u="none" cap="none" strike="noStrike">
              <a:solidFill>
                <a:srgbClr val="000000"/>
              </a:solidFill>
              <a:latin typeface="Arial"/>
              <a:ea typeface="Arial"/>
              <a:cs typeface="Arial"/>
              <a:sym typeface="Arial"/>
            </a:endParaRPr>
          </a:p>
          <a:p>
            <a:pPr indent="-311549" lvl="1" marL="864000" marR="0" rtl="0" algn="l">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Receive packets</a:t>
            </a:r>
            <a:endParaRPr b="0" i="0" sz="2400" u="none" cap="none" strike="noStrike">
              <a:solidFill>
                <a:srgbClr val="000000"/>
              </a:solidFill>
              <a:latin typeface="Arial"/>
              <a:ea typeface="Arial"/>
              <a:cs typeface="Arial"/>
              <a:sym typeface="Arial"/>
            </a:endParaRPr>
          </a:p>
          <a:p>
            <a:pPr indent="-379929" lvl="0" marL="432000" marR="0" rtl="0" algn="l">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Source: </a:t>
            </a:r>
            <a:endParaRPr b="0" i="0" sz="2400" u="none" cap="none" strike="noStrike">
              <a:solidFill>
                <a:srgbClr val="000000"/>
              </a:solidFill>
              <a:latin typeface="Arial"/>
              <a:ea typeface="Arial"/>
              <a:cs typeface="Arial"/>
              <a:sym typeface="Arial"/>
            </a:endParaRPr>
          </a:p>
          <a:p>
            <a:pPr indent="-311550" lvl="1" marL="864000" marR="0" rtl="0" algn="l">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main task is generate packets </a:t>
            </a:r>
            <a:endParaRPr b="0" i="0" sz="2400" u="none" cap="none" strike="noStrike">
              <a:solidFill>
                <a:srgbClr val="000000"/>
              </a:solidFill>
              <a:latin typeface="Arial"/>
              <a:ea typeface="Arial"/>
              <a:cs typeface="Arial"/>
              <a:sym typeface="Arial"/>
            </a:endParaRPr>
          </a:p>
          <a:p>
            <a:pPr indent="-381000" lvl="0" marL="45720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Server:</a:t>
            </a:r>
            <a:endParaRPr b="0" i="0" sz="2400" u="none" cap="none" strike="noStrike">
              <a:solidFill>
                <a:srgbClr val="000000"/>
              </a:solidFill>
              <a:latin typeface="Arial"/>
              <a:ea typeface="Arial"/>
              <a:cs typeface="Arial"/>
              <a:sym typeface="Arial"/>
            </a:endParaRPr>
          </a:p>
          <a:p>
            <a:pPr indent="-311549" lvl="1" marL="864000" marR="0" rtl="0" algn="l">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Processs a packet arrived from outer</a:t>
            </a:r>
            <a:endParaRPr b="0" i="0" sz="2400" u="none" cap="none" strike="noStrike">
              <a:solidFill>
                <a:srgbClr val="000000"/>
              </a:solidFill>
              <a:latin typeface="Arial"/>
              <a:ea typeface="Arial"/>
              <a:cs typeface="Arial"/>
              <a:sym typeface="Arial"/>
            </a:endParaRPr>
          </a:p>
          <a:p>
            <a:pPr indent="-311550" lvl="1" marL="864000" marR="0" rtl="0" algn="l">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Send it to the Control Tower</a:t>
            </a:r>
            <a:endParaRPr b="0" i="0" sz="2400" u="none" cap="none" strike="noStrike">
              <a:solidFill>
                <a:srgbClr val="000000"/>
              </a:solidFill>
              <a:latin typeface="Arial"/>
              <a:ea typeface="Arial"/>
              <a:cs typeface="Arial"/>
              <a:sym typeface="Arial"/>
            </a:endParaRPr>
          </a:p>
          <a:p>
            <a:pPr indent="-379929" lvl="0" marL="431999" rtl="0" algn="l">
              <a:spcBef>
                <a:spcPts val="0"/>
              </a:spcBef>
              <a:spcAft>
                <a:spcPts val="0"/>
              </a:spcAft>
              <a:buClr>
                <a:schemeClr val="dk1"/>
              </a:buClr>
              <a:buSzPts val="2400"/>
              <a:buFont typeface="Noto Sans Symbols"/>
              <a:buChar char="●"/>
            </a:pPr>
            <a:r>
              <a:rPr lang="en-US" sz="2400">
                <a:solidFill>
                  <a:schemeClr val="dk1"/>
                </a:solidFill>
              </a:rPr>
              <a:t>Router:</a:t>
            </a:r>
            <a:endParaRPr sz="2400">
              <a:solidFill>
                <a:schemeClr val="dk1"/>
              </a:solidFill>
            </a:endParaRPr>
          </a:p>
          <a:p>
            <a:pPr indent="-311550" lvl="1" marL="864000" rtl="0" algn="l">
              <a:spcBef>
                <a:spcPts val="0"/>
              </a:spcBef>
              <a:spcAft>
                <a:spcPts val="0"/>
              </a:spcAft>
              <a:buClr>
                <a:schemeClr val="dk1"/>
              </a:buClr>
              <a:buSzPts val="2400"/>
              <a:buFont typeface="Noto Sans Symbols"/>
              <a:buChar char="○"/>
            </a:pPr>
            <a:r>
              <a:rPr lang="en-US" sz="2400">
                <a:solidFill>
                  <a:schemeClr val="dk1"/>
                </a:solidFill>
              </a:rPr>
              <a:t>Store packets in a queue</a:t>
            </a:r>
            <a:endParaRPr sz="2400">
              <a:solidFill>
                <a:schemeClr val="dk1"/>
              </a:solidFill>
            </a:endParaRPr>
          </a:p>
          <a:p>
            <a:pPr indent="-311550" lvl="1" marL="864000" rtl="0" algn="l">
              <a:spcBef>
                <a:spcPts val="0"/>
              </a:spcBef>
              <a:spcAft>
                <a:spcPts val="0"/>
              </a:spcAft>
              <a:buClr>
                <a:schemeClr val="dk1"/>
              </a:buClr>
              <a:buSzPts val="2400"/>
              <a:buFont typeface="Noto Sans Symbols"/>
              <a:buChar char="○"/>
            </a:pPr>
            <a:r>
              <a:rPr lang="en-US" sz="2400">
                <a:solidFill>
                  <a:schemeClr val="dk1"/>
                </a:solidFill>
              </a:rPr>
              <a:t>Choose the right server</a:t>
            </a:r>
            <a:endParaRPr sz="2400">
              <a:solidFill>
                <a:schemeClr val="dk1"/>
              </a:solidFill>
            </a:endParaRPr>
          </a:p>
          <a:p>
            <a:pPr indent="-311550" lvl="1" marL="864000" rtl="0" algn="l">
              <a:spcBef>
                <a:spcPts val="0"/>
              </a:spcBef>
              <a:spcAft>
                <a:spcPts val="0"/>
              </a:spcAft>
              <a:buClr>
                <a:schemeClr val="dk1"/>
              </a:buClr>
              <a:buSzPts val="2400"/>
              <a:buFont typeface="Noto Sans Symbols"/>
              <a:buChar char="○"/>
            </a:pPr>
            <a:r>
              <a:rPr lang="en-US" sz="2400">
                <a:solidFill>
                  <a:schemeClr val="dk1"/>
                </a:solidFill>
              </a:rPr>
              <a:t>Send packets to server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nvSpPr>
        <p:spPr>
          <a:xfrm>
            <a:off x="504000" y="282600"/>
            <a:ext cx="9072000" cy="875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000"/>
              <a:t>Response time with </a:t>
            </a:r>
            <a:r>
              <a:rPr b="0" i="0" lang="en-US" sz="4000" u="none" cap="none" strike="noStrike">
                <a:solidFill>
                  <a:srgbClr val="000000"/>
                </a:solidFill>
                <a:latin typeface="Arial"/>
                <a:ea typeface="Arial"/>
                <a:cs typeface="Arial"/>
                <a:sym typeface="Arial"/>
              </a:rPr>
              <a:t>T and k exponential</a:t>
            </a:r>
            <a:endParaRPr b="0" i="0" sz="4000" u="none" cap="none" strike="noStrike">
              <a:solidFill>
                <a:srgbClr val="000000"/>
              </a:solidFill>
              <a:latin typeface="Arial"/>
              <a:ea typeface="Arial"/>
              <a:cs typeface="Arial"/>
              <a:sym typeface="Arial"/>
            </a:endParaRPr>
          </a:p>
        </p:txBody>
      </p:sp>
      <p:sp>
        <p:nvSpPr>
          <p:cNvPr id="96" name="Google Shape;96;p19"/>
          <p:cNvSpPr txBox="1"/>
          <p:nvPr/>
        </p:nvSpPr>
        <p:spPr>
          <a:xfrm>
            <a:off x="504000" y="5303520"/>
            <a:ext cx="9072000" cy="1870800"/>
          </a:xfrm>
          <a:prstGeom prst="rect">
            <a:avLst/>
          </a:prstGeom>
          <a:noFill/>
          <a:ln>
            <a:noFill/>
          </a:ln>
        </p:spPr>
        <p:txBody>
          <a:bodyPr anchorCtr="0" anchor="t" bIns="0" lIns="0" spcFirstLastPara="1" rIns="0" wrap="square" tIns="0">
            <a:noAutofit/>
          </a:bodyPr>
          <a:lstStyle/>
          <a:p>
            <a:pPr indent="-393700" lvl="0" marL="457200" marR="0" rtl="0" algn="l">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Response time for mean t=0.2s and t=2s respectively at various X and S.</a:t>
            </a:r>
            <a:endParaRPr b="0" i="0" sz="2600" u="none" cap="none" strike="noStrike">
              <a:solidFill>
                <a:srgbClr val="000000"/>
              </a:solidFill>
              <a:latin typeface="Arial"/>
              <a:ea typeface="Arial"/>
              <a:cs typeface="Arial"/>
              <a:sym typeface="Arial"/>
            </a:endParaRPr>
          </a:p>
          <a:p>
            <a:pPr indent="-393700" lvl="0" marL="457200" marR="0" rtl="0" algn="l">
              <a:spcBef>
                <a:spcPts val="0"/>
              </a:spcBef>
              <a:spcAft>
                <a:spcPts val="0"/>
              </a:spcAft>
              <a:buSzPts val="2600"/>
              <a:buChar char="●"/>
            </a:pPr>
            <a:r>
              <a:rPr lang="en-US" sz="2600"/>
              <a:t>X and t parameters influences the number of switch</a:t>
            </a:r>
            <a:endParaRPr sz="2600"/>
          </a:p>
          <a:p>
            <a:pPr indent="-393700" lvl="0" marL="457200" marR="0" rtl="0" algn="l">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Confidence interval 99%</a:t>
            </a:r>
            <a:endParaRPr b="0" i="0" sz="4270" u="none" cap="none" strike="noStrike">
              <a:solidFill>
                <a:srgbClr val="000000"/>
              </a:solidFill>
              <a:latin typeface="Arial"/>
              <a:ea typeface="Arial"/>
              <a:cs typeface="Arial"/>
              <a:sym typeface="Arial"/>
            </a:endParaRPr>
          </a:p>
        </p:txBody>
      </p:sp>
      <p:pic>
        <p:nvPicPr>
          <p:cNvPr id="97" name="Google Shape;97;p19"/>
          <p:cNvPicPr preferRelativeResize="0"/>
          <p:nvPr/>
        </p:nvPicPr>
        <p:blipFill>
          <a:blip r:embed="rId3">
            <a:alphaModFix/>
          </a:blip>
          <a:stretch>
            <a:fillRect/>
          </a:stretch>
        </p:blipFill>
        <p:spPr>
          <a:xfrm>
            <a:off x="-57600" y="1310160"/>
            <a:ext cx="5044393" cy="3840960"/>
          </a:xfrm>
          <a:prstGeom prst="rect">
            <a:avLst/>
          </a:prstGeom>
          <a:noFill/>
          <a:ln>
            <a:noFill/>
          </a:ln>
        </p:spPr>
      </p:pic>
      <p:pic>
        <p:nvPicPr>
          <p:cNvPr id="98" name="Google Shape;98;p19"/>
          <p:cNvPicPr preferRelativeResize="0"/>
          <p:nvPr/>
        </p:nvPicPr>
        <p:blipFill>
          <a:blip r:embed="rId4">
            <a:alphaModFix/>
          </a:blip>
          <a:stretch>
            <a:fillRect/>
          </a:stretch>
        </p:blipFill>
        <p:spPr>
          <a:xfrm>
            <a:off x="4883825" y="1380149"/>
            <a:ext cx="5044399" cy="38694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nvSpPr>
        <p:spPr>
          <a:xfrm>
            <a:off x="504000" y="282600"/>
            <a:ext cx="9072000" cy="875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3000"/>
              <a:t>ResponseTime for special case: X=100</a:t>
            </a:r>
            <a:endParaRPr b="0" i="0" sz="3000" u="none" cap="none" strike="noStrike">
              <a:solidFill>
                <a:srgbClr val="000000"/>
              </a:solidFill>
              <a:latin typeface="Arial"/>
              <a:ea typeface="Arial"/>
              <a:cs typeface="Arial"/>
              <a:sym typeface="Arial"/>
            </a:endParaRPr>
          </a:p>
        </p:txBody>
      </p:sp>
      <p:sp>
        <p:nvSpPr>
          <p:cNvPr id="104" name="Google Shape;104;p20"/>
          <p:cNvSpPr txBox="1"/>
          <p:nvPr/>
        </p:nvSpPr>
        <p:spPr>
          <a:xfrm>
            <a:off x="504000" y="6248400"/>
            <a:ext cx="9072000" cy="14334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2600" u="none" cap="none" strike="noStrike">
                <a:solidFill>
                  <a:srgbClr val="000000"/>
                </a:solidFill>
                <a:latin typeface="Arial"/>
                <a:ea typeface="Arial"/>
                <a:cs typeface="Arial"/>
                <a:sym typeface="Arial"/>
              </a:rPr>
              <a:t>With X=100% the Aircraft does not switch the DataLink </a:t>
            </a:r>
            <a:endParaRPr b="0" i="0" sz="26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t/>
            </a:r>
            <a:endParaRPr sz="2600"/>
          </a:p>
          <a:p>
            <a:pPr indent="0" lvl="0" marL="0" marR="0" rtl="0" algn="ctr">
              <a:spcBef>
                <a:spcPts val="0"/>
              </a:spcBef>
              <a:spcAft>
                <a:spcPts val="0"/>
              </a:spcAft>
              <a:buNone/>
            </a:pPr>
            <a:r>
              <a:rPr lang="en-US" sz="2600"/>
              <a:t>R</a:t>
            </a:r>
            <a:r>
              <a:rPr b="0" i="0" lang="en-US" sz="2600" u="none" cap="none" strike="noStrike">
                <a:solidFill>
                  <a:srgbClr val="000000"/>
                </a:solidFill>
                <a:latin typeface="Arial"/>
                <a:ea typeface="Arial"/>
                <a:cs typeface="Arial"/>
                <a:sym typeface="Arial"/>
              </a:rPr>
              <a:t>esponse time depends only by t</a:t>
            </a:r>
            <a:endParaRPr b="0" i="0" sz="4270" u="none" cap="none" strike="noStrike">
              <a:solidFill>
                <a:srgbClr val="000000"/>
              </a:solidFill>
              <a:latin typeface="Arial"/>
              <a:ea typeface="Arial"/>
              <a:cs typeface="Arial"/>
              <a:sym typeface="Arial"/>
            </a:endParaRPr>
          </a:p>
        </p:txBody>
      </p:sp>
      <p:pic>
        <p:nvPicPr>
          <p:cNvPr id="105" name="Google Shape;105;p20"/>
          <p:cNvPicPr preferRelativeResize="0"/>
          <p:nvPr/>
        </p:nvPicPr>
        <p:blipFill rotWithShape="1">
          <a:blip r:embed="rId3">
            <a:alphaModFix/>
          </a:blip>
          <a:srcRect b="0" l="0" r="0" t="0"/>
          <a:stretch/>
        </p:blipFill>
        <p:spPr>
          <a:xfrm>
            <a:off x="1948366" y="1430978"/>
            <a:ext cx="6183900" cy="469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nvSpPr>
        <p:spPr>
          <a:xfrm>
            <a:off x="504000" y="288000"/>
            <a:ext cx="9072000" cy="86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rgbClr val="000000"/>
                </a:solidFill>
                <a:latin typeface="Arial"/>
                <a:ea typeface="Arial"/>
                <a:cs typeface="Arial"/>
                <a:sym typeface="Arial"/>
              </a:rPr>
              <a:t>Exponential distribution of t and k</a:t>
            </a:r>
            <a:endParaRPr b="0" i="0" sz="5870" u="none" cap="none" strike="noStrike">
              <a:solidFill>
                <a:srgbClr val="000000"/>
              </a:solidFill>
              <a:latin typeface="Arial"/>
              <a:ea typeface="Arial"/>
              <a:cs typeface="Arial"/>
              <a:sym typeface="Arial"/>
            </a:endParaRPr>
          </a:p>
        </p:txBody>
      </p:sp>
      <p:sp>
        <p:nvSpPr>
          <p:cNvPr id="111" name="Google Shape;111;p21"/>
          <p:cNvSpPr txBox="1"/>
          <p:nvPr/>
        </p:nvSpPr>
        <p:spPr>
          <a:xfrm>
            <a:off x="830980" y="5610415"/>
            <a:ext cx="9072000" cy="173730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1800"/>
              <a:buFont typeface="Noto Sans Symbols"/>
              <a:buChar char="●"/>
            </a:pPr>
            <a:r>
              <a:rPr b="0" i="0" lang="en-US" sz="4000" u="none" cap="none" strike="noStrike">
                <a:solidFill>
                  <a:srgbClr val="000000"/>
                </a:solidFill>
                <a:latin typeface="Arial"/>
                <a:ea typeface="Arial"/>
                <a:cs typeface="Arial"/>
                <a:sym typeface="Arial"/>
              </a:rPr>
              <a:t>ECDF and EPDF</a:t>
            </a:r>
            <a:endParaRPr b="0" i="0" sz="4270" u="none" cap="none" strike="noStrike">
              <a:solidFill>
                <a:srgbClr val="000000"/>
              </a:solidFill>
              <a:latin typeface="Arial"/>
              <a:ea typeface="Arial"/>
              <a:cs typeface="Arial"/>
              <a:sym typeface="Arial"/>
            </a:endParaRPr>
          </a:p>
        </p:txBody>
      </p:sp>
      <p:pic>
        <p:nvPicPr>
          <p:cNvPr id="112" name="Google Shape;112;p21"/>
          <p:cNvPicPr preferRelativeResize="0"/>
          <p:nvPr/>
        </p:nvPicPr>
        <p:blipFill>
          <a:blip r:embed="rId3">
            <a:alphaModFix/>
          </a:blip>
          <a:stretch>
            <a:fillRect/>
          </a:stretch>
        </p:blipFill>
        <p:spPr>
          <a:xfrm>
            <a:off x="0" y="1259450"/>
            <a:ext cx="5206599" cy="4243551"/>
          </a:xfrm>
          <a:prstGeom prst="rect">
            <a:avLst/>
          </a:prstGeom>
          <a:noFill/>
          <a:ln>
            <a:noFill/>
          </a:ln>
        </p:spPr>
      </p:pic>
      <p:pic>
        <p:nvPicPr>
          <p:cNvPr id="113" name="Google Shape;113;p21"/>
          <p:cNvPicPr preferRelativeResize="0"/>
          <p:nvPr/>
        </p:nvPicPr>
        <p:blipFill>
          <a:blip r:embed="rId4">
            <a:alphaModFix/>
          </a:blip>
          <a:stretch>
            <a:fillRect/>
          </a:stretch>
        </p:blipFill>
        <p:spPr>
          <a:xfrm>
            <a:off x="5040725" y="1293650"/>
            <a:ext cx="5298826" cy="417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nvSpPr>
        <p:spPr>
          <a:xfrm>
            <a:off x="504000" y="288000"/>
            <a:ext cx="9072000" cy="86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rgbClr val="000000"/>
                </a:solidFill>
                <a:latin typeface="Arial"/>
                <a:ea typeface="Arial"/>
                <a:cs typeface="Arial"/>
                <a:sym typeface="Arial"/>
              </a:rPr>
              <a:t>Log normal distribution of t and k</a:t>
            </a:r>
            <a:endParaRPr b="0" i="0" sz="5870" u="none" cap="none" strike="noStrike">
              <a:solidFill>
                <a:srgbClr val="000000"/>
              </a:solidFill>
              <a:latin typeface="Arial"/>
              <a:ea typeface="Arial"/>
              <a:cs typeface="Arial"/>
              <a:sym typeface="Arial"/>
            </a:endParaRPr>
          </a:p>
        </p:txBody>
      </p:sp>
      <p:sp>
        <p:nvSpPr>
          <p:cNvPr id="119" name="Google Shape;119;p22"/>
          <p:cNvSpPr txBox="1"/>
          <p:nvPr/>
        </p:nvSpPr>
        <p:spPr>
          <a:xfrm>
            <a:off x="312350" y="5574105"/>
            <a:ext cx="9072000" cy="1828800"/>
          </a:xfrm>
          <a:prstGeom prst="rect">
            <a:avLst/>
          </a:prstGeom>
          <a:noFill/>
          <a:ln>
            <a:noFill/>
          </a:ln>
        </p:spPr>
        <p:txBody>
          <a:bodyPr anchorCtr="0" anchor="t" bIns="0" lIns="0" spcFirstLastPara="1" rIns="0" wrap="square" tIns="0">
            <a:noAutofit/>
          </a:bodyPr>
          <a:lstStyle/>
          <a:p>
            <a:pPr indent="-330400" lvl="0" marL="432000" marR="0" rtl="0" algn="l">
              <a:spcBef>
                <a:spcPts val="0"/>
              </a:spcBef>
              <a:spcAft>
                <a:spcPts val="0"/>
              </a:spcAft>
              <a:buClr>
                <a:srgbClr val="000000"/>
              </a:buClr>
              <a:buSzPts val="1922"/>
              <a:buFont typeface="Noto Sans Symbols"/>
              <a:buChar char="●"/>
            </a:pPr>
            <a:r>
              <a:rPr b="0" i="0" lang="en-US" sz="4270" u="none" cap="none" strike="noStrike">
                <a:solidFill>
                  <a:srgbClr val="000000"/>
                </a:solidFill>
                <a:latin typeface="Arial"/>
                <a:ea typeface="Arial"/>
                <a:cs typeface="Arial"/>
                <a:sym typeface="Arial"/>
              </a:rPr>
              <a:t>ECDF and EPDF</a:t>
            </a:r>
            <a:endParaRPr b="0" i="0" sz="4270" u="none" cap="none" strike="noStrike">
              <a:solidFill>
                <a:srgbClr val="000000"/>
              </a:solidFill>
              <a:latin typeface="Arial"/>
              <a:ea typeface="Arial"/>
              <a:cs typeface="Arial"/>
              <a:sym typeface="Arial"/>
            </a:endParaRPr>
          </a:p>
        </p:txBody>
      </p:sp>
      <p:pic>
        <p:nvPicPr>
          <p:cNvPr id="120" name="Google Shape;120;p22"/>
          <p:cNvPicPr preferRelativeResize="0"/>
          <p:nvPr/>
        </p:nvPicPr>
        <p:blipFill>
          <a:blip r:embed="rId3">
            <a:alphaModFix/>
          </a:blip>
          <a:stretch>
            <a:fillRect/>
          </a:stretch>
        </p:blipFill>
        <p:spPr>
          <a:xfrm>
            <a:off x="0" y="1152000"/>
            <a:ext cx="4887176" cy="4157750"/>
          </a:xfrm>
          <a:prstGeom prst="rect">
            <a:avLst/>
          </a:prstGeom>
          <a:noFill/>
          <a:ln>
            <a:noFill/>
          </a:ln>
        </p:spPr>
      </p:pic>
      <p:pic>
        <p:nvPicPr>
          <p:cNvPr id="121" name="Google Shape;121;p22"/>
          <p:cNvPicPr preferRelativeResize="0"/>
          <p:nvPr/>
        </p:nvPicPr>
        <p:blipFill>
          <a:blip r:embed="rId4">
            <a:alphaModFix/>
          </a:blip>
          <a:stretch>
            <a:fillRect/>
          </a:stretch>
        </p:blipFill>
        <p:spPr>
          <a:xfrm>
            <a:off x="4995275" y="1152000"/>
            <a:ext cx="5287649" cy="407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