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72" r:id="rId3"/>
    <p:sldId id="302" r:id="rId4"/>
    <p:sldId id="259" r:id="rId5"/>
    <p:sldId id="270" r:id="rId6"/>
    <p:sldId id="276" r:id="rId7"/>
    <p:sldId id="262" r:id="rId8"/>
    <p:sldId id="267" r:id="rId9"/>
    <p:sldId id="261" r:id="rId10"/>
    <p:sldId id="263" r:id="rId11"/>
    <p:sldId id="303" r:id="rId12"/>
    <p:sldId id="301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arlow Condensed ExtraBold" panose="00000906000000000000" pitchFamily="2" charset="0"/>
      <p:bold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Overpass Mono" panose="020B0604020202020204" charset="0"/>
      <p:regular r:id="rId20"/>
      <p:bold r:id="rId21"/>
    </p:embeddedFont>
    <p:embeddedFont>
      <p:font typeface="Raleway SemiBold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8A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C4965-3A24-44DE-9E1B-6F7AE919F4F5}">
  <a:tblStyle styleId="{021C4965-3A24-44DE-9E1B-6F7AE919F4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28B14-946C-40CD-A3E6-3579109CB1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16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14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43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2" r:id="rId8"/>
    <p:sldLayoutId id="2147483665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C2 Botnet </a:t>
            </a:r>
            <a:br>
              <a:rPr lang="it-IT" dirty="0"/>
            </a:br>
            <a:r>
              <a:rPr lang="it-IT" sz="3600" dirty="0"/>
              <a:t>via </a:t>
            </a:r>
            <a:r>
              <a:rPr lang="it-IT" sz="3600" dirty="0" err="1"/>
              <a:t>Discord</a:t>
            </a:r>
            <a:r>
              <a:rPr lang="it-IT" sz="3600" dirty="0"/>
              <a:t> DLL </a:t>
            </a:r>
            <a:r>
              <a:rPr lang="it-IT" sz="3600" dirty="0" err="1"/>
              <a:t>sideloading</a:t>
            </a:r>
            <a:r>
              <a:rPr lang="it-IT" sz="3600" dirty="0"/>
              <a:t> </a:t>
            </a:r>
            <a:endParaRPr sz="3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Progetto di Software Security 22/23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Coppola Adriano        Olandese Andrea            Mennillo Valerio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    </a:t>
            </a:r>
            <a:r>
              <a:rPr lang="en" sz="1800" b="1" dirty="0">
                <a:solidFill>
                  <a:schemeClr val="dk2"/>
                </a:solidFill>
              </a:rPr>
              <a:t>M63001303                   M63001304                      M6300xxx</a:t>
            </a:r>
            <a:br>
              <a:rPr lang="en" dirty="0">
                <a:solidFill>
                  <a:schemeClr val="dk2"/>
                </a:solidFill>
              </a:rPr>
            </a:b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Caricamento delle DLL</a:t>
            </a:r>
            <a:endParaRPr dirty="0"/>
          </a:p>
        </p:txBody>
      </p:sp>
      <p:sp>
        <p:nvSpPr>
          <p:cNvPr id="393" name="Google Shape;393;p34"/>
          <p:cNvSpPr/>
          <p:nvPr/>
        </p:nvSpPr>
        <p:spPr>
          <a:xfrm rot="16200000" flipH="1">
            <a:off x="3869966" y="110936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4828158" y="126759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Discord.exe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3398544" y="3723367"/>
            <a:ext cx="1768398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UMPDC.dll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3862910" y="283662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26444" y="283662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Immagine 18" descr="Immagine che contiene cartone animato, clipart, emoticon, arte&#10;&#10;Descrizione generata automaticamente">
            <a:extLst>
              <a:ext uri="{FF2B5EF4-FFF2-40B4-BE49-F238E27FC236}">
                <a16:creationId xmlns:a16="http://schemas.microsoft.com/office/drawing/2014/main" id="{C9365D75-7926-8AB3-EAC1-3F6C50CB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52779" y="1191220"/>
            <a:ext cx="607774" cy="609679"/>
          </a:xfrm>
          <a:prstGeom prst="rect">
            <a:avLst/>
          </a:prstGeom>
        </p:spPr>
      </p:pic>
      <p:grpSp>
        <p:nvGrpSpPr>
          <p:cNvPr id="20" name="Google Shape;15297;p70">
            <a:extLst>
              <a:ext uri="{FF2B5EF4-FFF2-40B4-BE49-F238E27FC236}">
                <a16:creationId xmlns:a16="http://schemas.microsoft.com/office/drawing/2014/main" id="{E6D40D40-B34B-5448-B07C-94F9D689A7D2}"/>
              </a:ext>
            </a:extLst>
          </p:cNvPr>
          <p:cNvGrpSpPr/>
          <p:nvPr/>
        </p:nvGrpSpPr>
        <p:grpSpPr>
          <a:xfrm>
            <a:off x="1408647" y="2945541"/>
            <a:ext cx="604743" cy="577355"/>
            <a:chOff x="6086331" y="2905337"/>
            <a:chExt cx="364441" cy="364834"/>
          </a:xfrm>
          <a:solidFill>
            <a:schemeClr val="bg1"/>
          </a:solidFill>
        </p:grpSpPr>
        <p:sp>
          <p:nvSpPr>
            <p:cNvPr id="21" name="Google Shape;15298;p70">
              <a:extLst>
                <a:ext uri="{FF2B5EF4-FFF2-40B4-BE49-F238E27FC236}">
                  <a16:creationId xmlns:a16="http://schemas.microsoft.com/office/drawing/2014/main" id="{06AF549E-B72B-7188-DAF2-2CD8F63DE2D4}"/>
                </a:ext>
              </a:extLst>
            </p:cNvPr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299;p70">
              <a:extLst>
                <a:ext uri="{FF2B5EF4-FFF2-40B4-BE49-F238E27FC236}">
                  <a16:creationId xmlns:a16="http://schemas.microsoft.com/office/drawing/2014/main" id="{CB48BD53-2204-4141-C059-0F9B8D3E0AC3}"/>
                </a:ext>
              </a:extLst>
            </p:cNvPr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300;p70">
              <a:extLst>
                <a:ext uri="{FF2B5EF4-FFF2-40B4-BE49-F238E27FC236}">
                  <a16:creationId xmlns:a16="http://schemas.microsoft.com/office/drawing/2014/main" id="{47B30B8B-230A-78E9-22B6-FC7EE3443F57}"/>
                </a:ext>
              </a:extLst>
            </p:cNvPr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301;p70">
              <a:extLst>
                <a:ext uri="{FF2B5EF4-FFF2-40B4-BE49-F238E27FC236}">
                  <a16:creationId xmlns:a16="http://schemas.microsoft.com/office/drawing/2014/main" id="{478CC89C-164C-168C-7D7A-903F83E968F1}"/>
                </a:ext>
              </a:extLst>
            </p:cNvPr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302;p70">
              <a:extLst>
                <a:ext uri="{FF2B5EF4-FFF2-40B4-BE49-F238E27FC236}">
                  <a16:creationId xmlns:a16="http://schemas.microsoft.com/office/drawing/2014/main" id="{8978C354-30E1-98A3-415B-913377941D9D}"/>
                </a:ext>
              </a:extLst>
            </p:cNvPr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303;p70">
              <a:extLst>
                <a:ext uri="{FF2B5EF4-FFF2-40B4-BE49-F238E27FC236}">
                  <a16:creationId xmlns:a16="http://schemas.microsoft.com/office/drawing/2014/main" id="{3EE13E20-B74B-2990-95E6-34ECF4AF9300}"/>
                </a:ext>
              </a:extLst>
            </p:cNvPr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401;p34">
            <a:extLst>
              <a:ext uri="{FF2B5EF4-FFF2-40B4-BE49-F238E27FC236}">
                <a16:creationId xmlns:a16="http://schemas.microsoft.com/office/drawing/2014/main" id="{CA62EAC2-28FC-6B26-B701-90EC6D0942BF}"/>
              </a:ext>
            </a:extLst>
          </p:cNvPr>
          <p:cNvSpPr/>
          <p:nvPr/>
        </p:nvSpPr>
        <p:spPr>
          <a:xfrm>
            <a:off x="6992058" y="283662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5297;p70">
            <a:extLst>
              <a:ext uri="{FF2B5EF4-FFF2-40B4-BE49-F238E27FC236}">
                <a16:creationId xmlns:a16="http://schemas.microsoft.com/office/drawing/2014/main" id="{B94C935D-4524-A307-6A42-65DCF2619FBB}"/>
              </a:ext>
            </a:extLst>
          </p:cNvPr>
          <p:cNvGrpSpPr/>
          <p:nvPr/>
        </p:nvGrpSpPr>
        <p:grpSpPr>
          <a:xfrm>
            <a:off x="3922344" y="2949967"/>
            <a:ext cx="604743" cy="577355"/>
            <a:chOff x="6086331" y="2905337"/>
            <a:chExt cx="364441" cy="364834"/>
          </a:xfrm>
          <a:solidFill>
            <a:schemeClr val="bg1"/>
          </a:solidFill>
        </p:grpSpPr>
        <p:sp>
          <p:nvSpPr>
            <p:cNvPr id="29" name="Google Shape;15298;p70">
              <a:extLst>
                <a:ext uri="{FF2B5EF4-FFF2-40B4-BE49-F238E27FC236}">
                  <a16:creationId xmlns:a16="http://schemas.microsoft.com/office/drawing/2014/main" id="{EDBBF094-0B2D-261A-9F43-D56A21FCB07A}"/>
                </a:ext>
              </a:extLst>
            </p:cNvPr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299;p70">
              <a:extLst>
                <a:ext uri="{FF2B5EF4-FFF2-40B4-BE49-F238E27FC236}">
                  <a16:creationId xmlns:a16="http://schemas.microsoft.com/office/drawing/2014/main" id="{96C9E325-1201-C5FF-B00D-A298BBF3E776}"/>
                </a:ext>
              </a:extLst>
            </p:cNvPr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300;p70">
              <a:extLst>
                <a:ext uri="{FF2B5EF4-FFF2-40B4-BE49-F238E27FC236}">
                  <a16:creationId xmlns:a16="http://schemas.microsoft.com/office/drawing/2014/main" id="{D0C6AF5C-C708-33F1-CECB-84322068D36D}"/>
                </a:ext>
              </a:extLst>
            </p:cNvPr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301;p70">
              <a:extLst>
                <a:ext uri="{FF2B5EF4-FFF2-40B4-BE49-F238E27FC236}">
                  <a16:creationId xmlns:a16="http://schemas.microsoft.com/office/drawing/2014/main" id="{DABE02BA-0BF3-0D51-A1D1-52834B084ADE}"/>
                </a:ext>
              </a:extLst>
            </p:cNvPr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302;p70">
              <a:extLst>
                <a:ext uri="{FF2B5EF4-FFF2-40B4-BE49-F238E27FC236}">
                  <a16:creationId xmlns:a16="http://schemas.microsoft.com/office/drawing/2014/main" id="{480B17FF-0193-4DAB-09DC-7A60D4C1BB51}"/>
                </a:ext>
              </a:extLst>
            </p:cNvPr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303;p70">
              <a:extLst>
                <a:ext uri="{FF2B5EF4-FFF2-40B4-BE49-F238E27FC236}">
                  <a16:creationId xmlns:a16="http://schemas.microsoft.com/office/drawing/2014/main" id="{6E7DA422-3CCD-7842-4962-B2D8AE4F7FBF}"/>
                </a:ext>
              </a:extLst>
            </p:cNvPr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5297;p70">
            <a:extLst>
              <a:ext uri="{FF2B5EF4-FFF2-40B4-BE49-F238E27FC236}">
                <a16:creationId xmlns:a16="http://schemas.microsoft.com/office/drawing/2014/main" id="{74734B0F-134A-E9DE-76F1-AFC3E779EF87}"/>
              </a:ext>
            </a:extLst>
          </p:cNvPr>
          <p:cNvGrpSpPr/>
          <p:nvPr/>
        </p:nvGrpSpPr>
        <p:grpSpPr>
          <a:xfrm>
            <a:off x="7076386" y="2949437"/>
            <a:ext cx="604743" cy="577355"/>
            <a:chOff x="6086331" y="2905337"/>
            <a:chExt cx="364441" cy="364834"/>
          </a:xfrm>
          <a:solidFill>
            <a:schemeClr val="bg1"/>
          </a:solidFill>
        </p:grpSpPr>
        <p:sp>
          <p:nvSpPr>
            <p:cNvPr id="36" name="Google Shape;15298;p70">
              <a:extLst>
                <a:ext uri="{FF2B5EF4-FFF2-40B4-BE49-F238E27FC236}">
                  <a16:creationId xmlns:a16="http://schemas.microsoft.com/office/drawing/2014/main" id="{0D63D74C-5169-0D7A-F820-17BB83846147}"/>
                </a:ext>
              </a:extLst>
            </p:cNvPr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99;p70">
              <a:extLst>
                <a:ext uri="{FF2B5EF4-FFF2-40B4-BE49-F238E27FC236}">
                  <a16:creationId xmlns:a16="http://schemas.microsoft.com/office/drawing/2014/main" id="{4A359110-0280-D653-EFF9-3C1AC9E753AA}"/>
                </a:ext>
              </a:extLst>
            </p:cNvPr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300;p70">
              <a:extLst>
                <a:ext uri="{FF2B5EF4-FFF2-40B4-BE49-F238E27FC236}">
                  <a16:creationId xmlns:a16="http://schemas.microsoft.com/office/drawing/2014/main" id="{15FB4518-2CE0-86CF-E53F-52825695B958}"/>
                </a:ext>
              </a:extLst>
            </p:cNvPr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01;p70">
              <a:extLst>
                <a:ext uri="{FF2B5EF4-FFF2-40B4-BE49-F238E27FC236}">
                  <a16:creationId xmlns:a16="http://schemas.microsoft.com/office/drawing/2014/main" id="{3101E762-90EE-7D2D-8FEF-EF179D06CE5B}"/>
                </a:ext>
              </a:extLst>
            </p:cNvPr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02;p70">
              <a:extLst>
                <a:ext uri="{FF2B5EF4-FFF2-40B4-BE49-F238E27FC236}">
                  <a16:creationId xmlns:a16="http://schemas.microsoft.com/office/drawing/2014/main" id="{EC1C5CF7-CD37-5DCF-0EC6-AC2697BFCCAB}"/>
                </a:ext>
              </a:extLst>
            </p:cNvPr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03;p70">
              <a:extLst>
                <a:ext uri="{FF2B5EF4-FFF2-40B4-BE49-F238E27FC236}">
                  <a16:creationId xmlns:a16="http://schemas.microsoft.com/office/drawing/2014/main" id="{9CCFADD5-9BBD-73E2-FAB9-21F0C1C41FDB}"/>
                </a:ext>
              </a:extLst>
            </p:cNvPr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grpFill/>
            <a:ln w="158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151;p58">
            <a:extLst>
              <a:ext uri="{FF2B5EF4-FFF2-40B4-BE49-F238E27FC236}">
                <a16:creationId xmlns:a16="http://schemas.microsoft.com/office/drawing/2014/main" id="{A9CFB5E8-0A41-FF60-EA80-02B062C240E0}"/>
              </a:ext>
            </a:extLst>
          </p:cNvPr>
          <p:cNvGrpSpPr/>
          <p:nvPr/>
        </p:nvGrpSpPr>
        <p:grpSpPr>
          <a:xfrm rot="1757898">
            <a:off x="5268022" y="2098179"/>
            <a:ext cx="773400" cy="517820"/>
            <a:chOff x="4662475" y="1976500"/>
            <a:chExt cx="68725" cy="36625"/>
          </a:xfrm>
          <a:solidFill>
            <a:schemeClr val="bg1"/>
          </a:solidFill>
        </p:grpSpPr>
        <p:sp>
          <p:nvSpPr>
            <p:cNvPr id="43" name="Google Shape;1152;p58">
              <a:extLst>
                <a:ext uri="{FF2B5EF4-FFF2-40B4-BE49-F238E27FC236}">
                  <a16:creationId xmlns:a16="http://schemas.microsoft.com/office/drawing/2014/main" id="{AC66D1DE-61DC-5027-81A9-DDA4B7E3DBB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3;p58">
              <a:extLst>
                <a:ext uri="{FF2B5EF4-FFF2-40B4-BE49-F238E27FC236}">
                  <a16:creationId xmlns:a16="http://schemas.microsoft.com/office/drawing/2014/main" id="{E5C91E18-BFD8-D504-ACF8-36C7C0198DEB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54;p58">
              <a:extLst>
                <a:ext uri="{FF2B5EF4-FFF2-40B4-BE49-F238E27FC236}">
                  <a16:creationId xmlns:a16="http://schemas.microsoft.com/office/drawing/2014/main" id="{5C134649-C1AE-97AD-8238-C6E0185380F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151;p58">
            <a:extLst>
              <a:ext uri="{FF2B5EF4-FFF2-40B4-BE49-F238E27FC236}">
                <a16:creationId xmlns:a16="http://schemas.microsoft.com/office/drawing/2014/main" id="{FA18DECD-3FAD-B448-9BBA-308EAE5104A9}"/>
              </a:ext>
            </a:extLst>
          </p:cNvPr>
          <p:cNvGrpSpPr/>
          <p:nvPr/>
        </p:nvGrpSpPr>
        <p:grpSpPr>
          <a:xfrm rot="5400000">
            <a:off x="3878549" y="2130675"/>
            <a:ext cx="773400" cy="517820"/>
            <a:chOff x="4662475" y="1976500"/>
            <a:chExt cx="68725" cy="36625"/>
          </a:xfrm>
          <a:solidFill>
            <a:schemeClr val="bg1"/>
          </a:solidFill>
        </p:grpSpPr>
        <p:sp>
          <p:nvSpPr>
            <p:cNvPr id="47" name="Google Shape;1152;p58">
              <a:extLst>
                <a:ext uri="{FF2B5EF4-FFF2-40B4-BE49-F238E27FC236}">
                  <a16:creationId xmlns:a16="http://schemas.microsoft.com/office/drawing/2014/main" id="{600CC976-DB37-5BE2-548A-D20045AB4FC0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53;p58">
              <a:extLst>
                <a:ext uri="{FF2B5EF4-FFF2-40B4-BE49-F238E27FC236}">
                  <a16:creationId xmlns:a16="http://schemas.microsoft.com/office/drawing/2014/main" id="{1B06C790-197F-B962-CA3B-F6E9A5A32A6E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54;p58">
              <a:extLst>
                <a:ext uri="{FF2B5EF4-FFF2-40B4-BE49-F238E27FC236}">
                  <a16:creationId xmlns:a16="http://schemas.microsoft.com/office/drawing/2014/main" id="{A92460B8-A8F6-5D2C-7B65-B1061FD896C9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51;p58">
            <a:extLst>
              <a:ext uri="{FF2B5EF4-FFF2-40B4-BE49-F238E27FC236}">
                <a16:creationId xmlns:a16="http://schemas.microsoft.com/office/drawing/2014/main" id="{6802A403-E4FF-2B52-5A63-8C6CC8608F1D}"/>
              </a:ext>
            </a:extLst>
          </p:cNvPr>
          <p:cNvGrpSpPr/>
          <p:nvPr/>
        </p:nvGrpSpPr>
        <p:grpSpPr>
          <a:xfrm rot="8300481">
            <a:off x="2575218" y="2062732"/>
            <a:ext cx="773400" cy="517820"/>
            <a:chOff x="4662475" y="1976500"/>
            <a:chExt cx="68725" cy="36625"/>
          </a:xfrm>
          <a:solidFill>
            <a:schemeClr val="bg1"/>
          </a:solidFill>
        </p:grpSpPr>
        <p:sp>
          <p:nvSpPr>
            <p:cNvPr id="51" name="Google Shape;1152;p58">
              <a:extLst>
                <a:ext uri="{FF2B5EF4-FFF2-40B4-BE49-F238E27FC236}">
                  <a16:creationId xmlns:a16="http://schemas.microsoft.com/office/drawing/2014/main" id="{A8E5ABB2-1AD1-7736-23B6-EBD2C2364F28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53;p58">
              <a:extLst>
                <a:ext uri="{FF2B5EF4-FFF2-40B4-BE49-F238E27FC236}">
                  <a16:creationId xmlns:a16="http://schemas.microsoft.com/office/drawing/2014/main" id="{7F202657-2B11-C67F-430F-5B54346B3D8E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54;p58">
              <a:extLst>
                <a:ext uri="{FF2B5EF4-FFF2-40B4-BE49-F238E27FC236}">
                  <a16:creationId xmlns:a16="http://schemas.microsoft.com/office/drawing/2014/main" id="{1F1AB8F8-AC87-6063-727C-F3CBC2F7E288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99;p34">
            <a:extLst>
              <a:ext uri="{FF2B5EF4-FFF2-40B4-BE49-F238E27FC236}">
                <a16:creationId xmlns:a16="http://schemas.microsoft.com/office/drawing/2014/main" id="{EE257EDE-B5CE-60BC-2AFB-F4F5C773B6E2}"/>
              </a:ext>
            </a:extLst>
          </p:cNvPr>
          <p:cNvSpPr txBox="1">
            <a:spLocks/>
          </p:cNvSpPr>
          <p:nvPr/>
        </p:nvSpPr>
        <p:spPr>
          <a:xfrm flipH="1">
            <a:off x="208944" y="3716570"/>
            <a:ext cx="2364002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wow64log.dll</a:t>
            </a:r>
          </a:p>
        </p:txBody>
      </p:sp>
      <p:sp>
        <p:nvSpPr>
          <p:cNvPr id="55" name="Google Shape;399;p34">
            <a:extLst>
              <a:ext uri="{FF2B5EF4-FFF2-40B4-BE49-F238E27FC236}">
                <a16:creationId xmlns:a16="http://schemas.microsoft.com/office/drawing/2014/main" id="{A0964EBD-BDFE-BCC7-4620-92BB6DF92F42}"/>
              </a:ext>
            </a:extLst>
          </p:cNvPr>
          <p:cNvSpPr txBox="1">
            <a:spLocks/>
          </p:cNvSpPr>
          <p:nvPr/>
        </p:nvSpPr>
        <p:spPr>
          <a:xfrm flipH="1">
            <a:off x="6523181" y="3723367"/>
            <a:ext cx="176839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d3d12.dll  </a:t>
            </a:r>
          </a:p>
        </p:txBody>
      </p:sp>
      <p:sp>
        <p:nvSpPr>
          <p:cNvPr id="58" name="Google Shape;723;p47">
            <a:extLst>
              <a:ext uri="{FF2B5EF4-FFF2-40B4-BE49-F238E27FC236}">
                <a16:creationId xmlns:a16="http://schemas.microsoft.com/office/drawing/2014/main" id="{342888BD-B45F-0CF5-A69F-137714EAE6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231" y="4107249"/>
            <a:ext cx="8675855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Discord</a:t>
            </a:r>
            <a:r>
              <a:rPr lang="it-IT" dirty="0"/>
              <a:t> esegue il caricamento delle DLL (Dynamic Link Library) necessarie per avviare l'applicazione e garantire il corretto funzionamento delle sue funzionalità. Queste librerie possono trovarsi in diverse cartelle, ma </a:t>
            </a:r>
            <a:r>
              <a:rPr lang="it-IT" dirty="0" err="1"/>
              <a:t>Discord</a:t>
            </a:r>
            <a:r>
              <a:rPr lang="it-IT" dirty="0"/>
              <a:t> controlla sempre prima nella cartella della propria installazione.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subTitle" idx="1"/>
          </p:nvPr>
        </p:nvSpPr>
        <p:spPr>
          <a:xfrm flipH="1">
            <a:off x="5161350" y="1843950"/>
            <a:ext cx="391065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it-IT" dirty="0"/>
              <a:t>Utilizzando </a:t>
            </a:r>
            <a:r>
              <a:rPr lang="it-IT" dirty="0" err="1"/>
              <a:t>Procmon</a:t>
            </a:r>
            <a:r>
              <a:rPr lang="it-IT" dirty="0"/>
              <a:t>, si è potuto identificare una serie di DLL che vengono caricate da una cartella differente da quella di </a:t>
            </a:r>
            <a:r>
              <a:rPr lang="it-IT" dirty="0" err="1"/>
              <a:t>Discord</a:t>
            </a:r>
            <a:r>
              <a:rPr lang="it-IT" dirty="0"/>
              <a:t>. </a:t>
            </a:r>
          </a:p>
          <a:p>
            <a:pPr marL="127000" indent="0">
              <a:buNone/>
            </a:pPr>
            <a:r>
              <a:rPr lang="it-IT" dirty="0"/>
              <a:t>Tra le varie possibilità, è stata scelta la libreria «UMPDC.dll», che si trova solitamente nella cartella System32.</a:t>
            </a:r>
          </a:p>
          <a:p>
            <a:pPr marL="127000" indent="0">
              <a:buNone/>
            </a:pPr>
            <a:endParaRPr lang="it-IT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754195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Caricamento della DLL corrotta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B0A2795-0FBA-AE87-78A6-D2927BE8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6" y="1714853"/>
            <a:ext cx="4400754" cy="19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Command &amp; Control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89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Command</a:t>
            </a:r>
            <a:r>
              <a:rPr lang="it-IT" dirty="0"/>
              <a:t> &amp; Control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Phishing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DLL </a:t>
            </a:r>
            <a:r>
              <a:rPr lang="it-IT" dirty="0" err="1"/>
              <a:t>Sideloading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F142D71E-B3FA-55E9-51BD-44A9A7DA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16" y="3261534"/>
            <a:ext cx="1957500" cy="607597"/>
          </a:xfrm>
          <a:prstGeom prst="rect">
            <a:avLst/>
          </a:prstGeom>
        </p:spPr>
      </p:pic>
      <p:pic>
        <p:nvPicPr>
          <p:cNvPr id="43" name="Immagine 42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D31DC199-1AC6-FFEB-AC1E-89B7F94B6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283" y="3121914"/>
            <a:ext cx="2661425" cy="886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PHISHING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589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>
          <a:blip r:embed="rId3"/>
          <a:srcRect l="16773" r="16773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it-IT" dirty="0"/>
              <a:t>L'obiettivo del phishing è manipolare la fiducia delle persone, sfruttando l'aspetto ufficiale o riconoscibile delle comunicazioni. </a:t>
            </a:r>
            <a:r>
              <a:rPr lang="it-IT" dirty="0" err="1"/>
              <a:t>Discord</a:t>
            </a:r>
            <a:r>
              <a:rPr lang="it-IT" dirty="0"/>
              <a:t> è una piattaforma di comunicazione molto popolare, spesso utilizzata da comunità di gioco, gruppi di interesse e amici per chattare, condividere contenuti e partecipare a discussioni. 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514859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Strategia di p</a:t>
            </a:r>
            <a:r>
              <a:rPr lang="en" dirty="0">
                <a:solidFill>
                  <a:schemeClr val="dk2"/>
                </a:solidFill>
              </a:rPr>
              <a:t>hishing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4981273" y="1877400"/>
            <a:ext cx="3985460" cy="20010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dirty="0"/>
              <a:t>     </a:t>
            </a:r>
          </a:p>
          <a:p>
            <a:endParaRPr lang="it-IT" dirty="0"/>
          </a:p>
          <a:p>
            <a:r>
              <a:rPr lang="it-IT" dirty="0"/>
              <a:t>     A causa del grande numero di utenti  presenti su </a:t>
            </a:r>
            <a:r>
              <a:rPr lang="it-IT" dirty="0" err="1"/>
              <a:t>Discord</a:t>
            </a:r>
            <a:r>
              <a:rPr lang="it-IT" dirty="0"/>
              <a:t> e della propensione delle persone a interagire con altri membri della comunità, esso può essere un ambiente favorevole per gli attaccanti che desiderano eseguire attacchi di phishing. Gli aggressori possono creare offerte ingannevoli, promettendo premi, sconti o contenuti esclusivi, al fine di attirare le vittime. </a:t>
            </a: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Discord</a:t>
            </a:r>
            <a:r>
              <a:rPr lang="it-IT" dirty="0"/>
              <a:t> Server Phishing</a:t>
            </a:r>
            <a:endParaRPr dirty="0"/>
          </a:p>
        </p:txBody>
      </p:sp>
      <p:pic>
        <p:nvPicPr>
          <p:cNvPr id="3" name="Immagine 2" descr="Immagine che contiene testo, schermata, cartone animato&#10;&#10;Descrizione generata automaticamente">
            <a:extLst>
              <a:ext uri="{FF2B5EF4-FFF2-40B4-BE49-F238E27FC236}">
                <a16:creationId xmlns:a16="http://schemas.microsoft.com/office/drawing/2014/main" id="{9EB9B5A1-CDC0-EFF6-7123-61CA9339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0" y="1137002"/>
            <a:ext cx="3631172" cy="3018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 Ultimi</a:t>
            </a:r>
            <a:endParaRPr dirty="0"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646050" y="3109000"/>
            <a:ext cx="24812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Scaricando l’eseguibile, </a:t>
            </a:r>
            <a:r>
              <a:rPr lang="it-IT" dirty="0" err="1"/>
              <a:t>hostato</a:t>
            </a:r>
            <a:r>
              <a:rPr lang="it-IT" dirty="0"/>
              <a:t> mediante la CDN di </a:t>
            </a:r>
            <a:r>
              <a:rPr lang="it-IT" dirty="0" err="1"/>
              <a:t>Discord</a:t>
            </a:r>
            <a:r>
              <a:rPr lang="it-IT" dirty="0"/>
              <a:t>, e avviandolo si avvia il processo utile al </a:t>
            </a:r>
            <a:r>
              <a:rPr lang="it-IT" dirty="0" err="1"/>
              <a:t>sideloading</a:t>
            </a:r>
            <a:r>
              <a:rPr lang="it-IT" dirty="0"/>
              <a:t> di una DLL infetta.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.exe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Mettendo un ‘blocco’ fittizio basato su inviti al Server per l’uso completo della mod, si spinge gli utenti ad invitarne altri, aumentando la legittimità del server e la possibilità di altre potenziali vittime.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Espansione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40" name="Google Shape;740;p47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665;p66">
            <a:extLst>
              <a:ext uri="{FF2B5EF4-FFF2-40B4-BE49-F238E27FC236}">
                <a16:creationId xmlns:a16="http://schemas.microsoft.com/office/drawing/2014/main" id="{793304B8-E9D6-0584-70EC-F258AA25A0C6}"/>
              </a:ext>
            </a:extLst>
          </p:cNvPr>
          <p:cNvGrpSpPr/>
          <p:nvPr/>
        </p:nvGrpSpPr>
        <p:grpSpPr>
          <a:xfrm>
            <a:off x="6955385" y="1711239"/>
            <a:ext cx="455830" cy="592573"/>
            <a:chOff x="7133336" y="4291056"/>
            <a:chExt cx="232979" cy="343560"/>
          </a:xfrm>
          <a:solidFill>
            <a:schemeClr val="tx2"/>
          </a:solidFill>
        </p:grpSpPr>
        <p:sp>
          <p:nvSpPr>
            <p:cNvPr id="3" name="Google Shape;9666;p66">
              <a:extLst>
                <a:ext uri="{FF2B5EF4-FFF2-40B4-BE49-F238E27FC236}">
                  <a16:creationId xmlns:a16="http://schemas.microsoft.com/office/drawing/2014/main" id="{BBAE0A70-B888-52BF-B6B5-54261437185F}"/>
                </a:ext>
              </a:extLst>
            </p:cNvPr>
            <p:cNvSpPr/>
            <p:nvPr/>
          </p:nvSpPr>
          <p:spPr>
            <a:xfrm>
              <a:off x="7224800" y="4396358"/>
              <a:ext cx="49789" cy="50025"/>
            </a:xfrm>
            <a:custGeom>
              <a:avLst/>
              <a:gdLst/>
              <a:ahLst/>
              <a:cxnLst/>
              <a:rect l="l" t="t" r="r" b="b"/>
              <a:pathLst>
                <a:path w="1896" h="1905" extrusionOk="0">
                  <a:moveTo>
                    <a:pt x="1" y="0"/>
                  </a:moveTo>
                  <a:lnTo>
                    <a:pt x="1" y="1905"/>
                  </a:lnTo>
                  <a:lnTo>
                    <a:pt x="1896" y="1905"/>
                  </a:lnTo>
                  <a:lnTo>
                    <a:pt x="1896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667;p66">
              <a:extLst>
                <a:ext uri="{FF2B5EF4-FFF2-40B4-BE49-F238E27FC236}">
                  <a16:creationId xmlns:a16="http://schemas.microsoft.com/office/drawing/2014/main" id="{47B57B9E-0343-DC5B-3E2F-F687A6F53FD3}"/>
                </a:ext>
              </a:extLst>
            </p:cNvPr>
            <p:cNvSpPr/>
            <p:nvPr/>
          </p:nvSpPr>
          <p:spPr>
            <a:xfrm>
              <a:off x="7224800" y="4396358"/>
              <a:ext cx="50052" cy="27652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881"/>
                  </a:lnTo>
                  <a:cubicBezTo>
                    <a:pt x="307" y="995"/>
                    <a:pt x="630" y="1053"/>
                    <a:pt x="953" y="1053"/>
                  </a:cubicBezTo>
                  <a:cubicBezTo>
                    <a:pt x="1276" y="1053"/>
                    <a:pt x="1599" y="995"/>
                    <a:pt x="1905" y="881"/>
                  </a:cubicBezTo>
                  <a:lnTo>
                    <a:pt x="1905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68;p66">
              <a:extLst>
                <a:ext uri="{FF2B5EF4-FFF2-40B4-BE49-F238E27FC236}">
                  <a16:creationId xmlns:a16="http://schemas.microsoft.com/office/drawing/2014/main" id="{41A2B142-EE04-5087-E4C7-3648E91C89D4}"/>
                </a:ext>
              </a:extLst>
            </p:cNvPr>
            <p:cNvSpPr/>
            <p:nvPr/>
          </p:nvSpPr>
          <p:spPr>
            <a:xfrm>
              <a:off x="7199932" y="4291056"/>
              <a:ext cx="99788" cy="77414"/>
            </a:xfrm>
            <a:custGeom>
              <a:avLst/>
              <a:gdLst/>
              <a:ahLst/>
              <a:cxnLst/>
              <a:rect l="l" t="t" r="r" b="b"/>
              <a:pathLst>
                <a:path w="3800" h="2948" extrusionOk="0">
                  <a:moveTo>
                    <a:pt x="1246" y="0"/>
                  </a:moveTo>
                  <a:cubicBezTo>
                    <a:pt x="556" y="0"/>
                    <a:pt x="0" y="571"/>
                    <a:pt x="0" y="1264"/>
                  </a:cubicBezTo>
                  <a:lnTo>
                    <a:pt x="0" y="1828"/>
                  </a:lnTo>
                  <a:cubicBezTo>
                    <a:pt x="0" y="2010"/>
                    <a:pt x="29" y="2192"/>
                    <a:pt x="86" y="2364"/>
                  </a:cubicBezTo>
                  <a:lnTo>
                    <a:pt x="173" y="2642"/>
                  </a:lnTo>
                  <a:cubicBezTo>
                    <a:pt x="192" y="2699"/>
                    <a:pt x="211" y="2776"/>
                    <a:pt x="211" y="2843"/>
                  </a:cubicBezTo>
                  <a:lnTo>
                    <a:pt x="211" y="2948"/>
                  </a:lnTo>
                  <a:lnTo>
                    <a:pt x="3589" y="2948"/>
                  </a:lnTo>
                  <a:lnTo>
                    <a:pt x="3589" y="2843"/>
                  </a:lnTo>
                  <a:cubicBezTo>
                    <a:pt x="3589" y="2776"/>
                    <a:pt x="3599" y="2699"/>
                    <a:pt x="3618" y="2642"/>
                  </a:cubicBezTo>
                  <a:lnTo>
                    <a:pt x="3714" y="2364"/>
                  </a:lnTo>
                  <a:cubicBezTo>
                    <a:pt x="3771" y="2192"/>
                    <a:pt x="3800" y="2010"/>
                    <a:pt x="3800" y="1828"/>
                  </a:cubicBezTo>
                  <a:lnTo>
                    <a:pt x="3800" y="421"/>
                  </a:lnTo>
                  <a:cubicBezTo>
                    <a:pt x="3800" y="192"/>
                    <a:pt x="3608" y="0"/>
                    <a:pt x="3369" y="0"/>
                  </a:cubicBezTo>
                  <a:lnTo>
                    <a:pt x="1264" y="0"/>
                  </a:lnTo>
                  <a:cubicBezTo>
                    <a:pt x="1258" y="0"/>
                    <a:pt x="1252" y="0"/>
                    <a:pt x="1246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69;p66">
              <a:extLst>
                <a:ext uri="{FF2B5EF4-FFF2-40B4-BE49-F238E27FC236}">
                  <a16:creationId xmlns:a16="http://schemas.microsoft.com/office/drawing/2014/main" id="{6C2F3BBB-F0D4-119C-06F9-4F5F4F8724D7}"/>
                </a:ext>
              </a:extLst>
            </p:cNvPr>
            <p:cNvSpPr/>
            <p:nvPr/>
          </p:nvSpPr>
          <p:spPr>
            <a:xfrm>
              <a:off x="7199932" y="4291056"/>
              <a:ext cx="41990" cy="77414"/>
            </a:xfrm>
            <a:custGeom>
              <a:avLst/>
              <a:gdLst/>
              <a:ahLst/>
              <a:cxnLst/>
              <a:rect l="l" t="t" r="r" b="b"/>
              <a:pathLst>
                <a:path w="1599" h="2948" extrusionOk="0">
                  <a:moveTo>
                    <a:pt x="1246" y="0"/>
                  </a:moveTo>
                  <a:cubicBezTo>
                    <a:pt x="556" y="0"/>
                    <a:pt x="0" y="571"/>
                    <a:pt x="0" y="1264"/>
                  </a:cubicBezTo>
                  <a:lnTo>
                    <a:pt x="0" y="1828"/>
                  </a:lnTo>
                  <a:cubicBezTo>
                    <a:pt x="0" y="2010"/>
                    <a:pt x="29" y="2192"/>
                    <a:pt x="86" y="2364"/>
                  </a:cubicBezTo>
                  <a:lnTo>
                    <a:pt x="173" y="2642"/>
                  </a:lnTo>
                  <a:cubicBezTo>
                    <a:pt x="192" y="2699"/>
                    <a:pt x="211" y="2776"/>
                    <a:pt x="211" y="2843"/>
                  </a:cubicBezTo>
                  <a:lnTo>
                    <a:pt x="211" y="2948"/>
                  </a:lnTo>
                  <a:lnTo>
                    <a:pt x="1474" y="2948"/>
                  </a:lnTo>
                  <a:lnTo>
                    <a:pt x="1474" y="1474"/>
                  </a:lnTo>
                  <a:cubicBezTo>
                    <a:pt x="1101" y="1474"/>
                    <a:pt x="795" y="1168"/>
                    <a:pt x="795" y="795"/>
                  </a:cubicBezTo>
                  <a:cubicBezTo>
                    <a:pt x="795" y="354"/>
                    <a:pt x="1158" y="0"/>
                    <a:pt x="1599" y="0"/>
                  </a:cubicBezTo>
                  <a:lnTo>
                    <a:pt x="1264" y="0"/>
                  </a:lnTo>
                  <a:cubicBezTo>
                    <a:pt x="1258" y="0"/>
                    <a:pt x="1252" y="0"/>
                    <a:pt x="1246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70;p66">
              <a:extLst>
                <a:ext uri="{FF2B5EF4-FFF2-40B4-BE49-F238E27FC236}">
                  <a16:creationId xmlns:a16="http://schemas.microsoft.com/office/drawing/2014/main" id="{74AAAF0D-54D4-992E-2216-E1D1018ED74F}"/>
                </a:ext>
              </a:extLst>
            </p:cNvPr>
            <p:cNvSpPr/>
            <p:nvPr/>
          </p:nvSpPr>
          <p:spPr>
            <a:xfrm>
              <a:off x="7172043" y="4429525"/>
              <a:ext cx="155065" cy="72162"/>
            </a:xfrm>
            <a:custGeom>
              <a:avLst/>
              <a:gdLst/>
              <a:ahLst/>
              <a:cxnLst/>
              <a:rect l="l" t="t" r="r" b="b"/>
              <a:pathLst>
                <a:path w="5905" h="2748" extrusionOk="0">
                  <a:moveTo>
                    <a:pt x="2115" y="0"/>
                  </a:moveTo>
                  <a:lnTo>
                    <a:pt x="603" y="450"/>
                  </a:lnTo>
                  <a:cubicBezTo>
                    <a:pt x="249" y="565"/>
                    <a:pt x="0" y="890"/>
                    <a:pt x="0" y="1264"/>
                  </a:cubicBezTo>
                  <a:lnTo>
                    <a:pt x="0" y="2537"/>
                  </a:lnTo>
                  <a:cubicBezTo>
                    <a:pt x="0" y="2651"/>
                    <a:pt x="96" y="2738"/>
                    <a:pt x="211" y="2747"/>
                  </a:cubicBezTo>
                  <a:lnTo>
                    <a:pt x="5694" y="2747"/>
                  </a:lnTo>
                  <a:cubicBezTo>
                    <a:pt x="5819" y="2747"/>
                    <a:pt x="5905" y="2651"/>
                    <a:pt x="5905" y="2537"/>
                  </a:cubicBezTo>
                  <a:lnTo>
                    <a:pt x="5905" y="1264"/>
                  </a:lnTo>
                  <a:cubicBezTo>
                    <a:pt x="5905" y="890"/>
                    <a:pt x="5666" y="565"/>
                    <a:pt x="5312" y="450"/>
                  </a:cubicBezTo>
                  <a:lnTo>
                    <a:pt x="3799" y="0"/>
                  </a:lnTo>
                  <a:lnTo>
                    <a:pt x="2957" y="651"/>
                  </a:lnTo>
                  <a:lnTo>
                    <a:pt x="2115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71;p66">
              <a:extLst>
                <a:ext uri="{FF2B5EF4-FFF2-40B4-BE49-F238E27FC236}">
                  <a16:creationId xmlns:a16="http://schemas.microsoft.com/office/drawing/2014/main" id="{4000A6F7-0D46-D2E4-B1F2-8F442E442471}"/>
                </a:ext>
              </a:extLst>
            </p:cNvPr>
            <p:cNvSpPr/>
            <p:nvPr/>
          </p:nvSpPr>
          <p:spPr>
            <a:xfrm>
              <a:off x="7241396" y="4451636"/>
              <a:ext cx="16623" cy="50052"/>
            </a:xfrm>
            <a:custGeom>
              <a:avLst/>
              <a:gdLst/>
              <a:ahLst/>
              <a:cxnLst/>
              <a:rect l="l" t="t" r="r" b="b"/>
              <a:pathLst>
                <a:path w="633" h="1906" extrusionOk="0">
                  <a:moveTo>
                    <a:pt x="163" y="1"/>
                  </a:moveTo>
                  <a:lnTo>
                    <a:pt x="0" y="1905"/>
                  </a:lnTo>
                  <a:lnTo>
                    <a:pt x="632" y="1905"/>
                  </a:lnTo>
                  <a:lnTo>
                    <a:pt x="479" y="1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72;p66">
              <a:extLst>
                <a:ext uri="{FF2B5EF4-FFF2-40B4-BE49-F238E27FC236}">
                  <a16:creationId xmlns:a16="http://schemas.microsoft.com/office/drawing/2014/main" id="{8352A3FE-8F8D-ADC6-FC7A-0A5A819871B4}"/>
                </a:ext>
              </a:extLst>
            </p:cNvPr>
            <p:cNvSpPr/>
            <p:nvPr/>
          </p:nvSpPr>
          <p:spPr>
            <a:xfrm>
              <a:off x="7172043" y="4450139"/>
              <a:ext cx="27914" cy="51548"/>
            </a:xfrm>
            <a:custGeom>
              <a:avLst/>
              <a:gdLst/>
              <a:ahLst/>
              <a:cxnLst/>
              <a:rect l="l" t="t" r="r" b="b"/>
              <a:pathLst>
                <a:path w="1063" h="1963" extrusionOk="0">
                  <a:moveTo>
                    <a:pt x="153" y="0"/>
                  </a:moveTo>
                  <a:cubicBezTo>
                    <a:pt x="57" y="144"/>
                    <a:pt x="0" y="306"/>
                    <a:pt x="0" y="479"/>
                  </a:cubicBezTo>
                  <a:lnTo>
                    <a:pt x="0" y="1752"/>
                  </a:lnTo>
                  <a:cubicBezTo>
                    <a:pt x="0" y="1866"/>
                    <a:pt x="96" y="1962"/>
                    <a:pt x="211" y="1962"/>
                  </a:cubicBezTo>
                  <a:lnTo>
                    <a:pt x="1062" y="1962"/>
                  </a:lnTo>
                  <a:lnTo>
                    <a:pt x="1062" y="1168"/>
                  </a:lnTo>
                  <a:cubicBezTo>
                    <a:pt x="1062" y="996"/>
                    <a:pt x="995" y="842"/>
                    <a:pt x="871" y="718"/>
                  </a:cubicBezTo>
                  <a:lnTo>
                    <a:pt x="153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73;p66">
              <a:extLst>
                <a:ext uri="{FF2B5EF4-FFF2-40B4-BE49-F238E27FC236}">
                  <a16:creationId xmlns:a16="http://schemas.microsoft.com/office/drawing/2014/main" id="{E5186379-36AD-8E39-F4C9-376E5DF9C74E}"/>
                </a:ext>
              </a:extLst>
            </p:cNvPr>
            <p:cNvSpPr/>
            <p:nvPr/>
          </p:nvSpPr>
          <p:spPr>
            <a:xfrm>
              <a:off x="7299693" y="4450139"/>
              <a:ext cx="27678" cy="51548"/>
            </a:xfrm>
            <a:custGeom>
              <a:avLst/>
              <a:gdLst/>
              <a:ahLst/>
              <a:cxnLst/>
              <a:rect l="l" t="t" r="r" b="b"/>
              <a:pathLst>
                <a:path w="1054" h="1963" extrusionOk="0">
                  <a:moveTo>
                    <a:pt x="900" y="0"/>
                  </a:moveTo>
                  <a:lnTo>
                    <a:pt x="183" y="718"/>
                  </a:lnTo>
                  <a:cubicBezTo>
                    <a:pt x="68" y="842"/>
                    <a:pt x="1" y="996"/>
                    <a:pt x="1" y="1168"/>
                  </a:cubicBezTo>
                  <a:lnTo>
                    <a:pt x="1" y="1962"/>
                  </a:lnTo>
                  <a:lnTo>
                    <a:pt x="843" y="1962"/>
                  </a:lnTo>
                  <a:cubicBezTo>
                    <a:pt x="958" y="1962"/>
                    <a:pt x="1053" y="1866"/>
                    <a:pt x="1053" y="1752"/>
                  </a:cubicBezTo>
                  <a:lnTo>
                    <a:pt x="1053" y="479"/>
                  </a:lnTo>
                  <a:cubicBezTo>
                    <a:pt x="1053" y="306"/>
                    <a:pt x="1006" y="144"/>
                    <a:pt x="900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74;p66">
              <a:extLst>
                <a:ext uri="{FF2B5EF4-FFF2-40B4-BE49-F238E27FC236}">
                  <a16:creationId xmlns:a16="http://schemas.microsoft.com/office/drawing/2014/main" id="{669F8E36-BAF9-DD53-4EF1-E188B9C27B77}"/>
                </a:ext>
              </a:extLst>
            </p:cNvPr>
            <p:cNvSpPr/>
            <p:nvPr/>
          </p:nvSpPr>
          <p:spPr>
            <a:xfrm>
              <a:off x="7241396" y="4446620"/>
              <a:ext cx="16623" cy="13340"/>
            </a:xfrm>
            <a:custGeom>
              <a:avLst/>
              <a:gdLst/>
              <a:ahLst/>
              <a:cxnLst/>
              <a:rect l="l" t="t" r="r" b="b"/>
              <a:pathLst>
                <a:path w="633" h="508" extrusionOk="0">
                  <a:moveTo>
                    <a:pt x="0" y="0"/>
                  </a:moveTo>
                  <a:lnTo>
                    <a:pt x="0" y="383"/>
                  </a:lnTo>
                  <a:cubicBezTo>
                    <a:pt x="0" y="450"/>
                    <a:pt x="58" y="507"/>
                    <a:pt x="125" y="507"/>
                  </a:cubicBezTo>
                  <a:lnTo>
                    <a:pt x="508" y="507"/>
                  </a:lnTo>
                  <a:cubicBezTo>
                    <a:pt x="575" y="507"/>
                    <a:pt x="632" y="460"/>
                    <a:pt x="632" y="393"/>
                  </a:cubicBezTo>
                  <a:lnTo>
                    <a:pt x="632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75;p66">
              <a:extLst>
                <a:ext uri="{FF2B5EF4-FFF2-40B4-BE49-F238E27FC236}">
                  <a16:creationId xmlns:a16="http://schemas.microsoft.com/office/drawing/2014/main" id="{0110DE54-DB03-1635-1B12-075F99E2C8EB}"/>
                </a:ext>
              </a:extLst>
            </p:cNvPr>
            <p:cNvSpPr/>
            <p:nvPr/>
          </p:nvSpPr>
          <p:spPr>
            <a:xfrm>
              <a:off x="7215267" y="4424115"/>
              <a:ext cx="34453" cy="31013"/>
            </a:xfrm>
            <a:custGeom>
              <a:avLst/>
              <a:gdLst/>
              <a:ahLst/>
              <a:cxnLst/>
              <a:rect l="l" t="t" r="r" b="b"/>
              <a:pathLst>
                <a:path w="1312" h="1181" extrusionOk="0">
                  <a:moveTo>
                    <a:pt x="328" y="0"/>
                  </a:moveTo>
                  <a:cubicBezTo>
                    <a:pt x="286" y="0"/>
                    <a:pt x="246" y="17"/>
                    <a:pt x="220" y="53"/>
                  </a:cubicBezTo>
                  <a:lnTo>
                    <a:pt x="0" y="350"/>
                  </a:lnTo>
                  <a:lnTo>
                    <a:pt x="507" y="1077"/>
                  </a:lnTo>
                  <a:cubicBezTo>
                    <a:pt x="556" y="1144"/>
                    <a:pt x="628" y="1180"/>
                    <a:pt x="701" y="1180"/>
                  </a:cubicBezTo>
                  <a:cubicBezTo>
                    <a:pt x="743" y="1180"/>
                    <a:pt x="785" y="1169"/>
                    <a:pt x="823" y="1144"/>
                  </a:cubicBezTo>
                  <a:lnTo>
                    <a:pt x="1311" y="848"/>
                  </a:lnTo>
                  <a:lnTo>
                    <a:pt x="431" y="34"/>
                  </a:lnTo>
                  <a:cubicBezTo>
                    <a:pt x="400" y="12"/>
                    <a:pt x="363" y="0"/>
                    <a:pt x="328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76;p66">
              <a:extLst>
                <a:ext uri="{FF2B5EF4-FFF2-40B4-BE49-F238E27FC236}">
                  <a16:creationId xmlns:a16="http://schemas.microsoft.com/office/drawing/2014/main" id="{DE23562C-E01E-9411-9D81-37F3DBDDDEB1}"/>
                </a:ext>
              </a:extLst>
            </p:cNvPr>
            <p:cNvSpPr/>
            <p:nvPr/>
          </p:nvSpPr>
          <p:spPr>
            <a:xfrm>
              <a:off x="7249694" y="4424246"/>
              <a:ext cx="34453" cy="30882"/>
            </a:xfrm>
            <a:custGeom>
              <a:avLst/>
              <a:gdLst/>
              <a:ahLst/>
              <a:cxnLst/>
              <a:rect l="l" t="t" r="r" b="b"/>
              <a:pathLst>
                <a:path w="1312" h="1176" extrusionOk="0">
                  <a:moveTo>
                    <a:pt x="986" y="0"/>
                  </a:moveTo>
                  <a:cubicBezTo>
                    <a:pt x="951" y="0"/>
                    <a:pt x="917" y="12"/>
                    <a:pt x="890" y="39"/>
                  </a:cubicBezTo>
                  <a:lnTo>
                    <a:pt x="0" y="852"/>
                  </a:lnTo>
                  <a:lnTo>
                    <a:pt x="488" y="1139"/>
                  </a:lnTo>
                  <a:cubicBezTo>
                    <a:pt x="527" y="1164"/>
                    <a:pt x="570" y="1175"/>
                    <a:pt x="613" y="1175"/>
                  </a:cubicBezTo>
                  <a:cubicBezTo>
                    <a:pt x="689" y="1175"/>
                    <a:pt x="765" y="1139"/>
                    <a:pt x="814" y="1072"/>
                  </a:cubicBezTo>
                  <a:lnTo>
                    <a:pt x="1311" y="345"/>
                  </a:lnTo>
                  <a:lnTo>
                    <a:pt x="1101" y="48"/>
                  </a:lnTo>
                  <a:cubicBezTo>
                    <a:pt x="1070" y="17"/>
                    <a:pt x="1027" y="0"/>
                    <a:pt x="986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77;p66">
              <a:extLst>
                <a:ext uri="{FF2B5EF4-FFF2-40B4-BE49-F238E27FC236}">
                  <a16:creationId xmlns:a16="http://schemas.microsoft.com/office/drawing/2014/main" id="{D1876FB2-91AC-43B6-3879-D11C0796E663}"/>
                </a:ext>
              </a:extLst>
            </p:cNvPr>
            <p:cNvSpPr/>
            <p:nvPr/>
          </p:nvSpPr>
          <p:spPr>
            <a:xfrm>
              <a:off x="7205210" y="4329658"/>
              <a:ext cx="88733" cy="83349"/>
            </a:xfrm>
            <a:custGeom>
              <a:avLst/>
              <a:gdLst/>
              <a:ahLst/>
              <a:cxnLst/>
              <a:rect l="l" t="t" r="r" b="b"/>
              <a:pathLst>
                <a:path w="3379" h="3174" extrusionOk="0">
                  <a:moveTo>
                    <a:pt x="1297" y="1"/>
                  </a:moveTo>
                  <a:cubicBezTo>
                    <a:pt x="1002" y="1"/>
                    <a:pt x="751" y="38"/>
                    <a:pt x="594" y="71"/>
                  </a:cubicBezTo>
                  <a:cubicBezTo>
                    <a:pt x="498" y="90"/>
                    <a:pt x="431" y="176"/>
                    <a:pt x="431" y="282"/>
                  </a:cubicBezTo>
                  <a:lnTo>
                    <a:pt x="431" y="932"/>
                  </a:lnTo>
                  <a:cubicBezTo>
                    <a:pt x="431" y="1009"/>
                    <a:pt x="383" y="1085"/>
                    <a:pt x="307" y="1114"/>
                  </a:cubicBezTo>
                  <a:lnTo>
                    <a:pt x="125" y="1210"/>
                  </a:lnTo>
                  <a:cubicBezTo>
                    <a:pt x="48" y="1248"/>
                    <a:pt x="0" y="1315"/>
                    <a:pt x="0" y="1401"/>
                  </a:cubicBezTo>
                  <a:lnTo>
                    <a:pt x="0" y="1420"/>
                  </a:lnTo>
                  <a:cubicBezTo>
                    <a:pt x="0" y="2320"/>
                    <a:pt x="728" y="3134"/>
                    <a:pt x="1627" y="3172"/>
                  </a:cubicBezTo>
                  <a:cubicBezTo>
                    <a:pt x="1650" y="3173"/>
                    <a:pt x="1673" y="3173"/>
                    <a:pt x="1695" y="3173"/>
                  </a:cubicBezTo>
                  <a:cubicBezTo>
                    <a:pt x="2622" y="3173"/>
                    <a:pt x="3379" y="2412"/>
                    <a:pt x="3379" y="1478"/>
                  </a:cubicBezTo>
                  <a:lnTo>
                    <a:pt x="3379" y="1401"/>
                  </a:lnTo>
                  <a:cubicBezTo>
                    <a:pt x="3379" y="1315"/>
                    <a:pt x="3331" y="1248"/>
                    <a:pt x="3264" y="1210"/>
                  </a:cubicBezTo>
                  <a:lnTo>
                    <a:pt x="3072" y="1114"/>
                  </a:lnTo>
                  <a:cubicBezTo>
                    <a:pt x="2996" y="1085"/>
                    <a:pt x="2948" y="1009"/>
                    <a:pt x="2948" y="932"/>
                  </a:cubicBezTo>
                  <a:lnTo>
                    <a:pt x="2948" y="655"/>
                  </a:lnTo>
                  <a:cubicBezTo>
                    <a:pt x="2958" y="588"/>
                    <a:pt x="2929" y="511"/>
                    <a:pt x="2881" y="463"/>
                  </a:cubicBezTo>
                  <a:cubicBezTo>
                    <a:pt x="2367" y="97"/>
                    <a:pt x="1773" y="1"/>
                    <a:pt x="129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78;p66">
              <a:extLst>
                <a:ext uri="{FF2B5EF4-FFF2-40B4-BE49-F238E27FC236}">
                  <a16:creationId xmlns:a16="http://schemas.microsoft.com/office/drawing/2014/main" id="{F8733A57-CCC1-3E3C-36EC-E5C863D8674D}"/>
                </a:ext>
              </a:extLst>
            </p:cNvPr>
            <p:cNvSpPr/>
            <p:nvPr/>
          </p:nvSpPr>
          <p:spPr>
            <a:xfrm>
              <a:off x="7205210" y="4329789"/>
              <a:ext cx="77940" cy="82430"/>
            </a:xfrm>
            <a:custGeom>
              <a:avLst/>
              <a:gdLst/>
              <a:ahLst/>
              <a:cxnLst/>
              <a:rect l="l" t="t" r="r" b="b"/>
              <a:pathLst>
                <a:path w="2968" h="3139" extrusionOk="0">
                  <a:moveTo>
                    <a:pt x="1310" y="1"/>
                  </a:moveTo>
                  <a:cubicBezTo>
                    <a:pt x="1139" y="1"/>
                    <a:pt x="984" y="13"/>
                    <a:pt x="852" y="28"/>
                  </a:cubicBezTo>
                  <a:cubicBezTo>
                    <a:pt x="756" y="37"/>
                    <a:pt x="670" y="56"/>
                    <a:pt x="603" y="66"/>
                  </a:cubicBezTo>
                  <a:cubicBezTo>
                    <a:pt x="498" y="85"/>
                    <a:pt x="431" y="171"/>
                    <a:pt x="431" y="277"/>
                  </a:cubicBezTo>
                  <a:lnTo>
                    <a:pt x="431" y="927"/>
                  </a:lnTo>
                  <a:cubicBezTo>
                    <a:pt x="431" y="1004"/>
                    <a:pt x="383" y="1080"/>
                    <a:pt x="307" y="1109"/>
                  </a:cubicBezTo>
                  <a:lnTo>
                    <a:pt x="125" y="1205"/>
                  </a:lnTo>
                  <a:cubicBezTo>
                    <a:pt x="48" y="1243"/>
                    <a:pt x="0" y="1310"/>
                    <a:pt x="0" y="1396"/>
                  </a:cubicBezTo>
                  <a:lnTo>
                    <a:pt x="0" y="1415"/>
                  </a:lnTo>
                  <a:cubicBezTo>
                    <a:pt x="10" y="2238"/>
                    <a:pt x="584" y="2956"/>
                    <a:pt x="1388" y="3138"/>
                  </a:cubicBezTo>
                  <a:cubicBezTo>
                    <a:pt x="1043" y="2813"/>
                    <a:pt x="852" y="2372"/>
                    <a:pt x="852" y="1904"/>
                  </a:cubicBezTo>
                  <a:lnTo>
                    <a:pt x="852" y="726"/>
                  </a:lnTo>
                  <a:cubicBezTo>
                    <a:pt x="852" y="545"/>
                    <a:pt x="996" y="391"/>
                    <a:pt x="1177" y="391"/>
                  </a:cubicBezTo>
                  <a:cubicBezTo>
                    <a:pt x="1229" y="390"/>
                    <a:pt x="1282" y="390"/>
                    <a:pt x="1338" y="390"/>
                  </a:cubicBezTo>
                  <a:cubicBezTo>
                    <a:pt x="1835" y="390"/>
                    <a:pt x="2494" y="436"/>
                    <a:pt x="2967" y="659"/>
                  </a:cubicBezTo>
                  <a:cubicBezTo>
                    <a:pt x="2967" y="583"/>
                    <a:pt x="2938" y="506"/>
                    <a:pt x="2881" y="458"/>
                  </a:cubicBezTo>
                  <a:cubicBezTo>
                    <a:pt x="2374" y="92"/>
                    <a:pt x="1784" y="1"/>
                    <a:pt x="1310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79;p66">
              <a:extLst>
                <a:ext uri="{FF2B5EF4-FFF2-40B4-BE49-F238E27FC236}">
                  <a16:creationId xmlns:a16="http://schemas.microsoft.com/office/drawing/2014/main" id="{4A2764D2-F8EE-9F4B-6173-2C260960DBEE}"/>
                </a:ext>
              </a:extLst>
            </p:cNvPr>
            <p:cNvSpPr/>
            <p:nvPr/>
          </p:nvSpPr>
          <p:spPr>
            <a:xfrm>
              <a:off x="7238639" y="4612478"/>
              <a:ext cx="22137" cy="2213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61" y="843"/>
                    <a:pt x="842" y="651"/>
                    <a:pt x="842" y="422"/>
                  </a:cubicBezTo>
                  <a:cubicBezTo>
                    <a:pt x="842" y="192"/>
                    <a:pt x="661" y="1"/>
                    <a:pt x="42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80;p66">
              <a:extLst>
                <a:ext uri="{FF2B5EF4-FFF2-40B4-BE49-F238E27FC236}">
                  <a16:creationId xmlns:a16="http://schemas.microsoft.com/office/drawing/2014/main" id="{74F19716-F8A6-C914-1932-7CAE75D36B9D}"/>
                </a:ext>
              </a:extLst>
            </p:cNvPr>
            <p:cNvSpPr/>
            <p:nvPr/>
          </p:nvSpPr>
          <p:spPr>
            <a:xfrm>
              <a:off x="7133336" y="4612478"/>
              <a:ext cx="22137" cy="2213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51" y="843"/>
                    <a:pt x="842" y="651"/>
                    <a:pt x="842" y="422"/>
                  </a:cubicBezTo>
                  <a:cubicBezTo>
                    <a:pt x="842" y="192"/>
                    <a:pt x="651" y="1"/>
                    <a:pt x="42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81;p66">
              <a:extLst>
                <a:ext uri="{FF2B5EF4-FFF2-40B4-BE49-F238E27FC236}">
                  <a16:creationId xmlns:a16="http://schemas.microsoft.com/office/drawing/2014/main" id="{C7FC1713-7972-2856-9CAB-1DC87B5E8FBF}"/>
                </a:ext>
              </a:extLst>
            </p:cNvPr>
            <p:cNvSpPr/>
            <p:nvPr/>
          </p:nvSpPr>
          <p:spPr>
            <a:xfrm>
              <a:off x="7343941" y="4612478"/>
              <a:ext cx="22374" cy="22137"/>
            </a:xfrm>
            <a:custGeom>
              <a:avLst/>
              <a:gdLst/>
              <a:ahLst/>
              <a:cxnLst/>
              <a:rect l="l" t="t" r="r" b="b"/>
              <a:pathLst>
                <a:path w="852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60" y="843"/>
                    <a:pt x="852" y="651"/>
                    <a:pt x="852" y="422"/>
                  </a:cubicBezTo>
                  <a:cubicBezTo>
                    <a:pt x="852" y="192"/>
                    <a:pt x="660" y="1"/>
                    <a:pt x="42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82;p66">
              <a:extLst>
                <a:ext uri="{FF2B5EF4-FFF2-40B4-BE49-F238E27FC236}">
                  <a16:creationId xmlns:a16="http://schemas.microsoft.com/office/drawing/2014/main" id="{4D0BE3E9-C8F1-C451-041B-963C4F82BA0C}"/>
                </a:ext>
              </a:extLst>
            </p:cNvPr>
            <p:cNvSpPr/>
            <p:nvPr/>
          </p:nvSpPr>
          <p:spPr>
            <a:xfrm>
              <a:off x="7156891" y="4529181"/>
              <a:ext cx="186105" cy="72399"/>
            </a:xfrm>
            <a:custGeom>
              <a:avLst/>
              <a:gdLst/>
              <a:ahLst/>
              <a:cxnLst/>
              <a:rect l="l" t="t" r="r" b="b"/>
              <a:pathLst>
                <a:path w="7087" h="2757" extrusionOk="0">
                  <a:moveTo>
                    <a:pt x="3544" y="0"/>
                  </a:moveTo>
                  <a:cubicBezTo>
                    <a:pt x="3439" y="0"/>
                    <a:pt x="3333" y="72"/>
                    <a:pt x="3333" y="215"/>
                  </a:cubicBezTo>
                  <a:lnTo>
                    <a:pt x="3333" y="426"/>
                  </a:lnTo>
                  <a:lnTo>
                    <a:pt x="1965" y="426"/>
                  </a:lnTo>
                  <a:cubicBezTo>
                    <a:pt x="1697" y="426"/>
                    <a:pt x="1438" y="560"/>
                    <a:pt x="1285" y="780"/>
                  </a:cubicBezTo>
                  <a:lnTo>
                    <a:pt x="118" y="2417"/>
                  </a:lnTo>
                  <a:cubicBezTo>
                    <a:pt x="1" y="2582"/>
                    <a:pt x="141" y="2757"/>
                    <a:pt x="289" y="2757"/>
                  </a:cubicBezTo>
                  <a:cubicBezTo>
                    <a:pt x="348" y="2757"/>
                    <a:pt x="407" y="2730"/>
                    <a:pt x="453" y="2665"/>
                  </a:cubicBezTo>
                  <a:lnTo>
                    <a:pt x="1620" y="1029"/>
                  </a:lnTo>
                  <a:cubicBezTo>
                    <a:pt x="1706" y="914"/>
                    <a:pt x="1831" y="847"/>
                    <a:pt x="1965" y="847"/>
                  </a:cubicBezTo>
                  <a:lnTo>
                    <a:pt x="3333" y="847"/>
                  </a:lnTo>
                  <a:lnTo>
                    <a:pt x="3333" y="2330"/>
                  </a:lnTo>
                  <a:cubicBezTo>
                    <a:pt x="3333" y="2469"/>
                    <a:pt x="3439" y="2539"/>
                    <a:pt x="3544" y="2539"/>
                  </a:cubicBezTo>
                  <a:cubicBezTo>
                    <a:pt x="3649" y="2539"/>
                    <a:pt x="3754" y="2469"/>
                    <a:pt x="3754" y="2330"/>
                  </a:cubicBezTo>
                  <a:lnTo>
                    <a:pt x="3754" y="847"/>
                  </a:lnTo>
                  <a:lnTo>
                    <a:pt x="5113" y="847"/>
                  </a:lnTo>
                  <a:cubicBezTo>
                    <a:pt x="5247" y="847"/>
                    <a:pt x="5381" y="914"/>
                    <a:pt x="5458" y="1029"/>
                  </a:cubicBezTo>
                  <a:lnTo>
                    <a:pt x="6625" y="2665"/>
                  </a:lnTo>
                  <a:cubicBezTo>
                    <a:pt x="6671" y="2730"/>
                    <a:pt x="6731" y="2757"/>
                    <a:pt x="6790" y="2757"/>
                  </a:cubicBezTo>
                  <a:cubicBezTo>
                    <a:pt x="6942" y="2757"/>
                    <a:pt x="7087" y="2582"/>
                    <a:pt x="6970" y="2417"/>
                  </a:cubicBezTo>
                  <a:lnTo>
                    <a:pt x="5802" y="780"/>
                  </a:lnTo>
                  <a:cubicBezTo>
                    <a:pt x="5649" y="560"/>
                    <a:pt x="5391" y="426"/>
                    <a:pt x="5113" y="426"/>
                  </a:cubicBezTo>
                  <a:lnTo>
                    <a:pt x="3754" y="426"/>
                  </a:lnTo>
                  <a:lnTo>
                    <a:pt x="3754" y="215"/>
                  </a:lnTo>
                  <a:cubicBezTo>
                    <a:pt x="3754" y="72"/>
                    <a:pt x="3649" y="0"/>
                    <a:pt x="3544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392000" y="2042600"/>
            <a:ext cx="412022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 rendere quanto meno probabile la possibilità che l’utente noti un cambiamento in seguito all’aver avviato l’eseguibile, esso è stato codificato affinchè non sembri invasivo.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Esso si limita a copiare un file .dll in qualsiasi cartella dove potrebbe essere installato Discord.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Queste cartelle solitamente si trovano in  </a:t>
            </a:r>
            <a:r>
              <a:rPr lang="it-IT" dirty="0"/>
              <a:t>%</a:t>
            </a:r>
            <a:r>
              <a:rPr lang="it-IT" dirty="0" err="1"/>
              <a:t>localappdata</a:t>
            </a:r>
            <a:r>
              <a:rPr lang="it-IT" dirty="0"/>
              <a:t>% la quale è una cartella in cui l’utente ha permessi di scrittura.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3692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Eseguibile</a:t>
            </a:r>
            <a:endParaRPr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7C9F805-6DDF-D906-9341-E7464C78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99130"/>
            <a:ext cx="3268645" cy="1513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1791628" y="2839432"/>
            <a:ext cx="5322849" cy="992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-IT" dirty="0"/>
              <a:t>Oltre a questo pop-up a fine installazione, che intima al riavvio di </a:t>
            </a:r>
            <a:r>
              <a:rPr lang="it-IT" dirty="0" err="1"/>
              <a:t>Discord</a:t>
            </a:r>
            <a:r>
              <a:rPr lang="it-IT" dirty="0"/>
              <a:t> per poter fare side-loading, </a:t>
            </a:r>
            <a:br>
              <a:rPr lang="it-IT" dirty="0"/>
            </a:br>
            <a:r>
              <a:rPr lang="it-IT" dirty="0"/>
              <a:t>non vi sono modifiche particolarmente visibili ad un utente, che probabilmente crederà di dover seguire lo step degli inviti o che la Mod «non abbia funzionato».</a:t>
            </a:r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758641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dirty="0"/>
            </a:b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A3B810-CDB2-E752-5036-724EC248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57436" y="1613344"/>
            <a:ext cx="2629128" cy="12110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DLL Sideloading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460</Words>
  <Application>Microsoft Office PowerPoint</Application>
  <PresentationFormat>Presentazione su schermo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Raleway SemiBold</vt:lpstr>
      <vt:lpstr>Arial</vt:lpstr>
      <vt:lpstr>Overpass Mono</vt:lpstr>
      <vt:lpstr>Anaheim</vt:lpstr>
      <vt:lpstr>Barlow Condensed ExtraBold</vt:lpstr>
      <vt:lpstr>Nunito Light</vt:lpstr>
      <vt:lpstr>Programming Lesson by Slidesgo</vt:lpstr>
      <vt:lpstr>C2 Botnet  via Discord DLL sideloading </vt:lpstr>
      <vt:lpstr>OVERVIEW</vt:lpstr>
      <vt:lpstr>PHISHING</vt:lpstr>
      <vt:lpstr>Strategia di phishing</vt:lpstr>
      <vt:lpstr>Discord Server Phishing</vt:lpstr>
      <vt:lpstr>Fini Ultimi</vt:lpstr>
      <vt:lpstr>Eseguibile</vt:lpstr>
      <vt:lpstr> </vt:lpstr>
      <vt:lpstr>DLL Sideloading</vt:lpstr>
      <vt:lpstr>Caricamento delle DLL</vt:lpstr>
      <vt:lpstr>Caricamento della DLL corrotta</vt:lpstr>
      <vt:lpstr>Command &amp;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 Botnet  via Discord DLL sideloading</dc:title>
  <dc:creator>Adriano Coppola</dc:creator>
  <cp:lastModifiedBy>Adriano Coppola</cp:lastModifiedBy>
  <cp:revision>2</cp:revision>
  <dcterms:modified xsi:type="dcterms:W3CDTF">2023-07-02T15:31:22Z</dcterms:modified>
</cp:coreProperties>
</file>