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7" r:id="rId8"/>
    <p:sldId id="270" r:id="rId9"/>
    <p:sldId id="264" r:id="rId10"/>
    <p:sldId id="263" r:id="rId11"/>
    <p:sldId id="266"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E7F-62E8-61DC-7105-07D6998A07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63D85F-BD88-FB38-C06C-6245F9F02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194A49-3D0D-B7EB-C6EC-8D749F8F7804}"/>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5" name="Footer Placeholder 4">
            <a:extLst>
              <a:ext uri="{FF2B5EF4-FFF2-40B4-BE49-F238E27FC236}">
                <a16:creationId xmlns:a16="http://schemas.microsoft.com/office/drawing/2014/main" id="{4C58A62E-9018-44FE-84F1-524F8D0F2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D4A69-B414-786F-CB94-3BE2B0B93B29}"/>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351979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37BC-85C4-14E9-D613-DED01254F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4BA60F-DA98-D31D-53CC-BBAAE2F12F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8E0F8-EC5E-BF5B-D173-30F2B9829216}"/>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5" name="Footer Placeholder 4">
            <a:extLst>
              <a:ext uri="{FF2B5EF4-FFF2-40B4-BE49-F238E27FC236}">
                <a16:creationId xmlns:a16="http://schemas.microsoft.com/office/drawing/2014/main" id="{1BF10A17-FBF7-B88A-3E7F-9E63064B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A7922-EACA-A3C4-F288-1196DF4551CC}"/>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222841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FC6CB-3F6F-2A5D-20E5-9ED672CCA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CAA579-82ED-11DD-B04E-459D249B46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9D05E-147E-6CAD-970E-F674D40BFC9A}"/>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5" name="Footer Placeholder 4">
            <a:extLst>
              <a:ext uri="{FF2B5EF4-FFF2-40B4-BE49-F238E27FC236}">
                <a16:creationId xmlns:a16="http://schemas.microsoft.com/office/drawing/2014/main" id="{B4ADC079-91BB-CEB7-B5D1-C849DF0EB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D941A-3FB1-54A0-656B-19D57F8B890A}"/>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96869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7493-8ACB-999B-E4F3-05EA104A7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341D7-3290-EEC0-53E2-5B4A82E08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93FC8-CB98-C561-D0AC-5D430E30F1C6}"/>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5" name="Footer Placeholder 4">
            <a:extLst>
              <a:ext uri="{FF2B5EF4-FFF2-40B4-BE49-F238E27FC236}">
                <a16:creationId xmlns:a16="http://schemas.microsoft.com/office/drawing/2014/main" id="{8D79B70E-19C6-66EE-B242-941750FFF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16DD5-6ED0-F816-45B7-6F82A0867E30}"/>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418466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3991-E7B0-B388-DAB1-ABF6ED85CC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D21F35-B9B1-558A-3A1E-879A3AE13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24AF7D-8EBD-6E1E-1F81-2A0FF1781505}"/>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5" name="Footer Placeholder 4">
            <a:extLst>
              <a:ext uri="{FF2B5EF4-FFF2-40B4-BE49-F238E27FC236}">
                <a16:creationId xmlns:a16="http://schemas.microsoft.com/office/drawing/2014/main" id="{C0EAFED5-BA45-9421-D747-3DED84DE6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9FE6B-C2E7-9C26-7F17-F9B9A196F85A}"/>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215082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8A7A-2829-D185-5BCF-8BD913AF4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A4D00-C7F7-D731-9760-86F3BF4EF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E1258-15A0-3F74-702D-7D5510B888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F0623A-D0B3-8908-6C74-78C4AA71ADAE}"/>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6" name="Footer Placeholder 5">
            <a:extLst>
              <a:ext uri="{FF2B5EF4-FFF2-40B4-BE49-F238E27FC236}">
                <a16:creationId xmlns:a16="http://schemas.microsoft.com/office/drawing/2014/main" id="{AE6200F7-74C0-388D-6B98-1A37EFFA6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13ED7-15A7-44C9-BBBB-BF1888F6B4B3}"/>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47415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9695-BA5D-0D64-45DB-CD0C471934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5C715-8463-55F9-6E73-1E8BAD3B1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5CB28C-D873-4DAB-760F-FCEA921A3C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7449D-499B-1655-DA48-20742472B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2B7B0-2BD7-2BFF-935E-8002654711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ECBBA0-8A3C-0A5C-CC1B-02E6A9E8BDD5}"/>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8" name="Footer Placeholder 7">
            <a:extLst>
              <a:ext uri="{FF2B5EF4-FFF2-40B4-BE49-F238E27FC236}">
                <a16:creationId xmlns:a16="http://schemas.microsoft.com/office/drawing/2014/main" id="{77F1D665-7CCF-2BD1-685D-BC6A97E37E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4E0C1F-B8B0-3316-D7AC-DDA3A3283978}"/>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363668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CA59-3FE6-8904-B98F-B2447EE50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8C0898-DAF8-7D06-BAC9-CFE4B0603042}"/>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4" name="Footer Placeholder 3">
            <a:extLst>
              <a:ext uri="{FF2B5EF4-FFF2-40B4-BE49-F238E27FC236}">
                <a16:creationId xmlns:a16="http://schemas.microsoft.com/office/drawing/2014/main" id="{27B4A097-79E5-020D-57B4-BD467F29A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68447D-D76D-B024-DF6F-C467937D0D81}"/>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63665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0FE01-E241-BA56-EAEF-939A1DEA5CA2}"/>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3" name="Footer Placeholder 2">
            <a:extLst>
              <a:ext uri="{FF2B5EF4-FFF2-40B4-BE49-F238E27FC236}">
                <a16:creationId xmlns:a16="http://schemas.microsoft.com/office/drawing/2014/main" id="{73F0A425-CC63-4054-BE31-6CAE9C6C5E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89E6C-6756-FDF0-A30A-89C085A6E5B2}"/>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42776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DA79-4BF6-4031-4E68-DEA0EC377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3325B6-B2D1-4247-80C1-BB1DDAC11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8B987-61FB-93AB-8F7D-DD705700E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21188-95C4-C2D1-BCC5-0BD541A63C0E}"/>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6" name="Footer Placeholder 5">
            <a:extLst>
              <a:ext uri="{FF2B5EF4-FFF2-40B4-BE49-F238E27FC236}">
                <a16:creationId xmlns:a16="http://schemas.microsoft.com/office/drawing/2014/main" id="{FD2AC5E5-1384-940E-0C96-1F24B13C4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7518E-5C0E-F74B-7AA9-98C2CCBBBF18}"/>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54109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AF82-2949-F828-CBC2-3A93CA8C0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3C1264-259B-07F7-D8F1-1AF81AB2E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95EB4-95F1-FACD-FF0F-7F2D9C7E5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95297-259A-6A68-13DD-33A2F7BC6C46}"/>
              </a:ext>
            </a:extLst>
          </p:cNvPr>
          <p:cNvSpPr>
            <a:spLocks noGrp="1"/>
          </p:cNvSpPr>
          <p:nvPr>
            <p:ph type="dt" sz="half" idx="10"/>
          </p:nvPr>
        </p:nvSpPr>
        <p:spPr/>
        <p:txBody>
          <a:bodyPr/>
          <a:lstStyle/>
          <a:p>
            <a:fld id="{EA0D31A1-9498-44FF-91B3-1F2B8FA2639F}" type="datetimeFigureOut">
              <a:rPr lang="en-US" smtClean="0"/>
              <a:t>25-May-22</a:t>
            </a:fld>
            <a:endParaRPr lang="en-US"/>
          </a:p>
        </p:txBody>
      </p:sp>
      <p:sp>
        <p:nvSpPr>
          <p:cNvPr id="6" name="Footer Placeholder 5">
            <a:extLst>
              <a:ext uri="{FF2B5EF4-FFF2-40B4-BE49-F238E27FC236}">
                <a16:creationId xmlns:a16="http://schemas.microsoft.com/office/drawing/2014/main" id="{8D6C5B7C-8FF3-F97D-E701-35AEB759C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BDE39-2085-5762-3615-F61EE99860FC}"/>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176432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CF924-5282-727F-4552-3ADADFDF9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1E019-ECC3-A371-F8C9-77F1B704D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ABBDC-95F3-7B79-43FC-F351350D4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D31A1-9498-44FF-91B3-1F2B8FA2639F}" type="datetimeFigureOut">
              <a:rPr lang="en-US" smtClean="0"/>
              <a:t>25-May-22</a:t>
            </a:fld>
            <a:endParaRPr lang="en-US"/>
          </a:p>
        </p:txBody>
      </p:sp>
      <p:sp>
        <p:nvSpPr>
          <p:cNvPr id="5" name="Footer Placeholder 4">
            <a:extLst>
              <a:ext uri="{FF2B5EF4-FFF2-40B4-BE49-F238E27FC236}">
                <a16:creationId xmlns:a16="http://schemas.microsoft.com/office/drawing/2014/main" id="{1055E688-5AE7-24A8-C678-D8270734C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B47A9-C565-8E13-40D4-9B9FDCD3D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9ED04-2BA5-45A9-8349-75CCC9C5C76A}" type="slidenum">
              <a:rPr lang="en-US" smtClean="0"/>
              <a:t>‹#›</a:t>
            </a:fld>
            <a:endParaRPr lang="en-US"/>
          </a:p>
        </p:txBody>
      </p:sp>
    </p:spTree>
    <p:extLst>
      <p:ext uri="{BB962C8B-B14F-4D97-AF65-F5344CB8AC3E}">
        <p14:creationId xmlns:p14="http://schemas.microsoft.com/office/powerpoint/2010/main" val="108281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splc.txt" TargetMode="External"/><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orf.txt" TargetMode="External"/><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rosalind.info/"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mrna.txt" TargetMode="External"/><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long.txt" TargetMode="External"/><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rna.txt" TargetMode="External"/><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revc.txt" TargetMode="External"/><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gc.txt" TargetMode="External"/><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hamm.txt" TargetMode="External"/><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tran.txt" TargetMode="External"/><Relationship Id="rId1" Type="http://schemas.openxmlformats.org/officeDocument/2006/relationships/slideLayout" Target="../slideLayouts/slideLayout2.xml"/><Relationship Id="rId5" Type="http://schemas.openxmlformats.org/officeDocument/2006/relationships/hyperlink" Target="https://rosalind.info/"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aleriuo/rosalind/blob/master/data/rosalind_prot.txt" TargetMode="Externa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rosalind.info/"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rosalind.inf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A30E-CED5-D3A4-6689-12317D4DE541}"/>
              </a:ext>
            </a:extLst>
          </p:cNvPr>
          <p:cNvSpPr>
            <a:spLocks noGrp="1"/>
          </p:cNvSpPr>
          <p:nvPr>
            <p:ph type="ctrTitle"/>
          </p:nvPr>
        </p:nvSpPr>
        <p:spPr/>
        <p:txBody>
          <a:bodyPr/>
          <a:lstStyle/>
          <a:p>
            <a:r>
              <a:rPr lang="en-US" dirty="0"/>
              <a:t>Biology meets code</a:t>
            </a:r>
          </a:p>
        </p:txBody>
      </p:sp>
      <p:sp>
        <p:nvSpPr>
          <p:cNvPr id="3" name="Subtitle 2">
            <a:extLst>
              <a:ext uri="{FF2B5EF4-FFF2-40B4-BE49-F238E27FC236}">
                <a16:creationId xmlns:a16="http://schemas.microsoft.com/office/drawing/2014/main" id="{A0AC3426-AED6-8C54-7E82-55E07ED5AC87}"/>
              </a:ext>
            </a:extLst>
          </p:cNvPr>
          <p:cNvSpPr>
            <a:spLocks noGrp="1"/>
          </p:cNvSpPr>
          <p:nvPr>
            <p:ph type="subTitle" idx="1"/>
          </p:nvPr>
        </p:nvSpPr>
        <p:spPr>
          <a:xfrm>
            <a:off x="1524000" y="3602037"/>
            <a:ext cx="9144000" cy="1860611"/>
          </a:xfrm>
        </p:spPr>
        <p:txBody>
          <a:bodyPr>
            <a:normAutofit fontScale="92500" lnSpcReduction="10000"/>
          </a:bodyPr>
          <a:lstStyle/>
          <a:p>
            <a:r>
              <a:rPr lang="en-US" sz="3200" dirty="0"/>
              <a:t>Programming session</a:t>
            </a:r>
          </a:p>
          <a:p>
            <a:endParaRPr lang="en-US" sz="3200" dirty="0"/>
          </a:p>
          <a:p>
            <a:endParaRPr lang="en-US" dirty="0"/>
          </a:p>
          <a:p>
            <a:r>
              <a:rPr lang="en-US" dirty="0"/>
              <a:t>Valeriu Ohan							May 2022</a:t>
            </a:r>
          </a:p>
        </p:txBody>
      </p:sp>
    </p:spTree>
    <p:extLst>
      <p:ext uri="{BB962C8B-B14F-4D97-AF65-F5344CB8AC3E}">
        <p14:creationId xmlns:p14="http://schemas.microsoft.com/office/powerpoint/2010/main" val="70977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RNA Splicing</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a:bodyPr>
          <a:lstStyle/>
          <a:p>
            <a:r>
              <a:rPr lang="en-US" dirty="0"/>
              <a:t>After identifying the </a:t>
            </a:r>
            <a:r>
              <a:rPr lang="en-US" b="1" dirty="0"/>
              <a:t>exons</a:t>
            </a:r>
            <a:r>
              <a:rPr lang="en-US" dirty="0"/>
              <a:t> and </a:t>
            </a:r>
            <a:r>
              <a:rPr lang="en-US" b="1" dirty="0"/>
              <a:t>introns</a:t>
            </a:r>
            <a:r>
              <a:rPr lang="en-US" dirty="0"/>
              <a:t> of an RNA string, we only need to delete the introns and concatenate the exons to form a new string ready for translation.</a:t>
            </a:r>
          </a:p>
          <a:p>
            <a:r>
              <a:rPr lang="en-US" dirty="0"/>
              <a:t>Given: A DNA string </a:t>
            </a:r>
            <a:r>
              <a:rPr lang="en-US" i="1" dirty="0"/>
              <a:t>s</a:t>
            </a:r>
            <a:r>
              <a:rPr lang="en-US" dirty="0"/>
              <a:t> (of length at most 1 kbp) and a collection of substrings of </a:t>
            </a:r>
            <a:r>
              <a:rPr lang="en-US" i="1" dirty="0"/>
              <a:t>s</a:t>
            </a:r>
            <a:r>
              <a:rPr lang="en-US" dirty="0"/>
              <a:t> acting as introns. All strings are given in FASTA format.</a:t>
            </a:r>
          </a:p>
          <a:p>
            <a:r>
              <a:rPr lang="en-US" dirty="0"/>
              <a:t>Return: A protein string resulting from transcribing and translating the exons of </a:t>
            </a:r>
            <a:r>
              <a:rPr lang="en-US" i="1" dirty="0"/>
              <a:t>s</a:t>
            </a:r>
            <a:r>
              <a:rPr lang="en-US" dirty="0"/>
              <a:t>.</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0F1DEB4A-A81B-0998-2D3F-32BCB574630A}"/>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83583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Open Reading Frames</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85000" lnSpcReduction="20000"/>
          </a:bodyPr>
          <a:lstStyle/>
          <a:p>
            <a:r>
              <a:rPr lang="en-US" dirty="0"/>
              <a:t>Either strand of a DNA double helix can serve as the coding strand for RNA transcription. Hence, a given DNA string implies six total reading frames, or ways in which the same region of DNA can be translated into amino acids: three reading frames result from reading the string itself, whereas three more result from reading its reverse complement.</a:t>
            </a:r>
          </a:p>
          <a:p>
            <a:r>
              <a:rPr lang="en-US" dirty="0"/>
              <a:t>An open reading frame (</a:t>
            </a:r>
            <a:r>
              <a:rPr lang="en-US" b="1" dirty="0"/>
              <a:t>ORF</a:t>
            </a:r>
            <a:r>
              <a:rPr lang="en-US" dirty="0"/>
              <a:t>) is one which starts from the start codon (</a:t>
            </a:r>
            <a:r>
              <a:rPr lang="en-US" b="1" dirty="0"/>
              <a:t>M</a:t>
            </a:r>
            <a:r>
              <a:rPr lang="en-US" dirty="0"/>
              <a:t>) and ends by stop codon, without any other stop codons in between. Thus, a candidate protein string is derived by translating an open reading frame into amino acids until a stop codon is reached.</a:t>
            </a:r>
          </a:p>
          <a:p>
            <a:r>
              <a:rPr lang="en-US" dirty="0"/>
              <a:t>Given: A DNA string </a:t>
            </a:r>
            <a:r>
              <a:rPr lang="en-US" i="1" dirty="0"/>
              <a:t>s</a:t>
            </a:r>
            <a:r>
              <a:rPr lang="en-US" dirty="0"/>
              <a:t> of length at most 1 kbp in FASTA format.</a:t>
            </a:r>
          </a:p>
          <a:p>
            <a:r>
              <a:rPr lang="en-US" dirty="0"/>
              <a:t>Return: Every distinct candidate protein string that can be translated from ORFs of </a:t>
            </a:r>
            <a:r>
              <a:rPr lang="en-US" i="1" dirty="0"/>
              <a:t>s</a:t>
            </a:r>
            <a:r>
              <a:rPr lang="en-US" dirty="0"/>
              <a:t>. Strings can be returned in any order.</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DCF7388B-1709-B85A-AD41-4FECB0BB36A9}"/>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250206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Open Reading Frames</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92500" lnSpcReduction="10000"/>
          </a:bodyPr>
          <a:lstStyle/>
          <a:p>
            <a:r>
              <a:rPr lang="en-US" dirty="0"/>
              <a:t>Example input:</a:t>
            </a:r>
          </a:p>
          <a:p>
            <a:pPr marL="0" indent="0">
              <a:buNone/>
            </a:pPr>
            <a:r>
              <a:rPr lang="en-US" dirty="0"/>
              <a:t>&gt;Rosalind_99</a:t>
            </a:r>
          </a:p>
          <a:p>
            <a:pPr marL="0" indent="0">
              <a:buNone/>
            </a:pPr>
            <a:r>
              <a:rPr lang="en-US" dirty="0"/>
              <a:t>AGCC</a:t>
            </a:r>
            <a:r>
              <a:rPr lang="en-US" dirty="0">
                <a:highlight>
                  <a:srgbClr val="00FF00"/>
                </a:highlight>
              </a:rPr>
              <a:t>ATG</a:t>
            </a:r>
            <a:r>
              <a:rPr lang="en-US" dirty="0">
                <a:highlight>
                  <a:srgbClr val="FF0000"/>
                </a:highlight>
              </a:rPr>
              <a:t>TAG</a:t>
            </a:r>
            <a:r>
              <a:rPr lang="en-US" dirty="0"/>
              <a:t>C</a:t>
            </a:r>
            <a:r>
              <a:rPr lang="en-US" dirty="0">
                <a:highlight>
                  <a:srgbClr val="FF0000"/>
                </a:highlight>
              </a:rPr>
              <a:t>TAA</a:t>
            </a:r>
            <a:r>
              <a:rPr lang="en-US" dirty="0"/>
              <a:t>CTCAGGTTAC</a:t>
            </a:r>
            <a:r>
              <a:rPr lang="en-US" dirty="0">
                <a:highlight>
                  <a:srgbClr val="00FF00"/>
                </a:highlight>
              </a:rPr>
              <a:t>ATG</a:t>
            </a:r>
            <a:r>
              <a:rPr lang="en-US" dirty="0"/>
              <a:t>GGG</a:t>
            </a:r>
            <a:r>
              <a:rPr lang="en-US" dirty="0">
                <a:highlight>
                  <a:srgbClr val="00FF00"/>
                </a:highlight>
              </a:rPr>
              <a:t>ATG</a:t>
            </a:r>
            <a:r>
              <a:rPr lang="en-US" dirty="0"/>
              <a:t>ACCCCGCGACTTGGAT</a:t>
            </a:r>
            <a:r>
              <a:rPr lang="en-US" dirty="0">
                <a:highlight>
                  <a:srgbClr val="FF0000"/>
                </a:highlight>
              </a:rPr>
              <a:t>TAG</a:t>
            </a:r>
            <a:r>
              <a:rPr lang="en-US" dirty="0"/>
              <a:t>AGTCTCTTTTGGAA</a:t>
            </a:r>
            <a:r>
              <a:rPr lang="en-US" dirty="0">
                <a:highlight>
                  <a:srgbClr val="FF0000"/>
                </a:highlight>
              </a:rPr>
              <a:t>TAA</a:t>
            </a:r>
            <a:r>
              <a:rPr lang="en-US" dirty="0"/>
              <a:t>GCC</a:t>
            </a:r>
            <a:r>
              <a:rPr lang="en-US" dirty="0">
                <a:highlight>
                  <a:srgbClr val="FF0000"/>
                </a:highlight>
              </a:rPr>
              <a:t>TGA</a:t>
            </a:r>
            <a:r>
              <a:rPr lang="en-US" dirty="0">
                <a:highlight>
                  <a:srgbClr val="00FF00"/>
                </a:highlight>
              </a:rPr>
              <a:t>ATG</a:t>
            </a:r>
            <a:r>
              <a:rPr lang="en-US" dirty="0"/>
              <a:t>ATCCGAG</a:t>
            </a:r>
            <a:r>
              <a:rPr lang="en-US" dirty="0">
                <a:highlight>
                  <a:srgbClr val="FF0000"/>
                </a:highlight>
              </a:rPr>
              <a:t>TAG</a:t>
            </a:r>
            <a:r>
              <a:rPr lang="en-US" dirty="0"/>
              <a:t>CATCTCAG</a:t>
            </a:r>
          </a:p>
          <a:p>
            <a:pPr marL="0" indent="0">
              <a:buNone/>
            </a:pPr>
            <a:endParaRPr lang="en-US" dirty="0"/>
          </a:p>
          <a:p>
            <a:r>
              <a:rPr lang="en-US" dirty="0"/>
              <a:t>Example output:</a:t>
            </a:r>
          </a:p>
          <a:p>
            <a:pPr marL="0" indent="0">
              <a:buNone/>
            </a:pPr>
            <a:r>
              <a:rPr lang="en-US" dirty="0"/>
              <a:t>MLLGSFRLIPKETLIQVAGSSPCNLS</a:t>
            </a:r>
          </a:p>
          <a:p>
            <a:pPr marL="0" indent="0">
              <a:buNone/>
            </a:pPr>
            <a:r>
              <a:rPr lang="en-US" dirty="0"/>
              <a:t>M</a:t>
            </a:r>
          </a:p>
          <a:p>
            <a:pPr marL="0" indent="0">
              <a:buNone/>
            </a:pPr>
            <a:r>
              <a:rPr lang="en-US" dirty="0"/>
              <a:t>MGMTPRLGLESLLE</a:t>
            </a:r>
          </a:p>
          <a:p>
            <a:pPr marL="0" indent="0">
              <a:buNone/>
            </a:pPr>
            <a:r>
              <a:rPr lang="en-US" dirty="0"/>
              <a:t>MTPRLGLESLLE</a:t>
            </a:r>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5C6611E4-4965-B38E-2B37-21A12697FCBE}"/>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3"/>
              </a:rPr>
              <a:t>https://rosalind.info</a:t>
            </a:r>
            <a:endParaRPr lang="en-US" dirty="0"/>
          </a:p>
        </p:txBody>
      </p:sp>
    </p:spTree>
    <p:extLst>
      <p:ext uri="{BB962C8B-B14F-4D97-AF65-F5344CB8AC3E}">
        <p14:creationId xmlns:p14="http://schemas.microsoft.com/office/powerpoint/2010/main" val="122243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Inferring mRNA from Protein</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92500" lnSpcReduction="10000"/>
          </a:bodyPr>
          <a:lstStyle/>
          <a:p>
            <a:r>
              <a:rPr lang="en-US" dirty="0"/>
              <a:t>When researchers discover a new protein, they would like to infer the strand of mRNA from which this protein could have been translated, thus allowing them to locate genes associated with this protein on the genome.</a:t>
            </a:r>
          </a:p>
          <a:p>
            <a:r>
              <a:rPr lang="en-US" dirty="0"/>
              <a:t>Unfortunately, although any RNA string can be translated into a unique protein string, reversing the process yields a huge number of possible RNA strings from a single protein string because most amino acids correspond to multiple RNA codons (see the RNA Codon Table). </a:t>
            </a:r>
          </a:p>
          <a:p>
            <a:r>
              <a:rPr lang="en-US" dirty="0"/>
              <a:t>Given: A protein string of length at most 1000 aa.</a:t>
            </a:r>
          </a:p>
          <a:p>
            <a:r>
              <a:rPr lang="en-US" dirty="0"/>
              <a:t>Return: The total number of different RNA strings from which the protein could have been translated, modulo 1,000,000.</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71E3164E-042B-26B0-A3A0-CAF9545364E4}"/>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374746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Genome Assembly as Shortest Superstring</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92500" lnSpcReduction="20000"/>
          </a:bodyPr>
          <a:lstStyle/>
          <a:p>
            <a:r>
              <a:rPr lang="en-US" dirty="0"/>
              <a:t>For a collection of strings, a larger string containing every one of the smaller strings as a substring is called a superstring (or </a:t>
            </a:r>
            <a:r>
              <a:rPr lang="en-US" b="1" dirty="0"/>
              <a:t>contig</a:t>
            </a:r>
            <a:r>
              <a:rPr lang="en-US" dirty="0"/>
              <a:t>). By the assumption of parsimony, a shortest possible superstring over a collection of reads serves as a </a:t>
            </a:r>
            <a:r>
              <a:rPr lang="en-US" b="1" dirty="0"/>
              <a:t>candidate chromosome</a:t>
            </a:r>
            <a:r>
              <a:rPr lang="en-US" dirty="0"/>
              <a:t>.</a:t>
            </a:r>
          </a:p>
          <a:p>
            <a:r>
              <a:rPr lang="en-US" dirty="0"/>
              <a:t>Given: At most 50 DNA strings of approximately equal length, not exceeding 1 kbp, in FASTA format (which represent reads deriving from the same strand of a single linear chromosome). The dataset is guaranteed to satisfy the following condition: there exists a unique way to reconstruct the entire chromosome from these reads by gluing together pairs of reads that overlap by more than half their length.</a:t>
            </a:r>
          </a:p>
          <a:p>
            <a:r>
              <a:rPr lang="en-US" dirty="0"/>
              <a:t>Return: A shortest superstring containing all the given strings (thus corresponding to a reconstructed chromosome).</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2F2BF975-E028-D92C-FC5C-CFD86229F6AA}"/>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49457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lstStyle/>
          <a:p>
            <a:r>
              <a:rPr lang="en-US" b="1" dirty="0"/>
              <a:t>The FASTA file format</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Simple non-compressed text file for representing nucleotide or peptide sequences</a:t>
            </a:r>
          </a:p>
          <a:p>
            <a:r>
              <a:rPr lang="en-US" dirty="0"/>
              <a:t>Contains pairs of lines</a:t>
            </a:r>
          </a:p>
          <a:p>
            <a:pPr lvl="1"/>
            <a:r>
              <a:rPr lang="en-US" dirty="0"/>
              <a:t>First line is a sequence descriptor starting with a grater-than symbol (&gt;) and containing a label</a:t>
            </a:r>
          </a:p>
          <a:p>
            <a:pPr lvl="1"/>
            <a:r>
              <a:rPr lang="en-US" dirty="0"/>
              <a:t>Second line is the raw sequence</a:t>
            </a:r>
          </a:p>
          <a:p>
            <a:pPr lvl="1"/>
            <a:endParaRPr lang="en-US" dirty="0"/>
          </a:p>
          <a:p>
            <a:pPr marL="457200" lvl="1" indent="0">
              <a:buNone/>
            </a:pPr>
            <a:endParaRPr lang="en-US" dirty="0"/>
          </a:p>
          <a:p>
            <a:pPr marL="0" lvl="1" indent="0">
              <a:buNone/>
            </a:pPr>
            <a:r>
              <a:rPr lang="en-US" dirty="0"/>
              <a:t>&gt;Sequence_1</a:t>
            </a:r>
          </a:p>
          <a:p>
            <a:pPr marL="0" lvl="1" indent="0">
              <a:buNone/>
            </a:pPr>
            <a:r>
              <a:rPr lang="en-US" dirty="0"/>
              <a:t>AGTCGTAGCTAGCTAGACCCATTTAGATCGGATACATA</a:t>
            </a:r>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138989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Transcribing DNA into RNA</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An RNA string is a string formed from the alphabet containing 'A', 'C', 'G', and 'U’. </a:t>
            </a:r>
          </a:p>
          <a:p>
            <a:r>
              <a:rPr lang="en-US" dirty="0"/>
              <a:t>Given: A DNA string </a:t>
            </a:r>
            <a:r>
              <a:rPr lang="en-US" i="1" dirty="0"/>
              <a:t>t</a:t>
            </a:r>
            <a:r>
              <a:rPr lang="en-US" dirty="0"/>
              <a:t> of length at most 1000 bp.</a:t>
            </a:r>
          </a:p>
          <a:p>
            <a:r>
              <a:rPr lang="en-US" dirty="0"/>
              <a:t>Return: The transcribed RNA string of </a:t>
            </a:r>
            <a:r>
              <a:rPr lang="en-US" i="1" dirty="0"/>
              <a:t>s</a:t>
            </a:r>
            <a:r>
              <a:rPr lang="en-US" dirty="0"/>
              <a:t>. </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4" name="TextBox 3">
            <a:extLst>
              <a:ext uri="{FF2B5EF4-FFF2-40B4-BE49-F238E27FC236}">
                <a16:creationId xmlns:a16="http://schemas.microsoft.com/office/drawing/2014/main" id="{F5266913-44A6-3E9F-98FA-A981DAF9CA6F}"/>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107626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lstStyle/>
          <a:p>
            <a:r>
              <a:rPr lang="en-US" b="1" dirty="0"/>
              <a:t>Complementing a Strand of DNA</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In DNA strings, symbols 'A' and 'T' are complements of each other, as are 'C' and 'G’. The reverse complement of a DNA string </a:t>
            </a:r>
            <a:r>
              <a:rPr lang="en-US" i="1" dirty="0"/>
              <a:t>s</a:t>
            </a:r>
            <a:r>
              <a:rPr lang="en-US" dirty="0"/>
              <a:t> is the string </a:t>
            </a:r>
            <a:r>
              <a:rPr lang="en-US" i="1" dirty="0"/>
              <a:t>c</a:t>
            </a:r>
            <a:r>
              <a:rPr lang="en-US" dirty="0"/>
              <a:t> formed by reversing the symbols of </a:t>
            </a:r>
            <a:r>
              <a:rPr lang="en-US" i="1" dirty="0"/>
              <a:t>s</a:t>
            </a:r>
            <a:r>
              <a:rPr lang="en-US" dirty="0"/>
              <a:t>, then taking the complement of each symbol (e.g., the reverse complement of "GTCA" is "TGAC").</a:t>
            </a:r>
          </a:p>
          <a:p>
            <a:r>
              <a:rPr lang="en-US" dirty="0"/>
              <a:t>Given: A DNA string </a:t>
            </a:r>
            <a:r>
              <a:rPr lang="en-US" i="1" dirty="0"/>
              <a:t>s</a:t>
            </a:r>
            <a:r>
              <a:rPr lang="en-US" dirty="0"/>
              <a:t> of length at most 1000 bp.</a:t>
            </a:r>
          </a:p>
          <a:p>
            <a:r>
              <a:rPr lang="en-US" dirty="0"/>
              <a:t>Return: The reverse complement </a:t>
            </a:r>
            <a:r>
              <a:rPr lang="en-US" i="1" dirty="0"/>
              <a:t>c</a:t>
            </a:r>
            <a:r>
              <a:rPr lang="en-US" dirty="0"/>
              <a:t> of </a:t>
            </a:r>
            <a:r>
              <a:rPr lang="en-US" i="1" dirty="0"/>
              <a:t>s</a:t>
            </a:r>
            <a:r>
              <a:rPr lang="en-US" dirty="0"/>
              <a:t>. </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A34DDDE2-64A3-8E11-6624-D84D09B61C0C}"/>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36793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lstStyle/>
          <a:p>
            <a:r>
              <a:rPr lang="en-US" b="1" dirty="0"/>
              <a:t>Computing GC Content</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The GC-content of a DNA string is given by the percentage of symbols in the string that are 'C' or 'G'. For example, the GC-content of "AGCTATAG" is 37.5%. Note that the reverse complement of any DNA string has the same GC-content. </a:t>
            </a:r>
          </a:p>
          <a:p>
            <a:r>
              <a:rPr lang="en-US" dirty="0"/>
              <a:t>Given: At most 10 DNA strings in FASTA format (of length at most 1 kbp each).</a:t>
            </a:r>
          </a:p>
          <a:p>
            <a:r>
              <a:rPr lang="en-US" dirty="0"/>
              <a:t>Return: The ID of the string having the highest GC-content, followed by the GC-content of that string.</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E6659E9A-24A6-26E4-3004-B8024096C368}"/>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277283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Counting Point Mutations</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Given two strings s and t of equal length, the Hamming distance between </a:t>
            </a:r>
            <a:r>
              <a:rPr lang="en-US" i="1" dirty="0"/>
              <a:t>s</a:t>
            </a:r>
            <a:r>
              <a:rPr lang="en-US" dirty="0"/>
              <a:t> and </a:t>
            </a:r>
            <a:r>
              <a:rPr lang="en-US" i="1" dirty="0"/>
              <a:t>t</a:t>
            </a:r>
            <a:r>
              <a:rPr lang="en-US" dirty="0"/>
              <a:t>, denoted </a:t>
            </a:r>
            <a:r>
              <a:rPr lang="en-US" b="1" dirty="0" err="1"/>
              <a:t>dH</a:t>
            </a:r>
            <a:r>
              <a:rPr lang="en-US" b="1" dirty="0"/>
              <a:t>(</a:t>
            </a:r>
            <a:r>
              <a:rPr lang="en-US" b="1" dirty="0" err="1"/>
              <a:t>s,t</a:t>
            </a:r>
            <a:r>
              <a:rPr lang="en-US" b="1" dirty="0"/>
              <a:t>)</a:t>
            </a:r>
            <a:r>
              <a:rPr lang="en-US" dirty="0"/>
              <a:t>, is the number of corresponding symbols that differ in </a:t>
            </a:r>
            <a:r>
              <a:rPr lang="en-US" i="1" dirty="0"/>
              <a:t>s</a:t>
            </a:r>
            <a:r>
              <a:rPr lang="en-US" dirty="0"/>
              <a:t> and </a:t>
            </a:r>
            <a:r>
              <a:rPr lang="en-US" i="1" dirty="0"/>
              <a:t>t</a:t>
            </a:r>
            <a:r>
              <a:rPr lang="en-US" dirty="0"/>
              <a:t>. </a:t>
            </a:r>
          </a:p>
          <a:p>
            <a:r>
              <a:rPr lang="en-US" dirty="0"/>
              <a:t>Given: Two DNA strings </a:t>
            </a:r>
            <a:r>
              <a:rPr lang="en-US" i="1" dirty="0"/>
              <a:t>s</a:t>
            </a:r>
            <a:r>
              <a:rPr lang="en-US" dirty="0"/>
              <a:t> and </a:t>
            </a:r>
            <a:r>
              <a:rPr lang="en-US" i="1" dirty="0"/>
              <a:t>t</a:t>
            </a:r>
            <a:r>
              <a:rPr lang="en-US" dirty="0"/>
              <a:t> of equal length (not exceeding 1 kbp).</a:t>
            </a:r>
          </a:p>
          <a:p>
            <a:r>
              <a:rPr lang="en-US" dirty="0"/>
              <a:t>Return: The Hamming distance </a:t>
            </a:r>
            <a:r>
              <a:rPr lang="en-US" b="1" dirty="0" err="1"/>
              <a:t>dH</a:t>
            </a:r>
            <a:r>
              <a:rPr lang="en-US" b="1" dirty="0"/>
              <a:t>(</a:t>
            </a:r>
            <a:r>
              <a:rPr lang="en-US" b="1" dirty="0" err="1"/>
              <a:t>s,t</a:t>
            </a:r>
            <a:r>
              <a:rPr lang="en-US" b="1" dirty="0"/>
              <a:t>)</a:t>
            </a:r>
            <a:r>
              <a:rPr lang="en-US" dirty="0"/>
              <a:t>.</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68BE90BB-13B4-902A-BC60-66C58089056C}"/>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385881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Transitions and Transversions</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7664532" cy="4351338"/>
          </a:xfrm>
        </p:spPr>
        <p:txBody>
          <a:bodyPr>
            <a:normAutofit lnSpcReduction="10000"/>
          </a:bodyPr>
          <a:lstStyle/>
          <a:p>
            <a:r>
              <a:rPr lang="en-US" dirty="0"/>
              <a:t>For DNA strings </a:t>
            </a:r>
            <a:r>
              <a:rPr lang="en-US" i="1" dirty="0"/>
              <a:t>s1</a:t>
            </a:r>
            <a:r>
              <a:rPr lang="en-US" dirty="0"/>
              <a:t> and </a:t>
            </a:r>
            <a:r>
              <a:rPr lang="en-US" i="1" dirty="0"/>
              <a:t>s2</a:t>
            </a:r>
            <a:r>
              <a:rPr lang="en-US" dirty="0"/>
              <a:t> having the same length, their transition/transversion ratio </a:t>
            </a:r>
            <a:r>
              <a:rPr lang="en-US" b="1" dirty="0"/>
              <a:t>R(s1,s2) </a:t>
            </a:r>
            <a:r>
              <a:rPr lang="en-US" dirty="0"/>
              <a:t>is the ratio of the total number of transitions to the total number of transversions, where symbol substitutions are inferred from mismatched corresponding symbols as when calculating Hamming distance.</a:t>
            </a:r>
          </a:p>
          <a:p>
            <a:r>
              <a:rPr lang="en-US" dirty="0"/>
              <a:t>Given: Two DNA strings </a:t>
            </a:r>
            <a:r>
              <a:rPr lang="en-US" i="1" dirty="0"/>
              <a:t>s1</a:t>
            </a:r>
            <a:r>
              <a:rPr lang="en-US" dirty="0"/>
              <a:t> and </a:t>
            </a:r>
            <a:r>
              <a:rPr lang="en-US" i="1" dirty="0"/>
              <a:t>s2</a:t>
            </a:r>
            <a:r>
              <a:rPr lang="en-US" dirty="0"/>
              <a:t> of equal length (at most 1 kbp).</a:t>
            </a:r>
          </a:p>
          <a:p>
            <a:r>
              <a:rPr lang="en-US" dirty="0"/>
              <a:t>Return: The transition/transversion ratio </a:t>
            </a:r>
            <a:r>
              <a:rPr lang="en-US" b="1" dirty="0"/>
              <a:t>R(s1,s2)</a:t>
            </a:r>
            <a:r>
              <a:rPr lang="en-US" dirty="0"/>
              <a:t>.</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pic>
        <p:nvPicPr>
          <p:cNvPr id="8" name="Picture 7">
            <a:extLst>
              <a:ext uri="{FF2B5EF4-FFF2-40B4-BE49-F238E27FC236}">
                <a16:creationId xmlns:a16="http://schemas.microsoft.com/office/drawing/2014/main" id="{F3463476-908D-6767-F34A-5764C65DA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3569" y="1905000"/>
            <a:ext cx="3178628" cy="3178628"/>
          </a:xfrm>
          <a:prstGeom prst="rect">
            <a:avLst/>
          </a:prstGeom>
        </p:spPr>
      </p:pic>
      <p:sp>
        <p:nvSpPr>
          <p:cNvPr id="6" name="TextBox 5">
            <a:extLst>
              <a:ext uri="{FF2B5EF4-FFF2-40B4-BE49-F238E27FC236}">
                <a16:creationId xmlns:a16="http://schemas.microsoft.com/office/drawing/2014/main" id="{DA44FBA6-F693-2178-09B8-B53FD12DA0E3}"/>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5"/>
              </a:rPr>
              <a:t>https://rosalind.info</a:t>
            </a:r>
            <a:endParaRPr lang="en-US" dirty="0"/>
          </a:p>
        </p:txBody>
      </p:sp>
    </p:spTree>
    <p:extLst>
      <p:ext uri="{BB962C8B-B14F-4D97-AF65-F5344CB8AC3E}">
        <p14:creationId xmlns:p14="http://schemas.microsoft.com/office/powerpoint/2010/main" val="144620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Translating RNA into Protein</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92500" lnSpcReduction="20000"/>
          </a:bodyPr>
          <a:lstStyle/>
          <a:p>
            <a:r>
              <a:rPr lang="en-US" dirty="0"/>
              <a:t>The 20 commonly occurring amino acids are abbreviated by using 20 letters from the English alphabet (all letters except for B, J, O, U, X, and Z). Protein strings are constructed from these 20 symbols. Henceforth, the term genetic string will incorporate protein strings along with DNA strings and RNA strings. Given: Two DNA strings </a:t>
            </a:r>
            <a:r>
              <a:rPr lang="en-US" i="1" dirty="0"/>
              <a:t>s</a:t>
            </a:r>
            <a:r>
              <a:rPr lang="en-US" dirty="0"/>
              <a:t> and </a:t>
            </a:r>
            <a:r>
              <a:rPr lang="en-US" i="1" dirty="0"/>
              <a:t>t</a:t>
            </a:r>
            <a:r>
              <a:rPr lang="en-US" dirty="0"/>
              <a:t> of equal length (not exceeding 1 kbp).</a:t>
            </a:r>
          </a:p>
          <a:p>
            <a:r>
              <a:rPr lang="en-US" dirty="0"/>
              <a:t>The </a:t>
            </a:r>
            <a:r>
              <a:rPr lang="en-US" dirty="0">
                <a:hlinkClick r:id="rId2" action="ppaction://hlinksldjump"/>
              </a:rPr>
              <a:t>RNA codon table</a:t>
            </a:r>
            <a:r>
              <a:rPr lang="en-US" dirty="0"/>
              <a:t> dictates the details regarding the encoding of specific codons into the amino acid alphabet.</a:t>
            </a:r>
          </a:p>
          <a:p>
            <a:r>
              <a:rPr lang="en-US" dirty="0"/>
              <a:t>Given: An RNA string </a:t>
            </a:r>
            <a:r>
              <a:rPr lang="en-US" i="1" dirty="0"/>
              <a:t>s</a:t>
            </a:r>
            <a:r>
              <a:rPr lang="en-US" dirty="0"/>
              <a:t> corresponding to a strand of mRNA (of length at most 10 kbp).</a:t>
            </a:r>
          </a:p>
          <a:p>
            <a:r>
              <a:rPr lang="en-US" dirty="0"/>
              <a:t>Return: The protein string encoded by </a:t>
            </a:r>
            <a:r>
              <a:rPr lang="en-US" i="1" dirty="0"/>
              <a:t>s</a:t>
            </a:r>
            <a:r>
              <a:rPr lang="en-US" dirty="0"/>
              <a:t>.</a:t>
            </a:r>
          </a:p>
          <a:p>
            <a:r>
              <a:rPr lang="en-US" dirty="0">
                <a:hlinkClick r:id="rId3"/>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6" name="TextBox 5">
            <a:extLst>
              <a:ext uri="{FF2B5EF4-FFF2-40B4-BE49-F238E27FC236}">
                <a16:creationId xmlns:a16="http://schemas.microsoft.com/office/drawing/2014/main" id="{35332B16-67FD-0C5D-DEDC-8B2BD51B58A1}"/>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5"/>
              </a:rPr>
              <a:t>https://rosalind.info</a:t>
            </a:r>
            <a:endParaRPr lang="en-US" dirty="0"/>
          </a:p>
        </p:txBody>
      </p:sp>
    </p:spTree>
    <p:extLst>
      <p:ext uri="{BB962C8B-B14F-4D97-AF65-F5344CB8AC3E}">
        <p14:creationId xmlns:p14="http://schemas.microsoft.com/office/powerpoint/2010/main" val="358339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RNA codon table</a:t>
            </a:r>
            <a:br>
              <a:rPr lang="en-US" b="1" dirty="0"/>
            </a:br>
            <a:endParaRPr lang="en-US" dirty="0"/>
          </a:p>
        </p:txBody>
      </p:sp>
      <p:pic>
        <p:nvPicPr>
          <p:cNvPr id="7" name="Content Placeholder 6">
            <a:extLst>
              <a:ext uri="{FF2B5EF4-FFF2-40B4-BE49-F238E27FC236}">
                <a16:creationId xmlns:a16="http://schemas.microsoft.com/office/drawing/2014/main" id="{409F77BF-CE72-49D3-9A7E-F686AAF77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164" y="1690688"/>
            <a:ext cx="6680812" cy="4664638"/>
          </a:xfrm>
        </p:spPr>
      </p:pic>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9" name="TextBox 8">
            <a:extLst>
              <a:ext uri="{FF2B5EF4-FFF2-40B4-BE49-F238E27FC236}">
                <a16:creationId xmlns:a16="http://schemas.microsoft.com/office/drawing/2014/main" id="{89EBD1FD-FB41-2DF9-BBE5-859BAAFFBD8E}"/>
              </a:ext>
            </a:extLst>
          </p:cNvPr>
          <p:cNvSpPr txBox="1"/>
          <p:nvPr/>
        </p:nvSpPr>
        <p:spPr>
          <a:xfrm>
            <a:off x="7745761" y="1690688"/>
            <a:ext cx="4117688" cy="4524315"/>
          </a:xfrm>
          <a:prstGeom prst="rect">
            <a:avLst/>
          </a:prstGeom>
          <a:noFill/>
        </p:spPr>
        <p:txBody>
          <a:bodyPr wrap="square" rtlCol="0">
            <a:spAutoFit/>
          </a:bodyPr>
          <a:lstStyle/>
          <a:p>
            <a:r>
              <a:rPr lang="en-US" dirty="0"/>
              <a:t>{ 'UUU':'F', 'CUU':'L', 'AUU':'I', 'GUU':'V', 'UUC':'F', 'CUC':'L', 'AUC':'I', 'GUC':'V', 'UUA':'L', 'CUA':'L', 'AUA':'I', 'GUA':'V', 'UUG':'L', 'CUG':'L', 'AUG':'M', 'GUG':'V', 'UCU':'S', 'CCU':'P', 'ACU':'T', 'GCU':'A', 'UCC':'S', 'CCC':'P', 'ACC':'T', 'GCC':'A', 'UCA':'S', 'CCA':'P', 'ACA':'T', 'GCA':'A', 'UCG':'S', 'CCG':'P', 'ACG':'T', 'GCG':'A', 'UAU':'Y', 'CAU':'H', 'AAU':'N', 'GAU':'D', 'UAC':'Y', 'CAC':'H', 'AAC':'N', 'GAC':'D', '</a:t>
            </a:r>
            <a:r>
              <a:rPr lang="en-US" dirty="0" err="1"/>
              <a:t>UAA':'Stop</a:t>
            </a:r>
            <a:r>
              <a:rPr lang="en-US" dirty="0"/>
              <a:t>', 'CAA':'Q', 'AAA':'K', 'GAA':'E', '</a:t>
            </a:r>
            <a:r>
              <a:rPr lang="en-US" dirty="0" err="1"/>
              <a:t>UAG':'Stop</a:t>
            </a:r>
            <a:r>
              <a:rPr lang="en-US" dirty="0"/>
              <a:t>', 'CAG':'Q', 'AAG':'K', 'GAG':'E', 'UGU':'C', 'CGU':'R', 'AGU':'S', 'GGU':'G', 'UGC':'C', 'CGC':'R', 'AGC':'S', 'GGC':'G', '</a:t>
            </a:r>
            <a:r>
              <a:rPr lang="en-US" dirty="0" err="1"/>
              <a:t>UGA':'Stop</a:t>
            </a:r>
            <a:r>
              <a:rPr lang="en-US" dirty="0"/>
              <a:t>', 'CGA':'R', 'AGA':'R', 'GGA':'G', 'UGG':'W', 'CGG':'R', 'AGG':'R', 'GGG':'G' }</a:t>
            </a:r>
          </a:p>
        </p:txBody>
      </p:sp>
      <p:sp>
        <p:nvSpPr>
          <p:cNvPr id="6" name="TextBox 5">
            <a:extLst>
              <a:ext uri="{FF2B5EF4-FFF2-40B4-BE49-F238E27FC236}">
                <a16:creationId xmlns:a16="http://schemas.microsoft.com/office/drawing/2014/main" id="{B0333071-40DF-FDED-F180-ED074D430F75}"/>
              </a:ext>
            </a:extLst>
          </p:cNvPr>
          <p:cNvSpPr txBox="1"/>
          <p:nvPr/>
        </p:nvSpPr>
        <p:spPr>
          <a:xfrm>
            <a:off x="9872582" y="6488668"/>
            <a:ext cx="2319418" cy="369332"/>
          </a:xfrm>
          <a:prstGeom prst="rect">
            <a:avLst/>
          </a:prstGeom>
          <a:noFill/>
        </p:spPr>
        <p:txBody>
          <a:bodyPr wrap="none" rtlCol="0">
            <a:spAutoFit/>
          </a:bodyPr>
          <a:lstStyle/>
          <a:p>
            <a:r>
              <a:rPr lang="en-US" dirty="0"/>
              <a:t>© </a:t>
            </a:r>
            <a:r>
              <a:rPr lang="en-US" dirty="0">
                <a:hlinkClick r:id="rId4"/>
              </a:rPr>
              <a:t>https://rosalind.info</a:t>
            </a:r>
            <a:endParaRPr lang="en-US" dirty="0"/>
          </a:p>
        </p:txBody>
      </p:sp>
    </p:spTree>
    <p:extLst>
      <p:ext uri="{BB962C8B-B14F-4D97-AF65-F5344CB8AC3E}">
        <p14:creationId xmlns:p14="http://schemas.microsoft.com/office/powerpoint/2010/main" val="3820191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1472</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Biology meets code</vt:lpstr>
      <vt:lpstr>The FASTA file format </vt:lpstr>
      <vt:lpstr>Transcribing DNA into RNA </vt:lpstr>
      <vt:lpstr>Complementing a Strand of DNA </vt:lpstr>
      <vt:lpstr>Computing GC Content </vt:lpstr>
      <vt:lpstr>Counting Point Mutations </vt:lpstr>
      <vt:lpstr>Transitions and Transversions </vt:lpstr>
      <vt:lpstr>Translating RNA into Protein </vt:lpstr>
      <vt:lpstr>RNA codon table </vt:lpstr>
      <vt:lpstr>RNA Splicing </vt:lpstr>
      <vt:lpstr>Open Reading Frames </vt:lpstr>
      <vt:lpstr>Open Reading Frames </vt:lpstr>
      <vt:lpstr>Inferring mRNA from Protein </vt:lpstr>
      <vt:lpstr>Genome Assembly as Shortest Superstring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 meets code</dc:title>
  <dc:creator>Valeriu Ohan</dc:creator>
  <cp:lastModifiedBy>Valeriu Ohan</cp:lastModifiedBy>
  <cp:revision>50</cp:revision>
  <dcterms:created xsi:type="dcterms:W3CDTF">2022-05-24T09:48:28Z</dcterms:created>
  <dcterms:modified xsi:type="dcterms:W3CDTF">2022-05-25T04:51:05Z</dcterms:modified>
</cp:coreProperties>
</file>