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10.png" ContentType="image/png"/>
  <Override PartName="/ppt/media/image24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5.jpeg" ContentType="image/jpeg"/>
  <Override PartName="/ppt/media/image1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6.jpeg" ContentType="image/jpeg"/>
  <Override PartName="/ppt/media/image12.png" ContentType="image/png"/>
  <Override PartName="/ppt/media/image4.png" ContentType="image/png"/>
  <Override PartName="/ppt/media/image11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B2E3FA6-2E6F-44E8-9E9C-FDE220D21790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312000"/>
            <a:ext cx="8928000" cy="250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</a:rPr>
              <a:t>Reliable and reproducible </a:t>
            </a:r>
            <a:r>
              <a:rPr b="1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</a:rPr>
              <a:t>Earth System Model data </a:t>
            </a:r>
            <a:r>
              <a:rPr b="1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</a:rPr>
              <a:t>analysis with ESMValTool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</a:rPr>
              <a:t>Valeriu Predoi (NCAS-CMS University of Reading, UK) and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</a:rPr>
              <a:t>Bouwe Andela (eScience Centre, The Netherlands) for the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Condensed"/>
              </a:rPr>
              <a:t>ESMValTool Technical Lead Team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4051440" y="1342080"/>
            <a:ext cx="4876560" cy="139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32000" y="504000"/>
            <a:ext cx="63360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Provenance output and testing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88" name="Line 2"/>
          <p:cNvSpPr/>
          <p:nvPr/>
        </p:nvSpPr>
        <p:spPr>
          <a:xfrm>
            <a:off x="504000" y="935640"/>
            <a:ext cx="4536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3"/>
          <p:cNvSpPr/>
          <p:nvPr/>
        </p:nvSpPr>
        <p:spPr>
          <a:xfrm>
            <a:off x="504000" y="504000"/>
            <a:ext cx="5544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Shape 4"/>
          <p:cNvSpPr txBox="1"/>
          <p:nvPr/>
        </p:nvSpPr>
        <p:spPr>
          <a:xfrm>
            <a:off x="504000" y="1296000"/>
            <a:ext cx="8856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our software is stored on Zenodo for every release with a DOI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have docker containers that offer pretty good software environment reproducibility, we record the filenames and global NetCDF attributes of all input files.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32000" y="504000"/>
            <a:ext cx="7200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Software ecosystem: ESMValCore and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ESMValTool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44" name="Line 2"/>
          <p:cNvSpPr/>
          <p:nvPr/>
        </p:nvSpPr>
        <p:spPr>
          <a:xfrm>
            <a:off x="504000" y="935640"/>
            <a:ext cx="4536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3"/>
          <p:cNvSpPr/>
          <p:nvPr/>
        </p:nvSpPr>
        <p:spPr>
          <a:xfrm>
            <a:off x="504000" y="504000"/>
            <a:ext cx="5544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576000" y="1276920"/>
            <a:ext cx="87840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ESMValCore: highly optimized, pure-Python package, responsible for </a:t>
            </a:r>
            <a:r>
              <a:rPr b="1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computationally-heavy pre-processing of data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(climate statistics, regridding,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multi-model statistics etc) →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REDUCTION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the outputs,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SMALL TECHNICAL TEAM (strong technical skills)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developers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ESMValTool: main scientific analysis and diagnostics library (written in Python, NCL,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R, and Julia)  – responsible for </a:t>
            </a:r>
            <a:r>
              <a:rPr b="1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 of diagnostics and metrics (stored </a:t>
            </a:r>
            <a:r>
              <a:rPr b="1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recipes), with scientific output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(plots, files etc) →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SCIENCE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the main output,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 and DIVERSE (coding skills, technical knowledge) COLLABORATIVE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the developers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585000" y="1239840"/>
            <a:ext cx="8640000" cy="1296000"/>
          </a:xfrm>
          <a:prstGeom prst="rect">
            <a:avLst/>
          </a:prstGeom>
          <a:solidFill>
            <a:srgbClr val="729fcf">
              <a:alpha val="30000"/>
            </a:srgbClr>
          </a:solidFill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6"/>
          <p:cNvSpPr/>
          <p:nvPr/>
        </p:nvSpPr>
        <p:spPr>
          <a:xfrm>
            <a:off x="576000" y="3670920"/>
            <a:ext cx="8640000" cy="1729080"/>
          </a:xfrm>
          <a:prstGeom prst="rect">
            <a:avLst/>
          </a:prstGeom>
          <a:solidFill>
            <a:srgbClr val="dd4814">
              <a:alpha val="20000"/>
            </a:srgbClr>
          </a:solidFill>
          <a:ln w="36000">
            <a:solidFill>
              <a:srgbClr val="c5000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024000" y="2376000"/>
            <a:ext cx="2934720" cy="117396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3348720" y="5120640"/>
            <a:ext cx="2771280" cy="164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32000" y="504000"/>
            <a:ext cx="7200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Software ecosystem: ESMValCore and ESMValTool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2" name="Line 2"/>
          <p:cNvSpPr/>
          <p:nvPr/>
        </p:nvSpPr>
        <p:spPr>
          <a:xfrm>
            <a:off x="504000" y="935640"/>
            <a:ext cx="4536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3"/>
          <p:cNvSpPr/>
          <p:nvPr/>
        </p:nvSpPr>
        <p:spPr>
          <a:xfrm>
            <a:off x="504000" y="504000"/>
            <a:ext cx="5544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Shape 4"/>
          <p:cNvSpPr txBox="1"/>
          <p:nvPr/>
        </p:nvSpPr>
        <p:spPr>
          <a:xfrm>
            <a:off x="576000" y="1584000"/>
            <a:ext cx="4752000" cy="424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to both: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lots of code (~200k lines, minimal code rot)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complex dependency environments (100 direct dependencies,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500-1000 dependencies in any given environment)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need for wide supported platforms (operating systems, Python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versions etc)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need for ease of installation, and maintenance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complex configurations, but made as simple as possible for users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5112000" y="2756160"/>
            <a:ext cx="3743640" cy="2499840"/>
          </a:xfrm>
          <a:prstGeom prst="rect">
            <a:avLst/>
          </a:prstGeom>
          <a:ln>
            <a:noFill/>
          </a:ln>
        </p:spPr>
      </p:pic>
      <p:sp>
        <p:nvSpPr>
          <p:cNvPr id="56" name="TextShape 5"/>
          <p:cNvSpPr txBox="1"/>
          <p:nvPr/>
        </p:nvSpPr>
        <p:spPr>
          <a:xfrm>
            <a:off x="216000" y="6120000"/>
            <a:ext cx="8712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 is absolutely necessary to ensure correct functionality and portability, over long development cycles, with widely varied developers’ skills and interests</a:t>
            </a:r>
            <a:endParaRPr b="1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32000" y="504000"/>
            <a:ext cx="6984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Overall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testing strategy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- ESMValCore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58" name="Line 2"/>
          <p:cNvSpPr/>
          <p:nvPr/>
        </p:nvSpPr>
        <p:spPr>
          <a:xfrm>
            <a:off x="504000" y="935640"/>
            <a:ext cx="4536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3"/>
          <p:cNvSpPr/>
          <p:nvPr/>
        </p:nvSpPr>
        <p:spPr>
          <a:xfrm>
            <a:off x="504000" y="504000"/>
            <a:ext cx="5544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87440" y="1368000"/>
            <a:ext cx="7000560" cy="1304640"/>
          </a:xfrm>
          <a:prstGeom prst="rect">
            <a:avLst/>
          </a:prstGeom>
          <a:ln>
            <a:noFill/>
          </a:ln>
        </p:spPr>
      </p:pic>
      <p:sp>
        <p:nvSpPr>
          <p:cNvPr id="61" name="TextShape 4"/>
          <p:cNvSpPr txBox="1"/>
          <p:nvPr/>
        </p:nvSpPr>
        <p:spPr>
          <a:xfrm>
            <a:off x="576000" y="2998080"/>
            <a:ext cx="828000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Highly optimized, pure-Python package, responsible for </a:t>
            </a:r>
            <a:r>
              <a:rPr b="1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computationally-heavy pre-processing of data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(climate statistics, regridding, multi-model statistics etc) →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REDUCTION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the outputs,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SMALL TECHNICAL TEAM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developers -&gt;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3"/>
              </a:buBlip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 needs to be technically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diverse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comprehensive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4"/>
              </a:buBlip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 done for all supported operating systems and Python (as main language) versions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5"/>
              </a:buBlip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strict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in-depth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testing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Line 5"/>
          <p:cNvSpPr/>
          <p:nvPr/>
        </p:nvSpPr>
        <p:spPr>
          <a:xfrm>
            <a:off x="4248000" y="5688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432000" y="504000"/>
            <a:ext cx="6984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Overall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testing strategy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- ESMValCore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4" name="Line 2"/>
          <p:cNvSpPr/>
          <p:nvPr/>
        </p:nvSpPr>
        <p:spPr>
          <a:xfrm>
            <a:off x="504000" y="935640"/>
            <a:ext cx="4536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3"/>
          <p:cNvSpPr/>
          <p:nvPr/>
        </p:nvSpPr>
        <p:spPr>
          <a:xfrm>
            <a:off x="504000" y="504000"/>
            <a:ext cx="5544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487440" y="1368000"/>
            <a:ext cx="7000560" cy="1304640"/>
          </a:xfrm>
          <a:prstGeom prst="rect">
            <a:avLst/>
          </a:prstGeom>
          <a:ln>
            <a:noFill/>
          </a:ln>
        </p:spPr>
      </p:pic>
      <p:sp>
        <p:nvSpPr>
          <p:cNvPr id="67" name="TextShape 4"/>
          <p:cNvSpPr txBox="1"/>
          <p:nvPr/>
        </p:nvSpPr>
        <p:spPr>
          <a:xfrm>
            <a:off x="576000" y="2646360"/>
            <a:ext cx="8280000" cy="444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3"/>
              </a:buBlip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strict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in-depth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testing: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Core system tests: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software environment fitness (building the environment, and installing the package in it, regularily)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backup environment recipe build and installation tests (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</a:rPr>
              <a:t>conda-lock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Python package build tests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Docker container(s) build and deploy tests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 purpose tests: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unit/integration/regression (with sample data) tests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coding standards tests (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</a:rPr>
              <a:t>pylint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</a:rPr>
              <a:t>flake8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test coverage tests (when adding new code)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Documentation: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4"/>
              </a:buBlip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documentaton build and deploy tests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432000" y="504000"/>
            <a:ext cx="6984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Overall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testing strategy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(for separate packages)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69" name="Line 2"/>
          <p:cNvSpPr/>
          <p:nvPr/>
        </p:nvSpPr>
        <p:spPr>
          <a:xfrm>
            <a:off x="504000" y="935640"/>
            <a:ext cx="4536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3"/>
          <p:cNvSpPr/>
          <p:nvPr/>
        </p:nvSpPr>
        <p:spPr>
          <a:xfrm>
            <a:off x="504000" y="504000"/>
            <a:ext cx="5544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487440" y="1368000"/>
            <a:ext cx="7000560" cy="130464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72000" y="2682000"/>
            <a:ext cx="6224040" cy="42120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5897880" y="4248000"/>
            <a:ext cx="3750120" cy="320436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4"/>
          <a:stretch/>
        </p:blipFill>
        <p:spPr>
          <a:xfrm>
            <a:off x="4248000" y="1296000"/>
            <a:ext cx="5662800" cy="270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32000" y="504000"/>
            <a:ext cx="6984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Overall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testing strategy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- ESMValTool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76" name="Line 2"/>
          <p:cNvSpPr/>
          <p:nvPr/>
        </p:nvSpPr>
        <p:spPr>
          <a:xfrm>
            <a:off x="504000" y="935640"/>
            <a:ext cx="4536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3"/>
          <p:cNvSpPr/>
          <p:nvPr/>
        </p:nvSpPr>
        <p:spPr>
          <a:xfrm>
            <a:off x="504000" y="504000"/>
            <a:ext cx="5544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Shape 4"/>
          <p:cNvSpPr txBox="1"/>
          <p:nvPr/>
        </p:nvSpPr>
        <p:spPr>
          <a:xfrm>
            <a:off x="675720" y="2899800"/>
            <a:ext cx="828000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Blip>
                <a:blip r:embed="rId1"/>
              </a:buBlip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scientific analysis and diagnostics library – responsible for </a:t>
            </a:r>
            <a:r>
              <a:rPr b="1" lang="en-GB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 of diagnostics and metrics (in recipes), with scientific output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(plots, files etc) →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SCIENCE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the main output,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 and DIVERSE COLLABORATIVE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group the developers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 needs to ensure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scientific correctness and allow for variability of developers’ skills (ie not too restrictive, definitely not too lax, or “not great, not terrible”)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3"/>
              </a:buBlip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 done for all supported OS and Python versions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4"/>
              </a:buBlip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Scientific output-oriented tests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5"/>
              </a:buBlip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include some technical testing (like for ESMValCore, but less strict)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5"/>
          <p:cNvSpPr txBox="1"/>
          <p:nvPr/>
        </p:nvSpPr>
        <p:spPr>
          <a:xfrm>
            <a:off x="504000" y="1080000"/>
            <a:ext cx="2376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ESMValTool</a:t>
            </a:r>
            <a:endParaRPr b="1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6"/>
          <a:stretch/>
        </p:blipFill>
        <p:spPr>
          <a:xfrm>
            <a:off x="504000" y="1577520"/>
            <a:ext cx="7381440" cy="94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32000" y="504000"/>
            <a:ext cx="698400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Overall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testing strategy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- ESMValTool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sp>
        <p:nvSpPr>
          <p:cNvPr id="82" name="Line 2"/>
          <p:cNvSpPr/>
          <p:nvPr/>
        </p:nvSpPr>
        <p:spPr>
          <a:xfrm>
            <a:off x="504000" y="935640"/>
            <a:ext cx="4536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3"/>
          <p:cNvSpPr/>
          <p:nvPr/>
        </p:nvSpPr>
        <p:spPr>
          <a:xfrm>
            <a:off x="504000" y="504000"/>
            <a:ext cx="5544000" cy="0"/>
          </a:xfrm>
          <a:prstGeom prst="line">
            <a:avLst/>
          </a:prstGeom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extShape 4"/>
          <p:cNvSpPr txBox="1"/>
          <p:nvPr/>
        </p:nvSpPr>
        <p:spPr>
          <a:xfrm>
            <a:off x="648000" y="2502360"/>
            <a:ext cx="8280000" cy="469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Blip>
                <a:blip r:embed="rId1"/>
              </a:buBlip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Scientific output-oriented tests include: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numerical and graphical output comparisons (with previous versions, and current version when changes occur; both manual and automated triggers) via a dedicated tool for recipe output comparison which is smart enough to handle small differences in numerical results in NetCDF files and small differences in plots through image hashing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EXIF and Mark I Eyeball testing (visualization of output)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input data specifications consistency tests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output provenance tests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Blip>
                <a:blip r:embed="rId3"/>
              </a:buBlip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with some technical testing like for ESMValCore, but less strict: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FEWER unit/integration/regression (with sample data) tests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FEWER coding standards tests (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</a:rPr>
              <a:t>pylint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</a:rPr>
              <a:t>flake8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NO test coverage tests (when adding new code)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5"/>
          <p:cNvSpPr txBox="1"/>
          <p:nvPr/>
        </p:nvSpPr>
        <p:spPr>
          <a:xfrm>
            <a:off x="504000" y="1080000"/>
            <a:ext cx="2376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ESMValTool</a:t>
            </a:r>
            <a:endParaRPr b="1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4"/>
          <a:stretch/>
        </p:blipFill>
        <p:spPr>
          <a:xfrm>
            <a:off x="504000" y="1577520"/>
            <a:ext cx="7381440" cy="94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2023-11-08T13:20:37Z</dcterms:created>
  <dc:creator/>
  <dc:description/>
  <dc:language>en-GB</dc:language>
  <cp:lastModifiedBy/>
  <dcterms:modified xsi:type="dcterms:W3CDTF">2023-11-08T15:26:30Z</dcterms:modified>
  <cp:revision>8</cp:revision>
  <dc:subject/>
  <dc:title/>
</cp:coreProperties>
</file>